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57" r:id="rId4"/>
    <p:sldId id="258" r:id="rId5"/>
    <p:sldId id="261" r:id="rId6"/>
    <p:sldId id="264" r:id="rId7"/>
    <p:sldId id="265" r:id="rId8"/>
    <p:sldId id="281" r:id="rId9"/>
  </p:sldIdLst>
  <p:sldSz cx="9144000" cy="6858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02" autoAdjust="0"/>
  </p:normalViewPr>
  <p:slideViewPr>
    <p:cSldViewPr>
      <p:cViewPr varScale="1">
        <p:scale>
          <a:sx n="51" d="100"/>
          <a:sy n="51" d="100"/>
        </p:scale>
        <p:origin x="90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479480674986728"/>
          <c:y val="5.7739591600367013E-2"/>
          <c:w val="0.44387686347607469"/>
          <c:h val="0.86989951549322031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AnálisiS!$I$1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AnálisiS!$D$2:$D$16</c:f>
              <c:strCache>
                <c:ptCount val="15"/>
                <c:pt idx="0">
                  <c:v>Actos y Res. con efectos Sobre Terceros</c:v>
                </c:pt>
                <c:pt idx="1">
                  <c:v>Contrataciones y compras</c:v>
                </c:pt>
                <c:pt idx="2">
                  <c:v>Auditorías</c:v>
                </c:pt>
                <c:pt idx="3">
                  <c:v>Estructura orgánica </c:v>
                </c:pt>
                <c:pt idx="4">
                  <c:v>Actos y Documentos D.O.</c:v>
                </c:pt>
                <c:pt idx="5">
                  <c:v>M. de Participación Ciudadana</c:v>
                </c:pt>
                <c:pt idx="6">
                  <c:v>Presupuesto</c:v>
                </c:pt>
                <c:pt idx="7">
                  <c:v>Potestades y competencias</c:v>
                </c:pt>
                <c:pt idx="8">
                  <c:v>Trámites</c:v>
                </c:pt>
                <c:pt idx="9">
                  <c:v>Subsidios y Beneficios</c:v>
                </c:pt>
                <c:pt idx="10">
                  <c:v>Transferencias</c:v>
                </c:pt>
                <c:pt idx="11">
                  <c:v>Personal y Remun.</c:v>
                </c:pt>
                <c:pt idx="12">
                  <c:v>PYMES</c:v>
                </c:pt>
                <c:pt idx="13">
                  <c:v>Participación en entidades</c:v>
                </c:pt>
                <c:pt idx="14">
                  <c:v>Aspectos Generales</c:v>
                </c:pt>
              </c:strCache>
            </c:strRef>
          </c:cat>
          <c:val>
            <c:numRef>
              <c:f>AnálisiS!$I$2:$I$16</c:f>
              <c:numCache>
                <c:formatCode>0.0%</c:formatCode>
                <c:ptCount val="15"/>
                <c:pt idx="0">
                  <c:v>0.81779999999999997</c:v>
                </c:pt>
                <c:pt idx="1">
                  <c:v>0.82899999999999996</c:v>
                </c:pt>
                <c:pt idx="2">
                  <c:v>0.86990000000000001</c:v>
                </c:pt>
                <c:pt idx="3">
                  <c:v>0.87780000000000002</c:v>
                </c:pt>
                <c:pt idx="4">
                  <c:v>0.91100000000000003</c:v>
                </c:pt>
                <c:pt idx="5">
                  <c:v>0.92810000000000004</c:v>
                </c:pt>
                <c:pt idx="6">
                  <c:v>0.93430000000000002</c:v>
                </c:pt>
                <c:pt idx="7">
                  <c:v>0.93600000000000005</c:v>
                </c:pt>
                <c:pt idx="8">
                  <c:v>0.94120000000000004</c:v>
                </c:pt>
                <c:pt idx="9">
                  <c:v>0.95520000000000005</c:v>
                </c:pt>
                <c:pt idx="10">
                  <c:v>0.97189999999999999</c:v>
                </c:pt>
                <c:pt idx="11">
                  <c:v>0.97230000000000005</c:v>
                </c:pt>
                <c:pt idx="12">
                  <c:v>0.97689999999999999</c:v>
                </c:pt>
                <c:pt idx="13">
                  <c:v>0.98650000000000004</c:v>
                </c:pt>
                <c:pt idx="14">
                  <c:v>0.9892437275985666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98006480"/>
        <c:axId val="-1897996688"/>
      </c:barChart>
      <c:catAx>
        <c:axId val="-18980064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CL"/>
          </a:p>
        </c:txPr>
        <c:crossAx val="-1897996688"/>
        <c:crosses val="autoZero"/>
        <c:auto val="1"/>
        <c:lblAlgn val="ctr"/>
        <c:lblOffset val="100"/>
        <c:noMultiLvlLbl val="0"/>
      </c:catAx>
      <c:valAx>
        <c:axId val="-1897996688"/>
        <c:scaling>
          <c:orientation val="minMax"/>
          <c:max val="1"/>
          <c:min val="0.70000000000000007"/>
        </c:scaling>
        <c:delete val="0"/>
        <c:axPos val="b"/>
        <c:numFmt formatCode="0.0%" sourceLinked="1"/>
        <c:majorTickMark val="out"/>
        <c:minorTickMark val="none"/>
        <c:tickLblPos val="nextTo"/>
        <c:crossAx val="-1898006480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08A7331-B37F-4530-B2E0-82F375B550D0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DED149C-DB8B-4FE5-8A45-5906C9CC1CC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4926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7410C-FB65-45EA-ADE8-DAA228A12B1E}" type="datetime1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83247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2B07-4C54-42DB-9BDD-9460239E1E57}" type="datetime1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979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E61D-411A-49CB-8FC4-181FC242247D}" type="datetime1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102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CCA3-569D-42A5-BB28-ECEF446F472A}" type="datetime1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1338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194A-859A-43D8-ACD5-A8061CF116E4}" type="datetime1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9210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36592-A42D-497F-BF12-A75AAFCC4B9C}" type="datetime1">
              <a:rPr lang="es-CL" smtClean="0"/>
              <a:t>27-05-2019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145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FB04-3EDB-4F5B-A769-166140B2F95C}" type="datetime1">
              <a:rPr lang="es-CL" smtClean="0"/>
              <a:t>27-05-2019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3558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1A43-C926-4EED-9F1A-049001D9E19A}" type="datetime1">
              <a:rPr lang="es-CL" smtClean="0"/>
              <a:t>27-05-2019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502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0DDB-613F-4098-B444-A37E38277939}" type="datetime1">
              <a:rPr lang="es-CL" smtClean="0"/>
              <a:t>27-05-2019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1900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ECA4-9AC3-41A7-AF83-9B276917E12D}" type="datetime1">
              <a:rPr lang="es-CL" smtClean="0"/>
              <a:t>27-05-2019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309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EEE1-7E5C-472E-B22E-86BE69ABA475}" type="datetime1">
              <a:rPr lang="es-CL" smtClean="0"/>
              <a:t>27-05-2019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0573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37A91-FB46-464E-8D4A-A357F1CF4202}" type="datetime1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132D0-7B41-4ED9-8494-A622F420F9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666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23728" y="6093296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Dirección de Fiscalización  </a:t>
            </a:r>
          </a:p>
          <a:p>
            <a:pPr algn="ctr"/>
            <a:r>
              <a:rPr lang="es-ES" dirty="0" smtClean="0"/>
              <a:t>Octubre 2017</a:t>
            </a:r>
            <a:endParaRPr lang="es-CL" dirty="0"/>
          </a:p>
        </p:txBody>
      </p:sp>
      <p:pic>
        <p:nvPicPr>
          <p:cNvPr id="8" name="Picture 3" descr="C:\Users\fgalvez\Desktop\g616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0" y="-27384"/>
            <a:ext cx="369962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15 CuadroTexto"/>
          <p:cNvSpPr txBox="1"/>
          <p:nvPr/>
        </p:nvSpPr>
        <p:spPr>
          <a:xfrm>
            <a:off x="1619672" y="1700808"/>
            <a:ext cx="58326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Verdana" pitchFamily="34" charset="0"/>
                <a:cs typeface="Verdana" pitchFamily="34" charset="0"/>
              </a:rPr>
              <a:t>PROCESO DE FISCALIZACIÓN</a:t>
            </a:r>
          </a:p>
          <a:p>
            <a:pPr algn="ctr"/>
            <a:r>
              <a:rPr lang="es-E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Verdana" pitchFamily="34" charset="0"/>
                <a:cs typeface="Verdana" pitchFamily="34" charset="0"/>
              </a:rPr>
              <a:t>TRANSPARENCIA ACTIVA </a:t>
            </a:r>
          </a:p>
          <a:p>
            <a:pPr algn="ctr"/>
            <a:endParaRPr lang="es-ES" b="1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s-CL" sz="1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s-C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Verdana" pitchFamily="34" charset="0"/>
                <a:cs typeface="Verdana" pitchFamily="34" charset="0"/>
              </a:rPr>
              <a:t>ADMINISTRACIÓN </a:t>
            </a:r>
          </a:p>
          <a:p>
            <a:pPr algn="ctr"/>
            <a:r>
              <a:rPr lang="es-C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Verdana" pitchFamily="34" charset="0"/>
                <a:cs typeface="Verdana" pitchFamily="34" charset="0"/>
              </a:rPr>
              <a:t>CENTRAL</a:t>
            </a:r>
            <a:endParaRPr lang="es-CL" sz="32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s-ES" sz="2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Verdana" pitchFamily="34" charset="0"/>
                <a:cs typeface="Verdana" pitchFamily="34" charset="0"/>
              </a:rPr>
              <a:t>Focalizado</a:t>
            </a:r>
            <a:r>
              <a:rPr lang="es-E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  <a:ea typeface="Verdana" pitchFamily="34" charset="0"/>
                <a:cs typeface="Verdana" pitchFamily="34" charset="0"/>
              </a:rPr>
              <a:t> </a:t>
            </a:r>
            <a:endParaRPr lang="es-CL" sz="3200" b="1" i="1" dirty="0">
              <a:solidFill>
                <a:schemeClr val="tx1">
                  <a:lumMod val="65000"/>
                  <a:lumOff val="35000"/>
                </a:schemeClr>
              </a:solidFill>
              <a:latin typeface="Calisto MT" panose="02040603050505030304" pitchFamily="18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s-E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Verdana" pitchFamily="34" charset="0"/>
                <a:cs typeface="Verdana" pitchFamily="34" charset="0"/>
              </a:rPr>
              <a:t>2017</a:t>
            </a:r>
            <a:endParaRPr lang="es-CL" sz="3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Y:\Dirección Fiscalización\Ppt Fiscalización\Imágenes para presentaciones\LOGO OFICIAL CPL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284" y="374249"/>
            <a:ext cx="2567196" cy="89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599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fgalvez\Desktop\g616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-36511" y="-27384"/>
            <a:ext cx="369962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5105" y="256828"/>
            <a:ext cx="1857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3200" dirty="0" smtClean="0"/>
              <a:t>1. Antecedentes</a:t>
            </a:r>
            <a:endParaRPr lang="es-CL" sz="3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6300192" y="2852936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/>
              <a:t>2015</a:t>
            </a:r>
            <a:endParaRPr lang="es-CL" sz="16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7236296" y="2852936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/>
              <a:t>2016</a:t>
            </a:r>
            <a:endParaRPr lang="es-CL" sz="1600" b="1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2</a:t>
            </a:fld>
            <a:endParaRPr lang="es-CL"/>
          </a:p>
        </p:txBody>
      </p:sp>
      <p:sp>
        <p:nvSpPr>
          <p:cNvPr id="16" name="15 CuadroTexto"/>
          <p:cNvSpPr txBox="1"/>
          <p:nvPr/>
        </p:nvSpPr>
        <p:spPr>
          <a:xfrm>
            <a:off x="5220072" y="2852936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/>
              <a:t>2014</a:t>
            </a:r>
            <a:endParaRPr lang="es-CL" sz="1600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1259632" y="2852936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/>
              <a:t>2010</a:t>
            </a:r>
            <a:endParaRPr lang="es-CL" sz="1600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4211960" y="2852936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/>
              <a:t>2013</a:t>
            </a:r>
            <a:endParaRPr lang="es-CL" sz="1600" b="1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275856" y="2852936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/>
              <a:t>2012</a:t>
            </a:r>
            <a:endParaRPr lang="es-CL" sz="1600" b="1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267744" y="2852936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/>
              <a:t>2011</a:t>
            </a:r>
            <a:endParaRPr lang="es-CL" sz="16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403648" y="3329831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93,82%</a:t>
            </a:r>
            <a:endParaRPr lang="es-CL" sz="1600" dirty="0"/>
          </a:p>
        </p:txBody>
      </p:sp>
      <p:sp>
        <p:nvSpPr>
          <p:cNvPr id="29" name="28 CuadroTexto"/>
          <p:cNvSpPr txBox="1"/>
          <p:nvPr/>
        </p:nvSpPr>
        <p:spPr>
          <a:xfrm>
            <a:off x="2362436" y="335699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93,40%</a:t>
            </a:r>
            <a:endParaRPr lang="es-CL" sz="1600" dirty="0"/>
          </a:p>
        </p:txBody>
      </p:sp>
      <p:sp>
        <p:nvSpPr>
          <p:cNvPr id="30" name="29 CuadroTexto"/>
          <p:cNvSpPr txBox="1"/>
          <p:nvPr/>
        </p:nvSpPr>
        <p:spPr>
          <a:xfrm>
            <a:off x="4355976" y="3357984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96,20%</a:t>
            </a:r>
            <a:endParaRPr lang="es-CL" sz="1600" dirty="0"/>
          </a:p>
        </p:txBody>
      </p:sp>
      <p:sp>
        <p:nvSpPr>
          <p:cNvPr id="31" name="30 CuadroTexto"/>
          <p:cNvSpPr txBox="1"/>
          <p:nvPr/>
        </p:nvSpPr>
        <p:spPr>
          <a:xfrm>
            <a:off x="3396171" y="3371279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96,90%</a:t>
            </a:r>
            <a:endParaRPr lang="es-CL" sz="16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5328084" y="3371279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92,90%</a:t>
            </a:r>
            <a:endParaRPr lang="es-CL" sz="16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283968" y="4263477"/>
            <a:ext cx="2088232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Instrucción General Nº 11 </a:t>
            </a:r>
            <a:r>
              <a:rPr lang="es-ES" sz="1200" dirty="0"/>
              <a:t>nuevas </a:t>
            </a:r>
            <a:r>
              <a:rPr lang="es-ES" sz="1200" dirty="0" smtClean="0"/>
              <a:t>exigencias.</a:t>
            </a:r>
            <a:endParaRPr lang="es-CL" sz="1200" b="1" dirty="0"/>
          </a:p>
        </p:txBody>
      </p:sp>
      <p:cxnSp>
        <p:nvCxnSpPr>
          <p:cNvPr id="37" name="36 Conector recto de flecha"/>
          <p:cNvCxnSpPr/>
          <p:nvPr/>
        </p:nvCxnSpPr>
        <p:spPr>
          <a:xfrm flipV="1">
            <a:off x="5724128" y="3709833"/>
            <a:ext cx="0" cy="5536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1403648" y="227687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267</a:t>
            </a:r>
            <a:endParaRPr lang="es-CL" sz="12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2339752" y="227687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267</a:t>
            </a:r>
            <a:endParaRPr lang="es-CL" sz="12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3419872" y="227687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325</a:t>
            </a:r>
            <a:endParaRPr lang="es-CL" sz="1200" dirty="0"/>
          </a:p>
        </p:txBody>
      </p:sp>
      <p:sp>
        <p:nvSpPr>
          <p:cNvPr id="42" name="41 CuadroTexto"/>
          <p:cNvSpPr txBox="1"/>
          <p:nvPr/>
        </p:nvSpPr>
        <p:spPr>
          <a:xfrm>
            <a:off x="4355976" y="227687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327</a:t>
            </a:r>
            <a:endParaRPr lang="es-CL" sz="12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5292080" y="227687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329</a:t>
            </a:r>
            <a:endParaRPr lang="es-CL" sz="12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3563888" y="1772816"/>
            <a:ext cx="19941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rgbClr val="0070C0"/>
                </a:solidFill>
              </a:rPr>
              <a:t>Nº INSTITUCIONES</a:t>
            </a:r>
            <a:endParaRPr lang="es-CL" sz="1400" b="1" dirty="0">
              <a:solidFill>
                <a:srgbClr val="0070C0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3528" y="3258562"/>
            <a:ext cx="11161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>
                <a:solidFill>
                  <a:srgbClr val="0070C0"/>
                </a:solidFill>
              </a:rPr>
              <a:t>PUNTAJE PROMEDIO</a:t>
            </a:r>
            <a:endParaRPr lang="es-CL" sz="1100" b="1" dirty="0">
              <a:solidFill>
                <a:srgbClr val="0070C0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287524" y="2879358"/>
            <a:ext cx="11161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>
                <a:solidFill>
                  <a:srgbClr val="0070C0"/>
                </a:solidFill>
              </a:rPr>
              <a:t>AÑO</a:t>
            </a:r>
            <a:endParaRPr lang="es-CL" sz="1100" b="1" dirty="0">
              <a:solidFill>
                <a:srgbClr val="0070C0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6372200" y="227687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330</a:t>
            </a:r>
            <a:endParaRPr lang="es-CL" sz="12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7596336" y="227687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330</a:t>
            </a:r>
            <a:endParaRPr lang="es-CL" sz="12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6372200" y="335699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72,75%</a:t>
            </a:r>
            <a:endParaRPr lang="es-CL" sz="160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7531744" y="335699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81,28%</a:t>
            </a:r>
            <a:endParaRPr lang="es-CL" sz="1600" dirty="0"/>
          </a:p>
        </p:txBody>
      </p:sp>
      <p:cxnSp>
        <p:nvCxnSpPr>
          <p:cNvPr id="13" name="12 Conector recto"/>
          <p:cNvCxnSpPr/>
          <p:nvPr/>
        </p:nvCxnSpPr>
        <p:spPr>
          <a:xfrm>
            <a:off x="6372200" y="2276872"/>
            <a:ext cx="0" cy="43924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6876256" y="4345359"/>
            <a:ext cx="14253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i="1" dirty="0" smtClean="0"/>
              <a:t>FOCALIZACIÓN</a:t>
            </a:r>
            <a:endParaRPr lang="es-ES" i="1" dirty="0"/>
          </a:p>
        </p:txBody>
      </p:sp>
      <p:sp>
        <p:nvSpPr>
          <p:cNvPr id="24" name="23 Abrir llave"/>
          <p:cNvSpPr/>
          <p:nvPr/>
        </p:nvSpPr>
        <p:spPr>
          <a:xfrm rot="16200000">
            <a:off x="7251113" y="3342179"/>
            <a:ext cx="402428" cy="144016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76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fgalvez\Desktop\g616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-36511" y="-27384"/>
            <a:ext cx="369962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5105" y="256828"/>
            <a:ext cx="1857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12 Rectángulo"/>
          <p:cNvSpPr/>
          <p:nvPr/>
        </p:nvSpPr>
        <p:spPr>
          <a:xfrm>
            <a:off x="1115616" y="3284984"/>
            <a:ext cx="4994415" cy="4001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>
            <a:defPPr>
              <a:defRPr lang="es-C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CL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ea typeface="ＭＳ Ｐゴシック" pitchFamily="1" charset="-128"/>
              </a:rPr>
              <a:t>Subsidios </a:t>
            </a:r>
            <a:endParaRPr lang="es-CL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ea typeface="ＭＳ Ｐゴシック" pitchFamily="1" charset="-128"/>
            </a:endParaRPr>
          </a:p>
        </p:txBody>
      </p:sp>
      <p:sp>
        <p:nvSpPr>
          <p:cNvPr id="9" name="13 Rectángulo"/>
          <p:cNvSpPr/>
          <p:nvPr/>
        </p:nvSpPr>
        <p:spPr>
          <a:xfrm>
            <a:off x="1115616" y="3861048"/>
            <a:ext cx="4994415" cy="4001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>
            <a:defPPr>
              <a:defRPr lang="es-C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CL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ea typeface="ＭＳ Ｐゴシック" pitchFamily="1" charset="-128"/>
              </a:rPr>
              <a:t> Trámites </a:t>
            </a:r>
            <a:endParaRPr lang="es-CL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ea typeface="ＭＳ Ｐゴシック" pitchFamily="1" charset="-128"/>
            </a:endParaRPr>
          </a:p>
        </p:txBody>
      </p:sp>
      <p:sp>
        <p:nvSpPr>
          <p:cNvPr id="10" name="1 Rectángulo"/>
          <p:cNvSpPr/>
          <p:nvPr/>
        </p:nvSpPr>
        <p:spPr>
          <a:xfrm>
            <a:off x="1115616" y="4469050"/>
            <a:ext cx="4994415" cy="4001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>
            <a:defPPr>
              <a:defRPr lang="es-C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CL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ea typeface="ＭＳ Ｐゴシック" pitchFamily="1" charset="-128"/>
              </a:rPr>
              <a:t>Compras</a:t>
            </a:r>
            <a:endParaRPr lang="es-CL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ea typeface="ＭＳ Ｐゴシック" pitchFamily="1" charset="-128"/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457200" y="3417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200" dirty="0" smtClean="0"/>
              <a:t>2. Objetivo Fiscalización 2017</a:t>
            </a:r>
            <a:br>
              <a:rPr lang="es-ES" sz="3200" dirty="0" smtClean="0"/>
            </a:br>
            <a:endParaRPr lang="es-CL" sz="2400" dirty="0"/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3</a:t>
            </a:fld>
            <a:endParaRPr lang="es-CL"/>
          </a:p>
        </p:txBody>
      </p:sp>
      <p:sp>
        <p:nvSpPr>
          <p:cNvPr id="2" name="1 CuadroTexto"/>
          <p:cNvSpPr txBox="1"/>
          <p:nvPr/>
        </p:nvSpPr>
        <p:spPr>
          <a:xfrm>
            <a:off x="827584" y="1628800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i="1" dirty="0" smtClean="0">
                <a:solidFill>
                  <a:srgbClr val="0070C0"/>
                </a:solidFill>
              </a:rPr>
              <a:t>CUMPLIMIENTO DE LAS NORMAS DE TRANSPARENCIA ACTIVA</a:t>
            </a:r>
            <a:endParaRPr lang="es-CL" i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827584" y="2276872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i="1" dirty="0" smtClean="0">
                <a:solidFill>
                  <a:srgbClr val="0070C0"/>
                </a:solidFill>
              </a:rPr>
              <a:t>SEGUIMIENTO </a:t>
            </a:r>
            <a:r>
              <a:rPr lang="es-ES" i="1" dirty="0">
                <a:solidFill>
                  <a:srgbClr val="0070C0"/>
                </a:solidFill>
              </a:rPr>
              <a:t>A</a:t>
            </a:r>
            <a:r>
              <a:rPr lang="es-ES" i="1" dirty="0" smtClean="0">
                <a:solidFill>
                  <a:srgbClr val="0070C0"/>
                </a:solidFill>
              </a:rPr>
              <a:t> LAS FISCALIZACIONES FOCALIZADAS DE LOS AÑO 2015 Y 2016.</a:t>
            </a:r>
            <a:endParaRPr lang="es-CL" i="1" dirty="0">
              <a:solidFill>
                <a:srgbClr val="0070C0"/>
              </a:solidFill>
            </a:endParaRPr>
          </a:p>
        </p:txBody>
      </p:sp>
      <p:sp>
        <p:nvSpPr>
          <p:cNvPr id="16" name="1 Rectángulo"/>
          <p:cNvSpPr/>
          <p:nvPr/>
        </p:nvSpPr>
        <p:spPr>
          <a:xfrm>
            <a:off x="1115616" y="5045114"/>
            <a:ext cx="4994415" cy="4001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>
            <a:defPPr>
              <a:defRPr lang="es-C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CL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ea typeface="ＭＳ Ｐゴシック" pitchFamily="1" charset="-128"/>
              </a:rPr>
              <a:t>Actos con efectos sobre terceros  </a:t>
            </a:r>
            <a:endParaRPr lang="es-CL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ea typeface="ＭＳ Ｐゴシック" pitchFamily="1" charset="-128"/>
            </a:endParaRPr>
          </a:p>
        </p:txBody>
      </p:sp>
      <p:sp>
        <p:nvSpPr>
          <p:cNvPr id="17" name="12 Rectángulo"/>
          <p:cNvSpPr/>
          <p:nvPr/>
        </p:nvSpPr>
        <p:spPr>
          <a:xfrm>
            <a:off x="1089753" y="5621178"/>
            <a:ext cx="4994415" cy="4001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>
            <a:defPPr>
              <a:defRPr lang="es-C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CL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ea typeface="ＭＳ Ｐゴシック" pitchFamily="1" charset="-128"/>
              </a:rPr>
              <a:t>Mecanismos </a:t>
            </a:r>
            <a:r>
              <a:rPr lang="es-CL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ea typeface="ＭＳ Ｐゴシック" pitchFamily="1" charset="-128"/>
              </a:rPr>
              <a:t>de participación ciudadana </a:t>
            </a:r>
          </a:p>
        </p:txBody>
      </p:sp>
    </p:spTree>
    <p:extLst>
      <p:ext uri="{BB962C8B-B14F-4D97-AF65-F5344CB8AC3E}">
        <p14:creationId xmlns:p14="http://schemas.microsoft.com/office/powerpoint/2010/main" val="309133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fgalvez\Desktop\g616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-36511" y="-27384"/>
            <a:ext cx="369962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5105" y="256828"/>
            <a:ext cx="1857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3</a:t>
            </a:r>
            <a:r>
              <a:rPr lang="es-ES" sz="3200" dirty="0" smtClean="0"/>
              <a:t>. </a:t>
            </a:r>
            <a:r>
              <a:rPr lang="es-CL" sz="2400" b="1" dirty="0" smtClean="0">
                <a:solidFill>
                  <a:srgbClr val="FF0000"/>
                </a:solidFill>
              </a:rPr>
              <a:t>¿POR QUÉ FISCALIZAR ÉSTAS MATERIAS?</a:t>
            </a:r>
            <a:endParaRPr lang="es-CL" sz="2400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4</a:t>
            </a:fld>
            <a:endParaRPr lang="es-CL"/>
          </a:p>
        </p:txBody>
      </p:sp>
      <p:sp>
        <p:nvSpPr>
          <p:cNvPr id="9" name="8 CuadroTexto"/>
          <p:cNvSpPr txBox="1"/>
          <p:nvPr/>
        </p:nvSpPr>
        <p:spPr>
          <a:xfrm>
            <a:off x="827584" y="1844824"/>
            <a:ext cx="43204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ES" b="1" i="1" dirty="0" smtClean="0">
                <a:solidFill>
                  <a:srgbClr val="0070C0"/>
                </a:solidFill>
              </a:rPr>
              <a:t>ALTO INTERÉS CIUDADANO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s-ES" b="1" i="1" dirty="0" smtClean="0">
              <a:solidFill>
                <a:srgbClr val="0070C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s-ES" b="1" i="1" dirty="0" smtClean="0">
              <a:solidFill>
                <a:srgbClr val="0070C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ES" b="1" i="1" dirty="0" smtClean="0">
                <a:solidFill>
                  <a:srgbClr val="0070C0"/>
                </a:solidFill>
              </a:rPr>
              <a:t>MATERIAS MÁS RECLAMADAS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s-ES" b="1" i="1" dirty="0" smtClean="0">
              <a:solidFill>
                <a:srgbClr val="0070C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s-ES" b="1" i="1" dirty="0" smtClean="0">
              <a:solidFill>
                <a:srgbClr val="0070C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ES" b="1" i="1" dirty="0" smtClean="0">
                <a:solidFill>
                  <a:srgbClr val="0070C0"/>
                </a:solidFill>
              </a:rPr>
              <a:t>BAJO NIVEL DE CUMPLIMIENTO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s-ES" b="1" i="1" dirty="0" smtClean="0">
              <a:solidFill>
                <a:srgbClr val="0070C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s-ES" b="1" i="1" dirty="0" smtClean="0">
              <a:solidFill>
                <a:srgbClr val="0070C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ES" b="1" i="1" dirty="0" smtClean="0">
                <a:solidFill>
                  <a:srgbClr val="0070C0"/>
                </a:solidFill>
              </a:rPr>
              <a:t>ALTA PONDERACIÓN</a:t>
            </a:r>
            <a:endParaRPr lang="es-ES" b="1" i="1" u="sng" dirty="0" smtClean="0"/>
          </a:p>
          <a:p>
            <a:endParaRPr lang="es-ES" b="1" i="1" u="sng" dirty="0" smtClean="0"/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56366">
            <a:off x="5506509" y="4570969"/>
            <a:ext cx="1559545" cy="1191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916832"/>
            <a:ext cx="2962275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228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788" t="-7088" r="1" b="-1"/>
          <a:stretch/>
        </p:blipFill>
        <p:spPr bwMode="auto">
          <a:xfrm>
            <a:off x="5364088" y="3717033"/>
            <a:ext cx="3456384" cy="265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5</a:t>
            </a:fld>
            <a:endParaRPr lang="es-CL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5105" y="256828"/>
            <a:ext cx="1857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Users\fgalvez\Desktop\g616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-36511" y="-27384"/>
            <a:ext cx="369962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2534072" y="5991670"/>
            <a:ext cx="3707556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Mecanismos de Participación Ciudadana</a:t>
            </a:r>
            <a:endParaRPr lang="es-CL" sz="14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580112" y="1492835"/>
            <a:ext cx="208823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/>
              <a:t>Acceso a servicios y beneficios entregados por instituciones públicas.</a:t>
            </a:r>
          </a:p>
          <a:p>
            <a:pPr algn="ctr"/>
            <a:endParaRPr lang="es-ES" sz="1100" dirty="0"/>
          </a:p>
          <a:p>
            <a:pPr algn="ctr"/>
            <a:r>
              <a:rPr lang="es-ES" sz="1050" i="1" dirty="0" smtClean="0"/>
              <a:t>Becas, Subsidios de Vivienda,  Pensiones, Prestaciones de Salud, etc</a:t>
            </a:r>
            <a:r>
              <a:rPr lang="es-ES" sz="1100" i="1" dirty="0" smtClean="0"/>
              <a:t>. </a:t>
            </a:r>
            <a:endParaRPr lang="es-CL" sz="1100" i="1" dirty="0"/>
          </a:p>
        </p:txBody>
      </p:sp>
      <p:pic>
        <p:nvPicPr>
          <p:cNvPr id="13" name="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527134"/>
            <a:ext cx="1164837" cy="959120"/>
          </a:xfrm>
          <a:prstGeom prst="rect">
            <a:avLst/>
          </a:prstGeom>
        </p:spPr>
      </p:pic>
      <p:sp>
        <p:nvSpPr>
          <p:cNvPr id="17" name="16 CuadroTexto"/>
          <p:cNvSpPr txBox="1"/>
          <p:nvPr/>
        </p:nvSpPr>
        <p:spPr>
          <a:xfrm>
            <a:off x="5580112" y="2946430"/>
            <a:ext cx="309634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600" b="1" dirty="0" smtClean="0"/>
              <a:t>Trámites y Subsidios</a:t>
            </a:r>
            <a:endParaRPr lang="es-CL" sz="1600" b="1" dirty="0"/>
          </a:p>
        </p:txBody>
      </p:sp>
      <p:graphicFrame>
        <p:nvGraphicFramePr>
          <p:cNvPr id="18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5908709"/>
              </p:ext>
            </p:extLst>
          </p:nvPr>
        </p:nvGraphicFramePr>
        <p:xfrm>
          <a:off x="539552" y="1527134"/>
          <a:ext cx="3888432" cy="3519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9" name="18 Elipse"/>
          <p:cNvSpPr/>
          <p:nvPr/>
        </p:nvSpPr>
        <p:spPr>
          <a:xfrm>
            <a:off x="107504" y="4266674"/>
            <a:ext cx="3888432" cy="5304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L"/>
          </a:p>
        </p:txBody>
      </p:sp>
      <p:sp>
        <p:nvSpPr>
          <p:cNvPr id="20" name="19 CuadroTexto"/>
          <p:cNvSpPr txBox="1"/>
          <p:nvPr/>
        </p:nvSpPr>
        <p:spPr>
          <a:xfrm>
            <a:off x="3995936" y="3861048"/>
            <a:ext cx="2232248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Actos con efectos sobre terceros</a:t>
            </a:r>
            <a:endParaRPr lang="es-CL" sz="1400" b="1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55576" y="5229200"/>
            <a:ext cx="2232248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Compras y Adquisiciones</a:t>
            </a:r>
            <a:endParaRPr lang="es-CL" sz="1400" b="1" dirty="0"/>
          </a:p>
        </p:txBody>
      </p:sp>
      <p:sp>
        <p:nvSpPr>
          <p:cNvPr id="22" name="1 Título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3</a:t>
            </a:r>
            <a:r>
              <a:rPr lang="es-ES" sz="3200" dirty="0" smtClean="0"/>
              <a:t>. </a:t>
            </a:r>
            <a:r>
              <a:rPr lang="es-CL" sz="2400" b="1" dirty="0" smtClean="0">
                <a:solidFill>
                  <a:srgbClr val="FF0000"/>
                </a:solidFill>
              </a:rPr>
              <a:t>¿POR QUÉ FISCALIZAR ÉSTAS MATERIAS?</a:t>
            </a:r>
            <a:endParaRPr lang="es-CL" sz="2400" dirty="0"/>
          </a:p>
        </p:txBody>
      </p:sp>
      <p:sp>
        <p:nvSpPr>
          <p:cNvPr id="16" name="15 Rectángulo"/>
          <p:cNvSpPr/>
          <p:nvPr/>
        </p:nvSpPr>
        <p:spPr>
          <a:xfrm>
            <a:off x="2591780" y="6388026"/>
            <a:ext cx="40324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419" sz="800" i="1" dirty="0" smtClean="0"/>
              <a:t>(*) Estudio</a:t>
            </a:r>
            <a:r>
              <a:rPr lang="es-CL" sz="800" i="1" dirty="0" smtClean="0"/>
              <a:t> </a:t>
            </a:r>
            <a:r>
              <a:rPr lang="es-CL" sz="800" i="1" dirty="0"/>
              <a:t>realizado a 300 chilenos por Acción RSE y la agencia </a:t>
            </a:r>
            <a:r>
              <a:rPr lang="es-CL" sz="800" i="1" dirty="0" err="1"/>
              <a:t>Edgy</a:t>
            </a:r>
            <a:r>
              <a:rPr lang="es-CL" sz="800" i="1" dirty="0"/>
              <a:t> a comienzos de julio de este año,  en todo Chile</a:t>
            </a:r>
          </a:p>
        </p:txBody>
      </p:sp>
    </p:spTree>
    <p:extLst>
      <p:ext uri="{BB962C8B-B14F-4D97-AF65-F5344CB8AC3E}">
        <p14:creationId xmlns:p14="http://schemas.microsoft.com/office/powerpoint/2010/main" val="281561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7" grpId="0" animBg="1"/>
      <p:bldGraphic spid="18" grpId="0">
        <p:bldAsOne/>
      </p:bldGraphic>
      <p:bldP spid="19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6</a:t>
            </a:fld>
            <a:endParaRPr lang="es-CL"/>
          </a:p>
        </p:txBody>
      </p:sp>
      <p:pic>
        <p:nvPicPr>
          <p:cNvPr id="5" name="Picture 3" descr="C:\Users\fgalvez\Desktop\g616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-36511" y="-27384"/>
            <a:ext cx="369962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5105" y="256828"/>
            <a:ext cx="1857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4</a:t>
            </a:r>
            <a:r>
              <a:rPr lang="es-ES" sz="3200" dirty="0" smtClean="0"/>
              <a:t>. Resultados Fiscalización 2017</a:t>
            </a:r>
            <a:br>
              <a:rPr lang="es-ES" sz="3200" dirty="0" smtClean="0"/>
            </a:br>
            <a:endParaRPr lang="es-CL" sz="1800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5817"/>
              </p:ext>
            </p:extLst>
          </p:nvPr>
        </p:nvGraphicFramePr>
        <p:xfrm>
          <a:off x="2267744" y="2276872"/>
          <a:ext cx="4824536" cy="211426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824536"/>
              </a:tblGrid>
              <a:tr h="1340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lang="es-CL" sz="4800" kern="1200" dirty="0" smtClean="0"/>
                        <a:t>81,30%*</a:t>
                      </a:r>
                      <a:endParaRPr lang="es-ES" sz="4000" b="1" kern="1200" dirty="0">
                        <a:solidFill>
                          <a:schemeClr val="tx1"/>
                        </a:solidFill>
                        <a:latin typeface="Segoe UI" pitchFamily="34" charset="0"/>
                        <a:ea typeface="+mn-ea"/>
                        <a:cs typeface="Segoe UI" pitchFamily="34" charset="0"/>
                      </a:endParaRPr>
                    </a:p>
                  </a:txBody>
                  <a:tcPr anchor="ctr"/>
                </a:tc>
              </a:tr>
              <a:tr h="7742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lang="es-CL" sz="2400" b="1" dirty="0" smtClean="0"/>
                        <a:t>Puntaje</a:t>
                      </a:r>
                      <a:r>
                        <a:rPr lang="es-CL" sz="2400" b="1" baseline="0" dirty="0" smtClean="0"/>
                        <a:t> Promedio</a:t>
                      </a:r>
                      <a:endParaRPr lang="es-CL" sz="2400" b="1" baseline="0" dirty="0" smtClean="0">
                        <a:solidFill>
                          <a:schemeClr val="bg1"/>
                        </a:solidFill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1475656" y="4941168"/>
            <a:ext cx="6552728" cy="430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100" i="1" dirty="0" smtClean="0"/>
              <a:t>* Comprende la evaluación de las materias «Compras y Adquisiciones», «Actos con Efectos Sobre Terceros», «Trámites», «Subsidios y Beneficios» y «Mecanismos de Participación Ciudadana».</a:t>
            </a:r>
            <a:endParaRPr lang="es-ES" sz="1100" i="1" dirty="0"/>
          </a:p>
        </p:txBody>
      </p:sp>
    </p:spTree>
    <p:extLst>
      <p:ext uri="{BB962C8B-B14F-4D97-AF65-F5344CB8AC3E}">
        <p14:creationId xmlns:p14="http://schemas.microsoft.com/office/powerpoint/2010/main" val="400656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7</a:t>
            </a:fld>
            <a:endParaRPr lang="es-CL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3200" dirty="0" smtClean="0"/>
              <a:t>5. Resultados por Materia</a:t>
            </a:r>
            <a:br>
              <a:rPr lang="es-ES" sz="3200" dirty="0" smtClean="0"/>
            </a:br>
            <a:endParaRPr lang="es-CL" sz="1800" dirty="0"/>
          </a:p>
        </p:txBody>
      </p:sp>
      <p:pic>
        <p:nvPicPr>
          <p:cNvPr id="6" name="Picture 3" descr="C:\Users\fgalvez\Desktop\g616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-36511" y="-27384"/>
            <a:ext cx="369962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5105" y="256828"/>
            <a:ext cx="1857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06024">
            <a:off x="655285" y="5324644"/>
            <a:ext cx="1795610" cy="1432808"/>
          </a:xfrm>
          <a:prstGeom prst="rect">
            <a:avLst/>
          </a:prstGeom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542726"/>
              </p:ext>
            </p:extLst>
          </p:nvPr>
        </p:nvGraphicFramePr>
        <p:xfrm>
          <a:off x="2860850" y="1484784"/>
          <a:ext cx="4375446" cy="3744416"/>
        </p:xfrm>
        <a:graphic>
          <a:graphicData uri="http://schemas.openxmlformats.org/drawingml/2006/table">
            <a:tbl>
              <a:tblPr/>
              <a:tblGrid>
                <a:gridCol w="2620460"/>
                <a:gridCol w="1754986"/>
              </a:tblGrid>
              <a:tr h="66564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MATERIA</a:t>
                      </a:r>
                      <a:endParaRPr lang="es-CL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9CDE5"/>
                    </a:solidFill>
                  </a:tcPr>
                </a:tc>
              </a:tr>
              <a:tr h="58640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SUBSIDIOS Y BENEFICIOS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92,58%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199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TRÁMITES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85,22%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640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MECANISMOS DE PARTICIPACIÓN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83,70%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640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COMPRAS Y ADQUISICIONES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79,18%</a:t>
                      </a:r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432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ACTOS CON EFECTOS SOBRE TERCEROS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65,80%</a:t>
                      </a:r>
                      <a:endParaRPr lang="es-CL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9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PUNTAJE PROMEDIO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81,30%</a:t>
                      </a:r>
                      <a:endParaRPr lang="es-CL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80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32D0-7B41-4ED9-8494-A622F420F939}" type="slidenum">
              <a:rPr lang="es-CL" smtClean="0"/>
              <a:t>8</a:t>
            </a:fld>
            <a:endParaRPr lang="es-CL"/>
          </a:p>
        </p:txBody>
      </p:sp>
      <p:pic>
        <p:nvPicPr>
          <p:cNvPr id="5" name="Picture 3" descr="C:\Users\fgalvez\Desktop\g616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-36511" y="-27384"/>
            <a:ext cx="369962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9" y="2564904"/>
            <a:ext cx="3456384" cy="1269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2843808" y="5733256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Dirección de Fiscalización</a:t>
            </a:r>
          </a:p>
          <a:p>
            <a:pPr algn="ctr"/>
            <a:r>
              <a:rPr lang="es-ES" b="1" dirty="0" smtClean="0"/>
              <a:t>Octubre 2017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986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2569</TotalTime>
  <Words>277</Words>
  <Application>Microsoft Office PowerPoint</Application>
  <PresentationFormat>Presentación en pantalla (4:3)</PresentationFormat>
  <Paragraphs>94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Calisto MT</vt:lpstr>
      <vt:lpstr>Century Gothic</vt:lpstr>
      <vt:lpstr>Segoe UI</vt:lpstr>
      <vt:lpstr>Verdana</vt:lpstr>
      <vt:lpstr>Wingdings</vt:lpstr>
      <vt:lpstr>Tema de Office</vt:lpstr>
      <vt:lpstr>Presentación de PowerPoint</vt:lpstr>
      <vt:lpstr>1. Antecedentes</vt:lpstr>
      <vt:lpstr>Presentación de PowerPoint</vt:lpstr>
      <vt:lpstr>3. ¿POR QUÉ FISCALIZAR ÉSTAS MATERIAS?</vt:lpstr>
      <vt:lpstr>3. ¿POR QUÉ FISCALIZAR ÉSTAS MATERIAS?</vt:lpstr>
      <vt:lpstr>4. Resultados Fiscalización 2017 </vt:lpstr>
      <vt:lpstr>5. Resultados por Materia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Toro Quintullanca</dc:creator>
  <cp:lastModifiedBy>José Toro Quintullanca</cp:lastModifiedBy>
  <cp:revision>125</cp:revision>
  <cp:lastPrinted>2017-10-06T12:32:03Z</cp:lastPrinted>
  <dcterms:created xsi:type="dcterms:W3CDTF">2017-10-03T12:35:13Z</dcterms:created>
  <dcterms:modified xsi:type="dcterms:W3CDTF">2019-05-27T13:59:45Z</dcterms:modified>
</cp:coreProperties>
</file>