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0" r:id="rId2"/>
    <p:sldId id="262" r:id="rId3"/>
    <p:sldId id="261" r:id="rId4"/>
    <p:sldId id="257" r:id="rId5"/>
    <p:sldId id="268" r:id="rId6"/>
    <p:sldId id="258" r:id="rId7"/>
    <p:sldId id="267" r:id="rId8"/>
    <p:sldId id="270" r:id="rId9"/>
    <p:sldId id="263" r:id="rId10"/>
    <p:sldId id="271" r:id="rId11"/>
    <p:sldId id="264" r:id="rId12"/>
    <p:sldId id="265" r:id="rId13"/>
    <p:sldId id="272" r:id="rId14"/>
    <p:sldId id="259" r:id="rId15"/>
    <p:sldId id="269" r:id="rId16"/>
    <p:sldId id="278" r:id="rId17"/>
    <p:sldId id="276" r:id="rId18"/>
    <p:sldId id="277" r:id="rId19"/>
    <p:sldId id="274" r:id="rId20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5552" autoAdjust="0"/>
  </p:normalViewPr>
  <p:slideViewPr>
    <p:cSldViewPr>
      <p:cViewPr>
        <p:scale>
          <a:sx n="75" d="100"/>
          <a:sy n="75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A5BF5B-4CC7-4F97-98EA-764658E16FD0}" type="datetimeFigureOut">
              <a:rPr lang="es-CL" smtClean="0"/>
              <a:pPr/>
              <a:t>03-08-2015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720AA2-F07A-49E3-A1BC-E65240C8B28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60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3A60-39A9-4DFB-B5B6-9EA0446D8157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2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E87-BEDE-4B40-967D-5FDB7DEC93F6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99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E069-B453-4D04-8613-8369517189E3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45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DA632-CFD9-4E99-8A23-E31AC87F06B8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325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56CD2-0641-477B-8C9C-1220463B49E8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03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C835-9E3B-4392-8980-EF4CD07EBFC0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953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D8D6-4120-40A7-BACA-587617F69152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303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6FA3-E947-40AB-B59D-594BCA9FEEC1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945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B9A9-A050-403D-B6A6-F9F886561B4D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672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4D575-656E-47AD-8BE5-9F5164682B17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35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681-BAEB-4732-8B48-EE25914F5759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41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2052-EBBA-4C6E-A335-92FD3D9C8E08}" type="datetime1">
              <a:rPr lang="es-CL" smtClean="0"/>
              <a:pPr/>
              <a:t>03-08-2015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5380-4E9B-49BA-9132-3B8DECC3367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609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 descr="Y:\Dirección Fiscalización\Imágenes para presentaciones\179985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" y="3059"/>
            <a:ext cx="9138947" cy="644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836713"/>
            <a:ext cx="7772400" cy="2264634"/>
          </a:xfr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L" sz="5400" b="1" dirty="0">
                <a:solidFill>
                  <a:schemeClr val="bg1"/>
                </a:solidFill>
              </a:rPr>
              <a:t>Proceso Municipalidades 2015</a:t>
            </a:r>
            <a:br>
              <a:rPr lang="es-CL" sz="5400" b="1" dirty="0">
                <a:solidFill>
                  <a:schemeClr val="bg1"/>
                </a:solidFill>
              </a:rPr>
            </a:br>
            <a:r>
              <a:rPr lang="es-CL" sz="5400" b="1" dirty="0">
                <a:solidFill>
                  <a:schemeClr val="bg1"/>
                </a:solidFill>
              </a:rPr>
              <a:t>Modalidad Electrónica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1381658">
            <a:off x="1039006" y="3903867"/>
            <a:ext cx="3218499" cy="936104"/>
          </a:xfrm>
        </p:spPr>
        <p:txBody>
          <a:bodyPr>
            <a:noAutofit/>
          </a:bodyPr>
          <a:lstStyle/>
          <a:p>
            <a:r>
              <a:rPr lang="es-CL" sz="2200" dirty="0" smtClean="0"/>
              <a:t>Unidad de Derecho de Acceso a la Información</a:t>
            </a:r>
          </a:p>
          <a:p>
            <a:r>
              <a:rPr lang="es-CL" sz="2200" b="1" dirty="0" smtClean="0"/>
              <a:t>Dirección de Fiscalización</a:t>
            </a:r>
            <a:endParaRPr lang="es-CL" sz="2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32240" y="646719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Junio 2015</a:t>
            </a:r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7174" name="Picture 6" descr="Y:\Dirección Fiscalización\Imágenes para presentaciones\Logos\UDA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51">
            <a:off x="6500832" y="3194608"/>
            <a:ext cx="1311528" cy="15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awnet.org/img/opendo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" y="0"/>
            <a:ext cx="9138947" cy="68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071538" y="932527"/>
            <a:ext cx="3110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No respondieron: </a:t>
            </a:r>
            <a:r>
              <a:rPr lang="es-CL" sz="4800" b="1" dirty="0" smtClean="0">
                <a:solidFill>
                  <a:srgbClr val="C00000"/>
                </a:solidFill>
              </a:rPr>
              <a:t>27</a:t>
            </a:r>
            <a:endParaRPr lang="es-CL" sz="4800" b="1" dirty="0">
              <a:solidFill>
                <a:srgbClr val="C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2428868"/>
            <a:ext cx="15252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s-CL" sz="40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s-CL" dirty="0" smtClean="0"/>
              <a:t> </a:t>
            </a:r>
          </a:p>
          <a:p>
            <a:pPr algn="ctr"/>
            <a:r>
              <a:rPr lang="es-CL" dirty="0" smtClean="0"/>
              <a:t>No ingresó solicitud en 2014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779912" y="2422458"/>
            <a:ext cx="1224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chemeClr val="accent3">
                    <a:lumMod val="50000"/>
                  </a:schemeClr>
                </a:solidFill>
              </a:rPr>
              <a:t>15</a:t>
            </a:r>
            <a:r>
              <a:rPr lang="es-CL" dirty="0" smtClean="0"/>
              <a:t> </a:t>
            </a:r>
          </a:p>
          <a:p>
            <a:pPr algn="ctr"/>
            <a:r>
              <a:rPr lang="es-CL" dirty="0" smtClean="0"/>
              <a:t>No respondió solicitud en 2014</a:t>
            </a:r>
            <a:endParaRPr lang="es-CL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6072198" y="1071546"/>
          <a:ext cx="2786082" cy="531163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93041"/>
                <a:gridCol w="1393041"/>
              </a:tblGrid>
              <a:tr h="6083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 smtClean="0"/>
                        <a:t>MUNICIPALIDAD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 smtClean="0"/>
                        <a:t>2014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EL </a:t>
                      </a:r>
                      <a:r>
                        <a:rPr lang="es-CL" sz="1100" u="none" strike="noStrike" dirty="0"/>
                        <a:t>CARMEN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NO INGRESÓ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ERCILLA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LAGO </a:t>
                      </a:r>
                      <a:r>
                        <a:rPr lang="es-CL" sz="1100" u="none" strike="noStrike" dirty="0"/>
                        <a:t>RANCO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LONQUIMAY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MAULLÍN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MEJILLONES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ÑUÑOA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PUERTO </a:t>
                      </a:r>
                      <a:r>
                        <a:rPr lang="es-CL" sz="1100" u="none" strike="noStrike" dirty="0"/>
                        <a:t>SAAVEDRA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PUTAENDO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SAN </a:t>
                      </a:r>
                      <a:r>
                        <a:rPr lang="es-CL" sz="1100" u="none" strike="noStrike" dirty="0"/>
                        <a:t>PEDRO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TILTIL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TIRÚA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CHANCO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NO RESPONDIÓ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CHILE </a:t>
                      </a:r>
                      <a:r>
                        <a:rPr lang="es-CL" sz="1100" u="none" strike="noStrike" dirty="0"/>
                        <a:t>CHICO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COLCHANE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HUALAIHUÉ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HUALAÑÉ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LAGO </a:t>
                      </a:r>
                      <a:r>
                        <a:rPr lang="es-CL" sz="1100" u="none" strike="noStrike" dirty="0"/>
                        <a:t>VERDE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MELIPEUCO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NAVIDAD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NINHUE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OLLAGÜE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PUTRE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PUYEHUE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RÍO </a:t>
                      </a:r>
                      <a:r>
                        <a:rPr lang="es-CL" sz="1100" u="none" strike="noStrike" dirty="0"/>
                        <a:t>NEGRO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SAN </a:t>
                      </a:r>
                      <a:r>
                        <a:rPr lang="es-CL" sz="1100" u="none" strike="noStrike" dirty="0"/>
                        <a:t>CLEMENTE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 dirty="0" smtClean="0"/>
                        <a:t>SAN </a:t>
                      </a:r>
                      <a:r>
                        <a:rPr lang="es-CL" sz="1100" u="none" strike="noStrike" dirty="0"/>
                        <a:t>ROSENDO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55" marR="6555" marT="65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1907704" y="4462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Ingresaron: </a:t>
            </a:r>
            <a:r>
              <a:rPr lang="es-CL" sz="6600" b="1" dirty="0" smtClean="0">
                <a:solidFill>
                  <a:schemeClr val="bg1"/>
                </a:solidFill>
              </a:rPr>
              <a:t>147</a:t>
            </a:r>
            <a:endParaRPr lang="es-CL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053" y="0"/>
            <a:ext cx="9144000" cy="19168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4601" y="2564904"/>
            <a:ext cx="5153863" cy="3324986"/>
          </a:xfrm>
        </p:spPr>
        <p:txBody>
          <a:bodyPr>
            <a:noAutofit/>
          </a:bodyPr>
          <a:lstStyle/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Con respuesta: </a:t>
            </a:r>
          </a:p>
          <a:p>
            <a:pPr marL="0" indent="0">
              <a:buNone/>
            </a:pPr>
            <a:r>
              <a:rPr lang="es-CL" sz="3600" b="1" dirty="0" smtClean="0"/>
              <a:t>15</a:t>
            </a:r>
            <a:r>
              <a:rPr lang="es-CL" sz="3600" dirty="0" smtClean="0"/>
              <a:t> 	</a:t>
            </a:r>
            <a:r>
              <a:rPr lang="es-CL" sz="2000" dirty="0" smtClean="0"/>
              <a:t>No tiene Plan Regulador</a:t>
            </a:r>
          </a:p>
          <a:p>
            <a:pPr marL="0" indent="0">
              <a:buNone/>
            </a:pPr>
            <a:r>
              <a:rPr lang="es-CL" sz="3600" b="1" dirty="0"/>
              <a:t>8</a:t>
            </a:r>
            <a:r>
              <a:rPr lang="es-CL" sz="3600" dirty="0" smtClean="0"/>
              <a:t> 	</a:t>
            </a:r>
            <a:r>
              <a:rPr lang="es-CL" sz="2000" dirty="0" smtClean="0"/>
              <a:t>Plan Regulador en Proceso</a:t>
            </a:r>
          </a:p>
          <a:p>
            <a:pPr marL="0" indent="0">
              <a:buNone/>
            </a:pPr>
            <a:r>
              <a:rPr lang="es-CL" sz="3600" b="1" dirty="0" smtClean="0"/>
              <a:t>41</a:t>
            </a:r>
            <a:r>
              <a:rPr lang="es-CL" sz="3600" dirty="0" smtClean="0"/>
              <a:t> 	</a:t>
            </a:r>
            <a:r>
              <a:rPr lang="es-CL" sz="2000" dirty="0"/>
              <a:t>E-Mail con archivo adjunto</a:t>
            </a:r>
          </a:p>
          <a:p>
            <a:pPr marL="0" indent="0">
              <a:buNone/>
            </a:pPr>
            <a:r>
              <a:rPr lang="es-CL" sz="3600" b="1" dirty="0" smtClean="0"/>
              <a:t>39</a:t>
            </a:r>
            <a:r>
              <a:rPr lang="es-CL" sz="3600" dirty="0" smtClean="0"/>
              <a:t>	</a:t>
            </a:r>
            <a:r>
              <a:rPr lang="es-CL" sz="2000" dirty="0"/>
              <a:t>E-Mail con LINK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www.portaltransparencia.cl/pdt-theme/images/theme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" y="1916832"/>
            <a:ext cx="38100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99592" y="260648"/>
            <a:ext cx="4604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6000" b="1" dirty="0" smtClean="0">
                <a:solidFill>
                  <a:schemeClr val="bg1"/>
                </a:solidFill>
              </a:rPr>
              <a:t>172</a:t>
            </a:r>
            <a:r>
              <a:rPr lang="es-CL" sz="6000" dirty="0" smtClean="0">
                <a:solidFill>
                  <a:schemeClr val="bg1"/>
                </a:solidFill>
              </a:rPr>
              <a:t> </a:t>
            </a:r>
            <a:r>
              <a:rPr lang="es-CL" sz="3600" dirty="0" smtClean="0">
                <a:solidFill>
                  <a:schemeClr val="bg1"/>
                </a:solidFill>
              </a:rPr>
              <a:t>Municipalidades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626696" y="332656"/>
            <a:ext cx="116891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bg1"/>
                </a:solidFill>
              </a:rPr>
              <a:t>Portal: </a:t>
            </a:r>
          </a:p>
          <a:p>
            <a:pPr algn="ctr"/>
            <a:r>
              <a:rPr lang="es-CL" sz="4400" b="1" dirty="0" smtClean="0">
                <a:solidFill>
                  <a:schemeClr val="bg1"/>
                </a:solidFill>
              </a:rPr>
              <a:t>123 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</a:rPr>
              <a:t>(2014: 58)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 rot="16200000">
            <a:off x="5793552" y="662087"/>
            <a:ext cx="484632" cy="4892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331640" y="2636912"/>
            <a:ext cx="15252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chemeClr val="accent6">
                    <a:lumMod val="75000"/>
                  </a:schemeClr>
                </a:solidFill>
              </a:rPr>
              <a:t>103</a:t>
            </a:r>
            <a:endParaRPr lang="es-C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CL" sz="2000" b="1" dirty="0" smtClean="0">
                <a:solidFill>
                  <a:schemeClr val="accent6">
                    <a:lumMod val="75000"/>
                  </a:schemeClr>
                </a:solidFill>
              </a:rPr>
              <a:t>Con respuesta</a:t>
            </a:r>
          </a:p>
          <a:p>
            <a:pPr algn="ctr"/>
            <a:endParaRPr lang="es-CL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CL" sz="4400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s-CL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CL" sz="2000" b="1" dirty="0" smtClean="0">
                <a:solidFill>
                  <a:schemeClr val="accent6">
                    <a:lumMod val="75000"/>
                  </a:schemeClr>
                </a:solidFill>
              </a:rPr>
              <a:t>Sin respuesta</a:t>
            </a:r>
            <a:endParaRPr lang="es-C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9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65215"/>
              </p:ext>
            </p:extLst>
          </p:nvPr>
        </p:nvGraphicFramePr>
        <p:xfrm>
          <a:off x="1785918" y="2428868"/>
          <a:ext cx="5929354" cy="2274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9354"/>
              </a:tblGrid>
              <a:tr h="85351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4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 Final</a:t>
                      </a:r>
                      <a:endParaRPr lang="es-CL" sz="4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88914">
                <a:tc>
                  <a:txBody>
                    <a:bodyPr/>
                    <a:lstStyle/>
                    <a:p>
                      <a:pPr algn="ctr" fontAlgn="b"/>
                      <a:r>
                        <a:rPr lang="es-CL" sz="4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72,99%*</a:t>
                      </a:r>
                      <a:endParaRPr lang="es-CL" sz="4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8891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Puntaje 2014 General: </a:t>
                      </a:r>
                      <a:r>
                        <a:rPr lang="es-CL" sz="24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54,38%</a:t>
                      </a:r>
                    </a:p>
                    <a:p>
                      <a:pPr algn="ctr" fontAlgn="b"/>
                      <a:r>
                        <a:rPr lang="es-CL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Puntaje</a:t>
                      </a:r>
                      <a:r>
                        <a:rPr lang="es-CL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2014:</a:t>
                      </a:r>
                      <a:r>
                        <a:rPr lang="es-CL" sz="24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22,72% </a:t>
                      </a:r>
                      <a:r>
                        <a:rPr lang="es-CL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(mismas instituciones)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4413469" y="-658"/>
            <a:ext cx="4753343" cy="1269418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solidFill>
                  <a:schemeClr val="bg1"/>
                </a:solidFill>
              </a:rPr>
              <a:t>Puntaje Final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43042" y="5988626"/>
            <a:ext cx="399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* Puntaje sujeto a modificaciones finales</a:t>
            </a:r>
            <a:endParaRPr lang="es-CL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7" name="6 Flecha derecha"/>
          <p:cNvSpPr/>
          <p:nvPr/>
        </p:nvSpPr>
        <p:spPr>
          <a:xfrm rot="16200000">
            <a:off x="7539822" y="3675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19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395783"/>
              </p:ext>
            </p:extLst>
          </p:nvPr>
        </p:nvGraphicFramePr>
        <p:xfrm>
          <a:off x="467544" y="1916832"/>
          <a:ext cx="8352928" cy="1137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143"/>
                <a:gridCol w="582762"/>
                <a:gridCol w="874143"/>
                <a:gridCol w="971271"/>
                <a:gridCol w="592917"/>
                <a:gridCol w="863990"/>
                <a:gridCol w="971271"/>
                <a:gridCol w="485635"/>
                <a:gridCol w="884298"/>
                <a:gridCol w="1252498"/>
              </a:tblGrid>
              <a:tr h="4737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Módulo</a:t>
                      </a:r>
                      <a:r>
                        <a:rPr lang="es-419" sz="1800" b="1" i="0" u="none" strike="noStrike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</a:t>
                      </a:r>
                    </a:p>
                    <a:p>
                      <a:pPr algn="ctr" fontAlgn="b"/>
                      <a:r>
                        <a:rPr lang="es-419" sz="1800" b="1" i="0" u="none" strike="noStrike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</a:t>
                      </a:r>
                      <a:endParaRPr lang="es-CL" sz="1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Módulo II</a:t>
                      </a:r>
                    </a:p>
                    <a:p>
                      <a:pPr algn="ctr" fontAlgn="b"/>
                      <a:r>
                        <a:rPr lang="es-419" sz="18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Gestión</a:t>
                      </a:r>
                      <a:endParaRPr lang="es-CL" sz="1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Módulo III</a:t>
                      </a:r>
                    </a:p>
                    <a:p>
                      <a:pPr algn="ctr" fontAlgn="b"/>
                      <a:r>
                        <a:rPr lang="es-419" sz="18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Respuesta</a:t>
                      </a:r>
                      <a:endParaRPr lang="es-CL" sz="1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</a:t>
                      </a:r>
                    </a:p>
                    <a:p>
                      <a:pPr algn="ctr" fontAlgn="b"/>
                      <a:r>
                        <a:rPr lang="es-419" sz="18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</a:t>
                      </a:r>
                      <a:endParaRPr lang="es-CL" sz="1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6462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Cump</a:t>
                      </a:r>
                      <a:endParaRPr lang="es-CL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Pond</a:t>
                      </a:r>
                      <a:endParaRPr lang="es-CL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</a:t>
                      </a:r>
                      <a:endParaRPr lang="es-CL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Cump</a:t>
                      </a:r>
                      <a:endParaRPr lang="es-CL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Pond</a:t>
                      </a:r>
                      <a:endParaRPr lang="es-CL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</a:t>
                      </a:r>
                      <a:endParaRPr lang="es-CL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Cump</a:t>
                      </a:r>
                      <a:endParaRPr lang="es-CL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Pond</a:t>
                      </a:r>
                      <a:endParaRPr lang="es-CL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</a:t>
                      </a:r>
                      <a:endParaRPr lang="es-CL" sz="12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 smtClean="0">
                          <a:ln>
                            <a:noFill/>
                          </a:ln>
                          <a:effectLst/>
                        </a:rPr>
                        <a:t>80,17%</a:t>
                      </a:r>
                      <a:endParaRPr lang="es-CL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lang="es-CL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40,08</a:t>
                      </a:r>
                      <a:endParaRPr lang="es-CL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 smtClean="0">
                          <a:ln>
                            <a:noFill/>
                          </a:ln>
                          <a:effectLst/>
                        </a:rPr>
                        <a:t>70,12%</a:t>
                      </a:r>
                      <a:endParaRPr lang="es-CL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lang="es-CL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 smtClean="0">
                          <a:ln>
                            <a:noFill/>
                          </a:ln>
                          <a:effectLst/>
                        </a:rPr>
                        <a:t>14,02</a:t>
                      </a:r>
                      <a:endParaRPr lang="es-CL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 smtClean="0">
                          <a:ln>
                            <a:noFill/>
                          </a:ln>
                          <a:effectLst/>
                        </a:rPr>
                        <a:t>62,48%</a:t>
                      </a:r>
                      <a:endParaRPr lang="es-CL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lang="es-CL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 smtClean="0">
                          <a:ln>
                            <a:noFill/>
                          </a:ln>
                          <a:effectLst/>
                        </a:rPr>
                        <a:t>18,72</a:t>
                      </a:r>
                      <a:endParaRPr lang="es-CL" sz="16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72,82%</a:t>
                      </a:r>
                      <a:endParaRPr lang="es-CL" sz="20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68874"/>
              </p:ext>
            </p:extLst>
          </p:nvPr>
        </p:nvGraphicFramePr>
        <p:xfrm>
          <a:off x="1084664" y="3357562"/>
          <a:ext cx="6984777" cy="126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701"/>
                <a:gridCol w="659194"/>
                <a:gridCol w="893402"/>
                <a:gridCol w="1380712"/>
                <a:gridCol w="649747"/>
                <a:gridCol w="870073"/>
                <a:gridCol w="997948"/>
              </a:tblGrid>
              <a:tr h="3394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419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Solicitud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419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Expediente y Registro</a:t>
                      </a:r>
                      <a:endParaRPr lang="es-C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 Final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514087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Pond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Cumplimiento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Pond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Puntaje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8891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effectLst/>
                        </a:rPr>
                        <a:t>72,82%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>
                          <a:effectLst/>
                        </a:rPr>
                        <a:t>95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 smtClean="0">
                          <a:effectLst/>
                        </a:rPr>
                        <a:t>69,18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76,22%</a:t>
                      </a:r>
                      <a:endParaRPr lang="es-CL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u="none" strike="noStrike">
                          <a:effectLst/>
                        </a:rPr>
                        <a:t>5</a:t>
                      </a:r>
                      <a:endParaRPr lang="es-CL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3,81</a:t>
                      </a:r>
                      <a:endParaRPr lang="es-CL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72,99%</a:t>
                      </a:r>
                      <a:endParaRPr lang="es-CL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4413469" y="-658"/>
            <a:ext cx="4753343" cy="1269418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solidFill>
                  <a:schemeClr val="bg1"/>
                </a:solidFill>
              </a:rPr>
              <a:t>Puntajes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13</a:t>
            </a:fld>
            <a:endParaRPr lang="es-CL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714612" y="5000636"/>
          <a:ext cx="4151318" cy="1066802"/>
        </p:xfrm>
        <a:graphic>
          <a:graphicData uri="http://schemas.openxmlformats.org/drawingml/2006/table">
            <a:tbl>
              <a:tblPr/>
              <a:tblGrid>
                <a:gridCol w="1331555"/>
                <a:gridCol w="939921"/>
                <a:gridCol w="939921"/>
                <a:gridCol w="939921"/>
              </a:tblGrid>
              <a:tr h="26019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MODULO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96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MODULO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MODULO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PUNTAJE FINAL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69,70%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69,47%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911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413469" y="-658"/>
            <a:ext cx="4753343" cy="1269418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solidFill>
                  <a:schemeClr val="bg1"/>
                </a:solidFill>
              </a:rPr>
              <a:t>Conclusiones</a:t>
            </a:r>
            <a:endParaRPr lang="es-CL" sz="5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economipedia.com/wp-content/uploads/2014/11/Cuenta-de-resulta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53" y="3501008"/>
            <a:ext cx="3888432" cy="28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7504" y="214290"/>
            <a:ext cx="43919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 smtClean="0">
                <a:solidFill>
                  <a:schemeClr val="accent3">
                    <a:lumMod val="75000"/>
                  </a:schemeClr>
                </a:solidFill>
              </a:rPr>
              <a:t>75/100</a:t>
            </a:r>
            <a:r>
              <a:rPr lang="es-CL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barreras de ingreso fueron levantadas.</a:t>
            </a:r>
          </a:p>
          <a:p>
            <a:endParaRPr lang="es-CL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CL" sz="5400" b="1" dirty="0" smtClean="0">
                <a:solidFill>
                  <a:schemeClr val="accent3">
                    <a:lumMod val="75000"/>
                  </a:schemeClr>
                </a:solidFill>
              </a:rPr>
              <a:t>120/172</a:t>
            </a:r>
            <a:endParaRPr lang="es-CL" sz="54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municipalidades  ingresan y dan respuesta a las solicitudes.</a:t>
            </a:r>
          </a:p>
          <a:p>
            <a:endParaRPr lang="es-CL" sz="2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s-CL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CL" sz="5400" b="1" dirty="0" smtClean="0">
                <a:solidFill>
                  <a:schemeClr val="accent3">
                    <a:lumMod val="75000"/>
                  </a:schemeClr>
                </a:solidFill>
              </a:rPr>
              <a:t>Portal</a:t>
            </a:r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garantiza ausencia</a:t>
            </a:r>
          </a:p>
          <a:p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de barreras, pero</a:t>
            </a:r>
          </a:p>
          <a:p>
            <a:r>
              <a:rPr lang="es-CL" sz="2400" b="1" dirty="0" smtClean="0">
                <a:solidFill>
                  <a:schemeClr val="accent3">
                    <a:lumMod val="75000"/>
                  </a:schemeClr>
                </a:solidFill>
              </a:rPr>
              <a:t>no la respuesta</a:t>
            </a:r>
            <a:r>
              <a:rPr lang="es-CL" sz="24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CL" sz="2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63377" y="1484784"/>
            <a:ext cx="430111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5400" b="1" dirty="0" smtClean="0">
                <a:solidFill>
                  <a:schemeClr val="accent2"/>
                </a:solidFill>
              </a:rPr>
              <a:t>23/100</a:t>
            </a:r>
            <a:r>
              <a:rPr lang="es-CL" sz="5400" dirty="0" smtClean="0">
                <a:solidFill>
                  <a:schemeClr val="accent2"/>
                </a:solidFill>
              </a:rPr>
              <a:t> </a:t>
            </a:r>
          </a:p>
          <a:p>
            <a:pPr algn="r"/>
            <a:r>
              <a:rPr lang="es-CL" sz="2400" dirty="0" smtClean="0">
                <a:solidFill>
                  <a:schemeClr val="accent2"/>
                </a:solidFill>
              </a:rPr>
              <a:t>municipalidades tienen barreras de ingreso .</a:t>
            </a:r>
          </a:p>
          <a:p>
            <a:pPr algn="r"/>
            <a:endParaRPr lang="es-CL" sz="2400" dirty="0">
              <a:solidFill>
                <a:schemeClr val="accent2"/>
              </a:solidFill>
            </a:endParaRPr>
          </a:p>
          <a:p>
            <a:pPr algn="r"/>
            <a:r>
              <a:rPr lang="es-CL" sz="5400" b="1" dirty="0" smtClean="0">
                <a:solidFill>
                  <a:schemeClr val="accent2"/>
                </a:solidFill>
              </a:rPr>
              <a:t>27/72</a:t>
            </a:r>
            <a:endParaRPr lang="es-CL" sz="2400" dirty="0">
              <a:solidFill>
                <a:schemeClr val="accent2"/>
              </a:solidFill>
            </a:endParaRPr>
          </a:p>
          <a:p>
            <a:pPr algn="r"/>
            <a:r>
              <a:rPr lang="es-CL" sz="2400" dirty="0" smtClean="0">
                <a:solidFill>
                  <a:schemeClr val="accent2"/>
                </a:solidFill>
              </a:rPr>
              <a:t>municipalidades</a:t>
            </a:r>
          </a:p>
          <a:p>
            <a:pPr algn="r"/>
            <a:r>
              <a:rPr lang="es-CL" sz="2400" dirty="0" smtClean="0">
                <a:solidFill>
                  <a:schemeClr val="accent2"/>
                </a:solidFill>
              </a:rPr>
              <a:t> no dan respuesta </a:t>
            </a:r>
          </a:p>
          <a:p>
            <a:pPr algn="r"/>
            <a:r>
              <a:rPr lang="es-CL" sz="2400" dirty="0" smtClean="0">
                <a:solidFill>
                  <a:schemeClr val="accent2"/>
                </a:solidFill>
              </a:rPr>
              <a:t>a lo solicitado</a:t>
            </a:r>
          </a:p>
          <a:p>
            <a:pPr algn="r"/>
            <a:r>
              <a:rPr lang="es-CL" sz="2400" b="1" dirty="0" smtClean="0">
                <a:solidFill>
                  <a:schemeClr val="accent2"/>
                </a:solidFill>
              </a:rPr>
              <a:t>(20 del Portal)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35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413469" y="-658"/>
            <a:ext cx="4753343" cy="1269418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solidFill>
                  <a:schemeClr val="bg1"/>
                </a:solidFill>
              </a:rPr>
              <a:t>Pasos a seguir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30267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Despacho de informes.</a:t>
            </a:r>
          </a:p>
          <a:p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Minuta comunicaciones.</a:t>
            </a:r>
          </a:p>
          <a:p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Jurisprudencia Estudio DAI.</a:t>
            </a:r>
          </a:p>
          <a:p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10 días para comentarios.</a:t>
            </a:r>
          </a:p>
          <a:p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Nueva fiscalización a </a:t>
            </a: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50 </a:t>
            </a: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(no ingreso-no respuesta) + III </a:t>
            </a: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Atacama (6).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4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00166" y="1643050"/>
            <a:ext cx="58803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L" sz="4800" b="1" dirty="0" smtClean="0">
                <a:solidFill>
                  <a:srgbClr val="9BBB59">
                    <a:lumMod val="75000"/>
                  </a:srgbClr>
                </a:solidFill>
              </a:rPr>
              <a:t>Despacho de Informes</a:t>
            </a:r>
            <a:endParaRPr lang="es-CL" sz="4800" dirty="0" smtClean="0">
              <a:solidFill>
                <a:srgbClr val="9BBB59">
                  <a:lumMod val="75000"/>
                </a:srgbClr>
              </a:solidFill>
            </a:endParaRPr>
          </a:p>
        </p:txBody>
      </p:sp>
      <p:pic>
        <p:nvPicPr>
          <p:cNvPr id="3074" name="Picture 2" descr="http://images.gofreedownload.net/custom-reports-286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1785950" cy="178595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57224" y="478632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3">
                    <a:lumMod val="50000"/>
                  </a:schemeClr>
                </a:solidFill>
              </a:rPr>
              <a:t>Nuevos formatos </a:t>
            </a:r>
          </a:p>
          <a:p>
            <a:pPr algn="ctr"/>
            <a:r>
              <a:rPr lang="es-CL" b="1" dirty="0" smtClean="0">
                <a:solidFill>
                  <a:schemeClr val="accent3">
                    <a:lumMod val="50000"/>
                  </a:schemeClr>
                </a:solidFill>
              </a:rPr>
              <a:t>creados por Equipo DF</a:t>
            </a:r>
            <a:endParaRPr lang="es-C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00430" y="478632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3">
                    <a:lumMod val="50000"/>
                  </a:schemeClr>
                </a:solidFill>
              </a:rPr>
              <a:t>Reunión con enlaces (16)</a:t>
            </a:r>
          </a:p>
          <a:p>
            <a:pPr algn="ctr"/>
            <a:r>
              <a:rPr lang="es-CL" b="1" dirty="0" smtClean="0">
                <a:solidFill>
                  <a:schemeClr val="accent3">
                    <a:lumMod val="50000"/>
                  </a:schemeClr>
                </a:solidFill>
              </a:rPr>
              <a:t>25-03-2015</a:t>
            </a:r>
            <a:endParaRPr lang="es-C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6" name="Picture 4" descr="http://4.bp.blogspot.com/_ctFwHLHB2-4/TVMf8ozk03I/AAAAAAAAAFU/eVYhbdy0HzE/s1600/REUN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2080" y="3143248"/>
            <a:ext cx="2205804" cy="157163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143636" y="4786322"/>
            <a:ext cx="289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3">
                    <a:lumMod val="50000"/>
                  </a:schemeClr>
                </a:solidFill>
              </a:rPr>
              <a:t>Foro  Web con enlaces (20)</a:t>
            </a:r>
            <a:endParaRPr lang="es-C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8" name="Picture 6" descr="http://marlens.org.uk/images/forum_icon1-256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3486" y="3214686"/>
            <a:ext cx="1691852" cy="1500198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16</a:t>
            </a:fld>
            <a:endParaRPr lang="es-CL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413469" y="-658"/>
            <a:ext cx="4753343" cy="1269418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solidFill>
                  <a:schemeClr val="bg1"/>
                </a:solidFill>
              </a:rPr>
              <a:t>Nuevos Informes</a:t>
            </a:r>
            <a:endParaRPr lang="es-CL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" y="908720"/>
            <a:ext cx="4828594" cy="29905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620"/>
            <a:ext cx="4703239" cy="30294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17" y="2250770"/>
            <a:ext cx="4752527" cy="29905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38" y="2564904"/>
            <a:ext cx="6048672" cy="372658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13469" y="-658"/>
            <a:ext cx="4753343" cy="1269418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solidFill>
                  <a:schemeClr val="bg1"/>
                </a:solidFill>
              </a:rPr>
              <a:t>Nuevos Informes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4098" name="AutoShape 2" descr="https://encrypted-tbn2.gstatic.com/images?q=tbn:ANd9GcQ0_CRKpZNaRjMA_xN-_dIWThzrFklE1rJeDPnfJWzuUrOcpV9oODXXgT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" name="Picture 10" descr="http://www.ruta757.com/sitio/que_es_ruta/images/semafor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571744"/>
            <a:ext cx="1857388" cy="33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237B-C07D-4459-BB82-4881F9A406AC}" type="slidenum">
              <a:rPr lang="es-CL" smtClean="0"/>
              <a:pPr/>
              <a:t>18</a:t>
            </a:fld>
            <a:endParaRPr lang="es-CL"/>
          </a:p>
        </p:txBody>
      </p:sp>
      <p:cxnSp>
        <p:nvCxnSpPr>
          <p:cNvPr id="10" name="9 Conector recto"/>
          <p:cNvCxnSpPr/>
          <p:nvPr/>
        </p:nvCxnSpPr>
        <p:spPr>
          <a:xfrm>
            <a:off x="3275856" y="1988840"/>
            <a:ext cx="0" cy="345638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275856" y="5445224"/>
            <a:ext cx="403244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971600" y="310205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Apreciación de los informes</a:t>
            </a:r>
            <a:endParaRPr lang="es-CL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35696" y="170080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accent2"/>
                </a:solidFill>
              </a:rPr>
              <a:t>Alta</a:t>
            </a:r>
            <a:endParaRPr lang="es-CL" sz="3600" b="1" dirty="0">
              <a:solidFill>
                <a:schemeClr val="accent2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35696" y="508518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accent2"/>
                </a:solidFill>
              </a:rPr>
              <a:t>Baja</a:t>
            </a:r>
            <a:endParaRPr lang="es-CL" sz="3600" b="1" dirty="0">
              <a:solidFill>
                <a:schemeClr val="accent2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5220072" y="1988840"/>
            <a:ext cx="0" cy="345638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9314"/>
            <a:ext cx="10191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97857"/>
            <a:ext cx="10382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Forma libre"/>
          <p:cNvSpPr/>
          <p:nvPr/>
        </p:nvSpPr>
        <p:spPr>
          <a:xfrm>
            <a:off x="3468751" y="1821040"/>
            <a:ext cx="3837709" cy="3402124"/>
          </a:xfrm>
          <a:custGeom>
            <a:avLst/>
            <a:gdLst>
              <a:gd name="connsiteX0" fmla="*/ 0 w 3837709"/>
              <a:gd name="connsiteY0" fmla="*/ 3402124 h 3402124"/>
              <a:gd name="connsiteX1" fmla="*/ 1080654 w 3837709"/>
              <a:gd name="connsiteY1" fmla="*/ 2903360 h 3402124"/>
              <a:gd name="connsiteX2" fmla="*/ 2216727 w 3837709"/>
              <a:gd name="connsiteY2" fmla="*/ 451105 h 3402124"/>
              <a:gd name="connsiteX3" fmla="*/ 3837709 w 3837709"/>
              <a:gd name="connsiteY3" fmla="*/ 7760 h 340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7709" h="3402124">
                <a:moveTo>
                  <a:pt x="0" y="3402124"/>
                </a:moveTo>
                <a:cubicBezTo>
                  <a:pt x="355600" y="3398660"/>
                  <a:pt x="711200" y="3395196"/>
                  <a:pt x="1080654" y="2903360"/>
                </a:cubicBezTo>
                <a:cubicBezTo>
                  <a:pt x="1450108" y="2411524"/>
                  <a:pt x="1757218" y="933705"/>
                  <a:pt x="2216727" y="451105"/>
                </a:cubicBezTo>
                <a:cubicBezTo>
                  <a:pt x="2676236" y="-31495"/>
                  <a:pt x="3256972" y="-11868"/>
                  <a:pt x="3837709" y="776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CuadroTexto"/>
          <p:cNvSpPr txBox="1"/>
          <p:nvPr/>
        </p:nvSpPr>
        <p:spPr>
          <a:xfrm>
            <a:off x="5292080" y="2987660"/>
            <a:ext cx="220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tx2"/>
                </a:solidFill>
              </a:rPr>
              <a:t>Junio 2015</a:t>
            </a:r>
            <a:endParaRPr lang="es-CL" b="1" dirty="0">
              <a:solidFill>
                <a:schemeClr val="tx2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131840" y="55892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3">
                    <a:lumMod val="75000"/>
                  </a:schemeClr>
                </a:solidFill>
              </a:rPr>
              <a:t>2012</a:t>
            </a:r>
            <a:endParaRPr lang="es-C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766057" y="55892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3">
                    <a:lumMod val="75000"/>
                  </a:schemeClr>
                </a:solidFill>
              </a:rPr>
              <a:t>2013</a:t>
            </a:r>
            <a:endParaRPr lang="es-C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355976" y="55892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3">
                    <a:lumMod val="75000"/>
                  </a:schemeClr>
                </a:solidFill>
              </a:rPr>
              <a:t>2014</a:t>
            </a:r>
            <a:endParaRPr lang="es-C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004048" y="55892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3">
                    <a:lumMod val="75000"/>
                  </a:schemeClr>
                </a:solidFill>
              </a:rPr>
              <a:t>2015</a:t>
            </a:r>
            <a:endParaRPr lang="es-C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940152" y="55892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accent3">
                    <a:lumMod val="75000"/>
                  </a:schemeClr>
                </a:solidFill>
              </a:rPr>
              <a:t>2016 -</a:t>
            </a:r>
            <a:endParaRPr lang="es-C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27 Llamada ovalada"/>
          <p:cNvSpPr/>
          <p:nvPr/>
        </p:nvSpPr>
        <p:spPr>
          <a:xfrm>
            <a:off x="6660232" y="3717032"/>
            <a:ext cx="1440160" cy="64583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2"/>
                </a:solidFill>
              </a:rPr>
              <a:t>Ahora sí!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36" name="35 Llamada ovalada"/>
          <p:cNvSpPr/>
          <p:nvPr/>
        </p:nvSpPr>
        <p:spPr>
          <a:xfrm>
            <a:off x="3491880" y="1821040"/>
            <a:ext cx="1512168" cy="67185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2"/>
                </a:solidFill>
              </a:rPr>
              <a:t>No los entiendo</a:t>
            </a:r>
            <a:endParaRPr lang="es-CL" dirty="0">
              <a:solidFill>
                <a:schemeClr val="tx2"/>
              </a:solidFill>
            </a:endParaRP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4413469" y="-658"/>
            <a:ext cx="4753343" cy="1269418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>
                <a:solidFill>
                  <a:schemeClr val="bg1"/>
                </a:solidFill>
              </a:rPr>
              <a:t>Reacciones al Informe DAI</a:t>
            </a:r>
          </a:p>
        </p:txBody>
      </p:sp>
    </p:spTree>
    <p:extLst>
      <p:ext uri="{BB962C8B-B14F-4D97-AF65-F5344CB8AC3E}">
        <p14:creationId xmlns:p14="http://schemas.microsoft.com/office/powerpoint/2010/main" val="334178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3" grpId="0" animBg="1"/>
      <p:bldP spid="24" grpId="0"/>
      <p:bldP spid="25" grpId="0"/>
      <p:bldP spid="29" grpId="0"/>
      <p:bldP spid="30" grpId="0"/>
      <p:bldP spid="31" grpId="0"/>
      <p:bldP spid="32" grpId="0"/>
      <p:bldP spid="28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/>
          <a:lstStyle/>
          <a:p>
            <a:r>
              <a:rPr lang="es-CL" dirty="0" smtClean="0">
                <a:solidFill>
                  <a:schemeClr val="accent3">
                    <a:lumMod val="75000"/>
                  </a:schemeClr>
                </a:solidFill>
              </a:rPr>
              <a:t>¿Cómo se calcula el puntaje DAI?</a:t>
            </a:r>
            <a:endParaRPr lang="es-C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28" y="1385454"/>
            <a:ext cx="6840760" cy="1945016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307925"/>
              </p:ext>
            </p:extLst>
          </p:nvPr>
        </p:nvGraphicFramePr>
        <p:xfrm>
          <a:off x="539552" y="3284984"/>
          <a:ext cx="5580380" cy="1150620"/>
        </p:xfrm>
        <a:graphic>
          <a:graphicData uri="http://schemas.openxmlformats.org/drawingml/2006/table">
            <a:tbl>
              <a:tblPr firstRow="1" firstCol="1" bandRow="1"/>
              <a:tblGrid>
                <a:gridCol w="2790190"/>
                <a:gridCol w="279019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</a:rPr>
                        <a:t>Nombre Sub- Etapa</a:t>
                      </a:r>
                      <a:endParaRPr lang="es-CL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effectLst/>
                          <a:latin typeface="Arial"/>
                          <a:ea typeface="Calibri"/>
                        </a:rPr>
                        <a:t>Corresponde a Etapa de: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</a:rPr>
                        <a:t>Análisis del Cumplimiento de los Requisitos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Análisis</a:t>
                      </a:r>
                      <a:endParaRPr lang="es-CL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</a:rPr>
                        <a:t>Análisis de la Afectación de Derechos de Terceros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Análisis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</a:rPr>
                        <a:t>Prórroga del Plazo de Respuesta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Resolución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</a:rPr>
                        <a:t>Certificación de la Entrega de la Información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Cumplimiento</a:t>
                      </a:r>
                      <a:endParaRPr lang="es-CL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681889"/>
              </p:ext>
            </p:extLst>
          </p:nvPr>
        </p:nvGraphicFramePr>
        <p:xfrm>
          <a:off x="266040" y="4725144"/>
          <a:ext cx="6106160" cy="1600200"/>
        </p:xfrm>
        <a:graphic>
          <a:graphicData uri="http://schemas.openxmlformats.org/drawingml/2006/table">
            <a:tbl>
              <a:tblPr firstRow="1" firstCol="1" bandRow="1"/>
              <a:tblGrid>
                <a:gridCol w="3053080"/>
                <a:gridCol w="305308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</a:rPr>
                        <a:t>Nombre Sub- Etapa</a:t>
                      </a:r>
                      <a:endParaRPr lang="es-CL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Arial"/>
                          <a:ea typeface="Calibri"/>
                        </a:rPr>
                        <a:t>Corresponde a Etapa de:</a:t>
                      </a:r>
                      <a:endParaRPr lang="es-CL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Arial"/>
                          <a:ea typeface="Calibri"/>
                        </a:rPr>
                        <a:t>Análisis Competencial del Órgano Requerido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Análisis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Arial"/>
                          <a:ea typeface="Calibri"/>
                        </a:rPr>
                        <a:t>Búsqueda de la Información Requerida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Análisis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Arial"/>
                          <a:ea typeface="Calibri"/>
                        </a:rPr>
                        <a:t>Entrega de la Información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Resolución</a:t>
                      </a:r>
                      <a:endParaRPr lang="es-CL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Arial"/>
                          <a:ea typeface="Calibri"/>
                        </a:rPr>
                        <a:t>Información a Disposición Permanente del Público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Resolución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Arial"/>
                          <a:ea typeface="Calibri"/>
                        </a:rPr>
                        <a:t>Información Secreta o Reservada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Resolución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Entrega Efectiva de la Información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Cumplimiento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solidFill>
                            <a:srgbClr val="333333"/>
                          </a:solidFill>
                          <a:effectLst/>
                          <a:latin typeface="Arial"/>
                          <a:ea typeface="Calibri"/>
                        </a:rPr>
                        <a:t>Entrega de Información con Datos Personales</a:t>
                      </a:r>
                      <a:endParaRPr lang="es-CL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</a:rPr>
                        <a:t>Cumplimiento</a:t>
                      </a:r>
                      <a:endParaRPr lang="es-CL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9" name="8 Cerrar llave"/>
          <p:cNvSpPr/>
          <p:nvPr/>
        </p:nvSpPr>
        <p:spPr>
          <a:xfrm>
            <a:off x="6300192" y="3429000"/>
            <a:ext cx="144016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6588224" y="3707740"/>
            <a:ext cx="93610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Gestión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04248" y="5363924"/>
            <a:ext cx="11521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Respuesta</a:t>
            </a:r>
            <a:endParaRPr lang="es-CL" dirty="0"/>
          </a:p>
        </p:txBody>
      </p:sp>
      <p:sp>
        <p:nvSpPr>
          <p:cNvPr id="15" name="14 Cerrar llave"/>
          <p:cNvSpPr/>
          <p:nvPr/>
        </p:nvSpPr>
        <p:spPr>
          <a:xfrm>
            <a:off x="6516216" y="4941168"/>
            <a:ext cx="144016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237B-C07D-4459-BB82-4881F9A406AC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33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5781" y="1643050"/>
            <a:ext cx="8782499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000" b="1" dirty="0" smtClean="0"/>
              <a:t>Año 2014: </a:t>
            </a:r>
            <a:r>
              <a:rPr lang="es-CL" sz="2000" dirty="0" smtClean="0"/>
              <a:t>345 solicitudes presentadas… </a:t>
            </a:r>
          </a:p>
          <a:p>
            <a:pPr algn="ctr"/>
            <a:r>
              <a:rPr lang="es-CL" sz="2000" dirty="0" smtClean="0"/>
              <a:t>NO INGRESARON y/o NO RESPONDIERON</a:t>
            </a:r>
          </a:p>
          <a:p>
            <a:pPr algn="ctr"/>
            <a:r>
              <a:rPr lang="es-CL" sz="2800" b="1" dirty="0" smtClean="0">
                <a:solidFill>
                  <a:srgbClr val="FF0000"/>
                </a:solidFill>
              </a:rPr>
              <a:t>176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43479"/>
              </p:ext>
            </p:extLst>
          </p:nvPr>
        </p:nvGraphicFramePr>
        <p:xfrm>
          <a:off x="107504" y="2996952"/>
          <a:ext cx="88569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"/>
                <a:gridCol w="590465"/>
                <a:gridCol w="590465"/>
                <a:gridCol w="590465"/>
                <a:gridCol w="590465"/>
                <a:gridCol w="590465"/>
                <a:gridCol w="590465"/>
                <a:gridCol w="590465"/>
                <a:gridCol w="590465"/>
                <a:gridCol w="590465"/>
                <a:gridCol w="590465"/>
                <a:gridCol w="590465"/>
                <a:gridCol w="590465"/>
                <a:gridCol w="590465"/>
                <a:gridCol w="5904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XV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III</a:t>
                      </a:r>
                      <a:endParaRPr lang="es-C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RM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VI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VII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VIII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IX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XIV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X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XI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XII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6</a:t>
                      </a:r>
                      <a:endParaRPr lang="es-CL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8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19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15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26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8" name="17 Conector recto de flecha"/>
          <p:cNvCxnSpPr/>
          <p:nvPr/>
        </p:nvCxnSpPr>
        <p:spPr>
          <a:xfrm>
            <a:off x="2195736" y="373908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115616" y="422108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Serán fiscalizados en el segundo semestre de 2015 según Oficio de CPLT, por situación de catástrofe.</a:t>
            </a:r>
            <a:endParaRPr lang="es-CL" dirty="0"/>
          </a:p>
        </p:txBody>
      </p:sp>
      <p:sp>
        <p:nvSpPr>
          <p:cNvPr id="21" name="20 Rectángulo"/>
          <p:cNvSpPr/>
          <p:nvPr/>
        </p:nvSpPr>
        <p:spPr>
          <a:xfrm>
            <a:off x="40706" y="5301208"/>
            <a:ext cx="903401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Por tanto, este proceso comprende a  </a:t>
            </a:r>
          </a:p>
          <a:p>
            <a:pPr algn="ctr"/>
            <a:r>
              <a:rPr lang="es-CL" sz="3200" b="1" dirty="0" smtClean="0"/>
              <a:t>170 municipalidades</a:t>
            </a:r>
            <a:endParaRPr lang="es-CL" sz="2400" b="1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413469" y="-658"/>
            <a:ext cx="4753343" cy="1269418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solidFill>
                  <a:schemeClr val="bg1"/>
                </a:solidFill>
              </a:rPr>
              <a:t>Antecedentes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-32" y="-2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2800" b="1" dirty="0" smtClean="0"/>
              <a:t>Muestra 2015</a:t>
            </a:r>
          </a:p>
          <a:p>
            <a:r>
              <a:rPr lang="es-CL" sz="2800" dirty="0" smtClean="0"/>
              <a:t>Focalización en incumplimientos</a:t>
            </a:r>
            <a:r>
              <a:rPr lang="es-CL" sz="2800" b="1" dirty="0" smtClean="0"/>
              <a:t> 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43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052" y="1268760"/>
            <a:ext cx="4995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 smtClean="0"/>
              <a:t>Muestra 2015, respecto a 2014 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413469" y="-658"/>
            <a:ext cx="4753343" cy="1269418"/>
          </a:xfrm>
          <a:prstGeom prst="rect">
            <a:avLst/>
          </a:prstGeom>
          <a:solidFill>
            <a:schemeClr val="bg1">
              <a:lumMod val="50000"/>
              <a:alpha val="59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5400" b="1" dirty="0" smtClean="0">
                <a:solidFill>
                  <a:schemeClr val="bg1"/>
                </a:solidFill>
              </a:rPr>
              <a:t>Antecedentes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2071678"/>
            <a:ext cx="4143404" cy="10715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100</a:t>
            </a:r>
          </a:p>
          <a:p>
            <a:pPr algn="ctr"/>
            <a:r>
              <a:rPr lang="es-CL" sz="2800" dirty="0" smtClean="0"/>
              <a:t>NO INGRESARON</a:t>
            </a:r>
            <a:endParaRPr lang="es-CL" sz="2800" dirty="0"/>
          </a:p>
        </p:txBody>
      </p:sp>
      <p:sp>
        <p:nvSpPr>
          <p:cNvPr id="13" name="12 Rectángulo"/>
          <p:cNvSpPr/>
          <p:nvPr/>
        </p:nvSpPr>
        <p:spPr>
          <a:xfrm>
            <a:off x="4786314" y="2071678"/>
            <a:ext cx="4143404" cy="10715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70</a:t>
            </a:r>
          </a:p>
          <a:p>
            <a:pPr algn="ctr"/>
            <a:r>
              <a:rPr lang="es-CL" sz="2800" dirty="0" smtClean="0"/>
              <a:t>NO RESPONDIERON</a:t>
            </a:r>
            <a:endParaRPr lang="es-CL" sz="2800" dirty="0"/>
          </a:p>
        </p:txBody>
      </p:sp>
      <p:pic>
        <p:nvPicPr>
          <p:cNvPr id="18" name="Picture 15" descr="C:\Documents and Settings\shormazabal\Escritorio\Material para Infografías\mapas\200px-Valparaíso_Comun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92313"/>
            <a:ext cx="793747" cy="1190620"/>
          </a:xfrm>
          <a:prstGeom prst="rect">
            <a:avLst/>
          </a:prstGeom>
          <a:noFill/>
        </p:spPr>
      </p:pic>
      <p:pic>
        <p:nvPicPr>
          <p:cNvPr id="19" name="Picture 17" descr="http://www.brainsins.com/es/wp-content/uploads/2012/03/man-woman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663751"/>
            <a:ext cx="928674" cy="928674"/>
          </a:xfrm>
          <a:prstGeom prst="rect">
            <a:avLst/>
          </a:prstGeom>
          <a:noFill/>
        </p:spPr>
      </p:pic>
      <p:pic>
        <p:nvPicPr>
          <p:cNvPr id="20" name="Picture 19" descr="http://www.surnoticias.cl/wp-content/uploads/2014/01/Cedula_identidad_Chile-590x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735189"/>
            <a:ext cx="1175781" cy="739347"/>
          </a:xfrm>
          <a:prstGeom prst="rect">
            <a:avLst/>
          </a:prstGeom>
          <a:noFill/>
        </p:spPr>
      </p:pic>
      <p:sp>
        <p:nvSpPr>
          <p:cNvPr id="21" name="20 CuadroTexto"/>
          <p:cNvSpPr txBox="1"/>
          <p:nvPr/>
        </p:nvSpPr>
        <p:spPr>
          <a:xfrm>
            <a:off x="-71470" y="457200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DBE5F1">
                    <a:lumMod val="50000"/>
                  </a:srgbClr>
                </a:solidFill>
              </a:rPr>
              <a:t>Dirección postal</a:t>
            </a:r>
            <a:endParaRPr lang="es-CL" dirty="0">
              <a:solidFill>
                <a:srgbClr val="DBE5F1">
                  <a:lumMod val="50000"/>
                </a:srgb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857356" y="457200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DBE5F1">
                    <a:lumMod val="50000"/>
                  </a:srgbClr>
                </a:solidFill>
              </a:rPr>
              <a:t>Teléfono</a:t>
            </a:r>
            <a:endParaRPr lang="es-CL" dirty="0">
              <a:solidFill>
                <a:srgbClr val="DBE5F1">
                  <a:lumMod val="50000"/>
                </a:srgb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857620" y="457200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DBE5F1">
                    <a:lumMod val="50000"/>
                  </a:srgbClr>
                </a:solidFill>
              </a:rPr>
              <a:t>RUT</a:t>
            </a:r>
            <a:endParaRPr lang="es-CL" dirty="0">
              <a:solidFill>
                <a:srgbClr val="DBE5F1">
                  <a:lumMod val="50000"/>
                </a:srgb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786314" y="4711495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DBE5F1">
                    <a:lumMod val="50000"/>
                  </a:srgbClr>
                </a:solidFill>
              </a:rPr>
              <a:t>Región- Comuna</a:t>
            </a:r>
            <a:endParaRPr lang="es-CL" dirty="0">
              <a:solidFill>
                <a:srgbClr val="DBE5F1">
                  <a:lumMod val="50000"/>
                </a:srgb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715140" y="4711495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DBE5F1">
                    <a:lumMod val="50000"/>
                  </a:srgbClr>
                </a:solidFill>
              </a:rPr>
              <a:t>Sexo</a:t>
            </a:r>
            <a:endParaRPr lang="es-CL" dirty="0">
              <a:solidFill>
                <a:srgbClr val="DBE5F1">
                  <a:lumMod val="50000"/>
                </a:srgbClr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429520" y="4714884"/>
            <a:ext cx="1714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rgbClr val="DBE5F1">
                    <a:lumMod val="50000"/>
                  </a:srgbClr>
                </a:solidFill>
              </a:rPr>
              <a:t>No hay </a:t>
            </a:r>
            <a:r>
              <a:rPr lang="es-CL" dirty="0" smtClean="0">
                <a:solidFill>
                  <a:srgbClr val="DBE5F1">
                    <a:lumMod val="50000"/>
                  </a:srgbClr>
                </a:solidFill>
              </a:rPr>
              <a:t>formularios y/o no están operativos</a:t>
            </a:r>
            <a:endParaRPr lang="es-CL" dirty="0">
              <a:solidFill>
                <a:srgbClr val="DBE5F1">
                  <a:lumMod val="50000"/>
                </a:srgbClr>
              </a:solidFill>
            </a:endParaRPr>
          </a:p>
        </p:txBody>
      </p:sp>
      <p:pic>
        <p:nvPicPr>
          <p:cNvPr id="27" name="Picture 7" descr="http://lh5.ggpht.com/_m5REmxywvek/TFd4njwlRjI/AAAAAAAAAXc/4l_7_2LpCKM/s9000/ca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1244867" cy="12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http://albhelix.com/wp-content/uploads/2013/10/telefon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714752"/>
            <a:ext cx="1170143" cy="7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http://www.tufabricadeventos.com/files/4313/6015/1526/charIcon-form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06" y="3643314"/>
            <a:ext cx="1610194" cy="10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82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3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1" y="13856"/>
            <a:ext cx="9152802" cy="64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13469" y="-658"/>
            <a:ext cx="4753343" cy="1269418"/>
          </a:xfrm>
          <a:solidFill>
            <a:schemeClr val="bg1">
              <a:lumMod val="50000"/>
              <a:alpha val="59000"/>
            </a:schemeClr>
          </a:solidFill>
        </p:spPr>
        <p:txBody>
          <a:bodyPr>
            <a:normAutofit/>
          </a:bodyPr>
          <a:lstStyle/>
          <a:p>
            <a:r>
              <a:rPr lang="es-CL" sz="5400" b="1" dirty="0" smtClean="0">
                <a:solidFill>
                  <a:schemeClr val="bg1"/>
                </a:solidFill>
              </a:rPr>
              <a:t>Antecedentes</a:t>
            </a:r>
            <a:endParaRPr lang="es-CL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5496" y="1772816"/>
            <a:ext cx="45415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Presentación de Solicitudes Electrónicas:</a:t>
            </a:r>
          </a:p>
          <a:p>
            <a:r>
              <a:rPr lang="es-CL" sz="2000" dirty="0" smtClean="0">
                <a:solidFill>
                  <a:schemeClr val="bg1"/>
                </a:solidFill>
              </a:rPr>
              <a:t>24 de marzo- 7 de abril</a:t>
            </a:r>
          </a:p>
          <a:p>
            <a:endParaRPr lang="es-CL" sz="2000" dirty="0">
              <a:solidFill>
                <a:schemeClr val="bg1"/>
              </a:solidFill>
            </a:endParaRPr>
          </a:p>
          <a:p>
            <a:r>
              <a:rPr lang="es-CL" sz="2400" b="1" dirty="0" smtClean="0">
                <a:solidFill>
                  <a:schemeClr val="bg1"/>
                </a:solidFill>
              </a:rPr>
              <a:t>Solicitud:</a:t>
            </a:r>
          </a:p>
          <a:p>
            <a:r>
              <a:rPr lang="es-CL" sz="2000" dirty="0" smtClean="0">
                <a:solidFill>
                  <a:schemeClr val="bg1"/>
                </a:solidFill>
              </a:rPr>
              <a:t>Plan Regulador vigente de la comuna 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55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413469" y="-658"/>
            <a:ext cx="4753343" cy="1269418"/>
          </a:xfrm>
          <a:solidFill>
            <a:schemeClr val="bg1">
              <a:lumMod val="50000"/>
              <a:alpha val="59000"/>
            </a:schemeClr>
          </a:solidFill>
        </p:spPr>
        <p:txBody>
          <a:bodyPr>
            <a:normAutofit/>
          </a:bodyPr>
          <a:lstStyle/>
          <a:p>
            <a:r>
              <a:rPr lang="es-CL" sz="5400" b="1" dirty="0" smtClean="0">
                <a:solidFill>
                  <a:schemeClr val="bg1"/>
                </a:solidFill>
              </a:rPr>
              <a:t>Resultados</a:t>
            </a:r>
            <a:endParaRPr lang="es-CL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uncuatro.com/wp-content/uploads/2014/09/Resultados-Extraordin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225"/>
            <a:ext cx="9144000" cy="53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Y:\Dirección Fiscalización\Imágenes para presentaciones\Logos\UDA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304"/>
            <a:ext cx="2035697" cy="23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357158" y="3284984"/>
            <a:ext cx="8607330" cy="2960091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170 Municipalidades</a:t>
            </a:r>
          </a:p>
          <a:p>
            <a:r>
              <a:rPr lang="es-CL" sz="3200" b="1" dirty="0" smtClean="0"/>
              <a:t>- 23 No ingresaron</a:t>
            </a:r>
          </a:p>
          <a:p>
            <a:r>
              <a:rPr lang="es-CL" sz="3200" b="1" dirty="0" smtClean="0"/>
              <a:t>- 147 Ingresaron</a:t>
            </a:r>
          </a:p>
          <a:p>
            <a:pPr lvl="1"/>
            <a:r>
              <a:rPr lang="es-CL" sz="3200" b="1" dirty="0" smtClean="0"/>
              <a:t>120 Respondieron</a:t>
            </a:r>
          </a:p>
          <a:p>
            <a:pPr lvl="1"/>
            <a:r>
              <a:rPr lang="es-CL" sz="3200" b="1" dirty="0" smtClean="0"/>
              <a:t>27 No respondieron</a:t>
            </a:r>
          </a:p>
        </p:txBody>
      </p:sp>
    </p:spTree>
    <p:extLst>
      <p:ext uri="{BB962C8B-B14F-4D97-AF65-F5344CB8AC3E}">
        <p14:creationId xmlns:p14="http://schemas.microsoft.com/office/powerpoint/2010/main" val="28397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Resultados</a:t>
            </a:r>
            <a:endParaRPr lang="es-CL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0"/>
            <a:ext cx="9144000" cy="64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http://www.surnoticias.cl/wp-content/uploads/2014/01/Cedula_identidad_Chile-590x3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7645" y="3033687"/>
            <a:ext cx="1175781" cy="739347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-109989" y="3924587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Dirección postal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4325" y="527008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Teléfono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83880" y="382574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RUT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99792" y="5233999"/>
            <a:ext cx="301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bg1"/>
                </a:solidFill>
              </a:rPr>
              <a:t>No hay </a:t>
            </a:r>
            <a:r>
              <a:rPr lang="es-CL" sz="2000" dirty="0" smtClean="0">
                <a:solidFill>
                  <a:schemeClr val="bg1"/>
                </a:solidFill>
              </a:rPr>
              <a:t>formularios y/o no están operativos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1031" name="Picture 7" descr="http://lh5.ggpht.com/_m5REmxywvek/TFd4njwlRjI/AAAAAAAAAXc/4l_7_2LpCKM/s9000/ca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6" y="2780928"/>
            <a:ext cx="1244867" cy="12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albhelix.com/wp-content/uploads/2013/10/telefon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0" y="4480780"/>
            <a:ext cx="1170143" cy="77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tufabricadeventos.com/files/4313/6015/1526/charIcon-form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54" y="4227628"/>
            <a:ext cx="1610194" cy="100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948044" y="298179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b="1" dirty="0" smtClean="0">
                <a:solidFill>
                  <a:schemeClr val="bg1"/>
                </a:solidFill>
              </a:rPr>
              <a:t>7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948044" y="434994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b="1" dirty="0" smtClean="0">
                <a:solidFill>
                  <a:schemeClr val="bg1"/>
                </a:solidFill>
              </a:rPr>
              <a:t>3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274954" y="292255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b="1" dirty="0" smtClean="0">
                <a:solidFill>
                  <a:schemeClr val="bg1"/>
                </a:solidFill>
              </a:rPr>
              <a:t>1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099426" y="429071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b="1" dirty="0" smtClean="0">
                <a:solidFill>
                  <a:schemeClr val="bg1"/>
                </a:solidFill>
              </a:rPr>
              <a:t>12</a:t>
            </a:r>
            <a:endParaRPr lang="es-CL" sz="5400" b="1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012160" y="3284984"/>
            <a:ext cx="2952328" cy="2960091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Tratamiento:</a:t>
            </a:r>
          </a:p>
          <a:p>
            <a:pPr algn="ctr"/>
            <a:r>
              <a:rPr lang="es-CL" sz="2400" dirty="0" smtClean="0"/>
              <a:t>Envío de oficios informando la barrera detectada, y su puntaje de </a:t>
            </a:r>
            <a:r>
              <a:rPr lang="es-CL" sz="3600" b="1" dirty="0" smtClean="0"/>
              <a:t>0%</a:t>
            </a:r>
            <a:endParaRPr lang="es-CL" sz="24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-18842" y="206084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Barreras:</a:t>
            </a:r>
            <a:endParaRPr lang="es-CL" sz="3200" b="1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23" name="22 CuadroTexto"/>
          <p:cNvSpPr txBox="1"/>
          <p:nvPr/>
        </p:nvSpPr>
        <p:spPr>
          <a:xfrm>
            <a:off x="1907704" y="4462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No ingresaron: </a:t>
            </a:r>
            <a:r>
              <a:rPr lang="es-CL" sz="6600" b="1" dirty="0" smtClean="0">
                <a:solidFill>
                  <a:schemeClr val="bg1"/>
                </a:solidFill>
              </a:rPr>
              <a:t>23</a:t>
            </a:r>
            <a:endParaRPr lang="es-CL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2" grpId="0"/>
      <p:bldP spid="20" grpId="0"/>
      <p:bldP spid="27" grpId="0"/>
      <p:bldP spid="28" grpId="0"/>
      <p:bldP spid="29" grpId="0"/>
      <p:bldP spid="22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907704" y="4462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No ingresaron: </a:t>
            </a:r>
            <a:r>
              <a:rPr lang="es-CL" sz="6600" b="1" dirty="0" smtClean="0">
                <a:solidFill>
                  <a:schemeClr val="bg1"/>
                </a:solidFill>
              </a:rPr>
              <a:t>23</a:t>
            </a:r>
            <a:endParaRPr lang="es-CL" sz="6600" b="1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5536" y="1723241"/>
            <a:ext cx="2714644" cy="1285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18</a:t>
            </a:r>
            <a:endParaRPr lang="es-CL" b="1" dirty="0" smtClean="0"/>
          </a:p>
          <a:p>
            <a:pPr algn="ctr"/>
            <a:r>
              <a:rPr lang="es-CL" dirty="0" smtClean="0"/>
              <a:t>Tampoco habían ingresado el 2014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324494" y="1692180"/>
            <a:ext cx="5000660" cy="230832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Cabildo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Canela</a:t>
            </a:r>
          </a:p>
          <a:p>
            <a:r>
              <a:rPr lang="es-CL" b="1" dirty="0" err="1" smtClean="0">
                <a:solidFill>
                  <a:schemeClr val="bg1"/>
                </a:solidFill>
              </a:rPr>
              <a:t>Curaco</a:t>
            </a:r>
            <a:r>
              <a:rPr lang="es-CL" b="1" dirty="0" smtClean="0">
                <a:solidFill>
                  <a:schemeClr val="bg1"/>
                </a:solidFill>
              </a:rPr>
              <a:t> de Vélez</a:t>
            </a:r>
          </a:p>
          <a:p>
            <a:r>
              <a:rPr lang="es-CL" b="1" dirty="0" err="1" smtClean="0">
                <a:solidFill>
                  <a:schemeClr val="bg1"/>
                </a:solidFill>
              </a:rPr>
              <a:t>Futaleufú</a:t>
            </a:r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Huara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Juan Fernández</a:t>
            </a: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La Higuera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Mostazal</a:t>
            </a:r>
          </a:p>
          <a:p>
            <a:r>
              <a:rPr lang="es-CL" b="1" dirty="0" err="1" smtClean="0">
                <a:solidFill>
                  <a:schemeClr val="bg1"/>
                </a:solidFill>
              </a:rPr>
              <a:t>Palena</a:t>
            </a:r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Puerto Aysén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Puerto </a:t>
            </a:r>
            <a:r>
              <a:rPr lang="es-CL" b="1" dirty="0" err="1" smtClean="0">
                <a:solidFill>
                  <a:schemeClr val="bg1"/>
                </a:solidFill>
              </a:rPr>
              <a:t>Octay</a:t>
            </a:r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Río Hurtado</a:t>
            </a:r>
          </a:p>
          <a:p>
            <a:endParaRPr lang="es-CL" b="1" dirty="0">
              <a:solidFill>
                <a:schemeClr val="bg1"/>
              </a:solidFill>
            </a:endParaRPr>
          </a:p>
          <a:p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San Fernando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San Pablo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San Ramón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San Vicente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Teodoro Schmidt</a:t>
            </a:r>
          </a:p>
          <a:p>
            <a:r>
              <a:rPr lang="es-CL" b="1" dirty="0" err="1" smtClean="0">
                <a:solidFill>
                  <a:schemeClr val="bg1"/>
                </a:solidFill>
              </a:rPr>
              <a:t>Timaukel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95536" y="4452002"/>
            <a:ext cx="2714644" cy="12858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5</a:t>
            </a:r>
            <a:endParaRPr lang="es-CL" b="1" dirty="0" smtClean="0"/>
          </a:p>
          <a:p>
            <a:pPr algn="ctr"/>
            <a:r>
              <a:rPr lang="es-CL" dirty="0" smtClean="0"/>
              <a:t>En el 2014 no habían respondido</a:t>
            </a:r>
            <a:endParaRPr lang="es-C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324494" y="4452002"/>
            <a:ext cx="3335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Alto Bío Bío</a:t>
            </a:r>
          </a:p>
          <a:p>
            <a:r>
              <a:rPr lang="es-CL" b="1" dirty="0" err="1" smtClean="0">
                <a:solidFill>
                  <a:schemeClr val="bg1"/>
                </a:solidFill>
              </a:rPr>
              <a:t>Curepto</a:t>
            </a:r>
            <a:endParaRPr lang="es-CL" b="1" dirty="0" smtClean="0">
              <a:solidFill>
                <a:schemeClr val="bg1"/>
              </a:solidFill>
            </a:endParaRPr>
          </a:p>
          <a:p>
            <a:r>
              <a:rPr lang="es-CL" b="1" dirty="0" smtClean="0">
                <a:solidFill>
                  <a:schemeClr val="bg1"/>
                </a:solidFill>
              </a:rPr>
              <a:t>María Pinto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Negrete</a:t>
            </a:r>
          </a:p>
          <a:p>
            <a:r>
              <a:rPr lang="es-CL" b="1" dirty="0" smtClean="0">
                <a:solidFill>
                  <a:schemeClr val="bg1"/>
                </a:solidFill>
              </a:rPr>
              <a:t>San Pedro de Atacama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15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6" y="-24"/>
            <a:ext cx="9144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5984" y="1857364"/>
            <a:ext cx="6048673" cy="22860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6000" b="1" dirty="0" smtClean="0">
                <a:solidFill>
                  <a:schemeClr val="bg1"/>
                </a:solidFill>
              </a:rPr>
              <a:t>409.509 </a:t>
            </a:r>
            <a:r>
              <a:rPr lang="es-CL" dirty="0" smtClean="0">
                <a:solidFill>
                  <a:schemeClr val="bg1"/>
                </a:solidFill>
              </a:rPr>
              <a:t>habitantes </a:t>
            </a:r>
          </a:p>
          <a:p>
            <a:pPr marL="0" indent="0" algn="ctr">
              <a:buNone/>
            </a:pPr>
            <a:r>
              <a:rPr lang="es-CL" sz="3600" b="1" dirty="0" smtClean="0">
                <a:solidFill>
                  <a:schemeClr val="bg1"/>
                </a:solidFill>
              </a:rPr>
              <a:t>no</a:t>
            </a:r>
            <a:r>
              <a:rPr lang="es-CL" dirty="0" smtClean="0">
                <a:solidFill>
                  <a:schemeClr val="bg1"/>
                </a:solidFill>
              </a:rPr>
              <a:t> pueden acceder a la información pública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36424"/>
              </p:ext>
            </p:extLst>
          </p:nvPr>
        </p:nvGraphicFramePr>
        <p:xfrm>
          <a:off x="107504" y="1052736"/>
          <a:ext cx="2088232" cy="4152900"/>
        </p:xfrm>
        <a:graphic>
          <a:graphicData uri="http://schemas.openxmlformats.org/drawingml/2006/table">
            <a:tbl>
              <a:tblPr/>
              <a:tblGrid>
                <a:gridCol w="918402"/>
                <a:gridCol w="1169830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Región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Comunas</a:t>
                      </a:r>
                      <a:endParaRPr lang="es-C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1/7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1/9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3/15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2/37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3/33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1/30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2/54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1/32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5/30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1/10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XII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1/11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2/52</a:t>
                      </a:r>
                      <a:endParaRPr lang="es-CL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907704" y="4462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No ingresaron: </a:t>
            </a:r>
            <a:r>
              <a:rPr lang="es-CL" sz="6600" b="1" dirty="0" smtClean="0">
                <a:solidFill>
                  <a:schemeClr val="bg1"/>
                </a:solidFill>
              </a:rPr>
              <a:t>23</a:t>
            </a:r>
            <a:endParaRPr lang="es-CL" sz="6600" b="1" dirty="0">
              <a:solidFill>
                <a:schemeClr val="bg1"/>
              </a:solidFill>
            </a:endParaRPr>
          </a:p>
        </p:txBody>
      </p:sp>
      <p:pic>
        <p:nvPicPr>
          <p:cNvPr id="10" name="Picture 5" descr="C:\Users\jbernal\Desktop\SISTEMA INTEGRAL\PERSONAS 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9" y="5301208"/>
            <a:ext cx="7292965" cy="11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7524328" y="220486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3528" y="6469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</a:rPr>
              <a:t>* fuente: www.sinim.cl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awnet.org/img/opendo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" y="0"/>
            <a:ext cx="9138947" cy="68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" y="6445659"/>
            <a:ext cx="9144000" cy="4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15616" y="932527"/>
            <a:ext cx="3050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</a:rPr>
              <a:t>Respondieron: </a:t>
            </a:r>
            <a:r>
              <a:rPr lang="es-CL" sz="4800" b="1" dirty="0" smtClean="0">
                <a:solidFill>
                  <a:schemeClr val="bg1"/>
                </a:solidFill>
              </a:rPr>
              <a:t>120</a:t>
            </a:r>
            <a:endParaRPr lang="es-CL" sz="48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2132856"/>
            <a:ext cx="15252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accent3">
                    <a:lumMod val="50000"/>
                  </a:schemeClr>
                </a:solidFill>
              </a:rPr>
              <a:t>22</a:t>
            </a:r>
            <a:r>
              <a:rPr lang="es-CL" dirty="0" smtClean="0"/>
              <a:t> </a:t>
            </a:r>
          </a:p>
          <a:p>
            <a:pPr algn="ctr"/>
            <a:r>
              <a:rPr lang="es-CL" dirty="0" smtClean="0"/>
              <a:t>No tiene Plan Regulador</a:t>
            </a:r>
          </a:p>
          <a:p>
            <a:pPr algn="ctr"/>
            <a:endParaRPr lang="es-CL" dirty="0"/>
          </a:p>
          <a:p>
            <a:pPr algn="ctr"/>
            <a:r>
              <a:rPr lang="es-CL" sz="4000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r>
              <a:rPr lang="es-CL" dirty="0" smtClean="0"/>
              <a:t> </a:t>
            </a:r>
          </a:p>
          <a:p>
            <a:pPr algn="ctr"/>
            <a:r>
              <a:rPr lang="es-CL" dirty="0" smtClean="0"/>
              <a:t>Plan Regulador en Proceso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779912" y="2422458"/>
            <a:ext cx="122413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accent3">
                    <a:lumMod val="50000"/>
                  </a:schemeClr>
                </a:solidFill>
              </a:rPr>
              <a:t>47</a:t>
            </a:r>
            <a:r>
              <a:rPr lang="es-CL" dirty="0" smtClean="0"/>
              <a:t> </a:t>
            </a:r>
          </a:p>
          <a:p>
            <a:pPr algn="ctr"/>
            <a:r>
              <a:rPr lang="es-CL" dirty="0" smtClean="0"/>
              <a:t>E-Mail con archivo adjunto</a:t>
            </a:r>
            <a:endParaRPr lang="es-CL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07180" y="2420888"/>
            <a:ext cx="13891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chemeClr val="accent3">
                    <a:lumMod val="50000"/>
                  </a:schemeClr>
                </a:solidFill>
              </a:rPr>
              <a:t>40</a:t>
            </a:r>
            <a:r>
              <a:rPr lang="es-CL" sz="2400" dirty="0" smtClean="0"/>
              <a:t> </a:t>
            </a:r>
            <a:endParaRPr lang="es-CL" dirty="0" smtClean="0"/>
          </a:p>
          <a:p>
            <a:pPr algn="ctr"/>
            <a:r>
              <a:rPr lang="es-CL" dirty="0" smtClean="0"/>
              <a:t>E-Mail con LINK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1187624" y="558924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/>
              <a:t>PLAZO PROMEDIO DE RESPUESTA: </a:t>
            </a:r>
            <a:r>
              <a:rPr lang="es-CL" sz="2800" dirty="0" smtClean="0"/>
              <a:t>9,48 DÍAS</a:t>
            </a:r>
            <a:endParaRPr lang="es-CL" sz="28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5380-4E9B-49BA-9132-3B8DECC3367D}" type="slidenum">
              <a:rPr lang="es-CL" smtClean="0"/>
              <a:pPr/>
              <a:t>9</a:t>
            </a:fld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1907704" y="4462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</a:rPr>
              <a:t>Ingresaron: </a:t>
            </a:r>
            <a:r>
              <a:rPr lang="es-CL" sz="6600" b="1" dirty="0" smtClean="0">
                <a:solidFill>
                  <a:schemeClr val="bg1"/>
                </a:solidFill>
              </a:rPr>
              <a:t>147</a:t>
            </a:r>
            <a:endParaRPr lang="es-CL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  <p:bldP spid="13" grpId="0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777</Words>
  <Application>Microsoft Office PowerPoint</Application>
  <PresentationFormat>Presentación en pantalla (4:3)</PresentationFormat>
  <Paragraphs>365</Paragraphs>
  <Slides>19</Slides>
  <Notes>0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Proceso Municipalidades 2015 Modalidad Electrónica</vt:lpstr>
      <vt:lpstr>Presentación de PowerPoint</vt:lpstr>
      <vt:lpstr>Presentación de PowerPoint</vt:lpstr>
      <vt:lpstr>Antecedentes</vt:lpstr>
      <vt:lpstr>Resultados</vt:lpstr>
      <vt:lpstr>Resultados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se calcula el puntaje DAI?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DAI Municipal 2015</dc:title>
  <dc:creator>Sergio Hormazabal Lombardo</dc:creator>
  <cp:lastModifiedBy>Sergio Hormazabal Lombardo</cp:lastModifiedBy>
  <cp:revision>94</cp:revision>
  <cp:lastPrinted>2015-06-30T12:24:24Z</cp:lastPrinted>
  <dcterms:created xsi:type="dcterms:W3CDTF">2015-06-08T13:34:50Z</dcterms:created>
  <dcterms:modified xsi:type="dcterms:W3CDTF">2015-08-03T13:20:00Z</dcterms:modified>
</cp:coreProperties>
</file>