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80" r:id="rId4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82E"/>
    <a:srgbClr val="ECECEC"/>
    <a:srgbClr val="C8E6EE"/>
    <a:srgbClr val="79DCFF"/>
    <a:srgbClr val="3FCDFF"/>
    <a:srgbClr val="FFFFD1"/>
    <a:srgbClr val="FFFFBD"/>
    <a:srgbClr val="153153"/>
    <a:srgbClr val="071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2" autoAdjust="0"/>
    <p:restoredTop sz="94662" autoAdjust="0"/>
  </p:normalViewPr>
  <p:slideViewPr>
    <p:cSldViewPr showGuides="1">
      <p:cViewPr varScale="1">
        <p:scale>
          <a:sx n="51" d="100"/>
          <a:sy n="51" d="100"/>
        </p:scale>
        <p:origin x="91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67E66-B06C-44EF-BF3C-67053B42BDEB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831C9-58A5-430B-9B6F-53DDEE7CE8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975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  <p:pic>
        <p:nvPicPr>
          <p:cNvPr id="7" name="Picture 3" descr="Y:\Dirección Fiscalización\Ppt Fiscalización\Imágenes para presentaciones\CPLT Vecto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0"/>
            <a:ext cx="1907704" cy="70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 userDrawn="1"/>
        </p:nvSpPr>
        <p:spPr>
          <a:xfrm>
            <a:off x="7183729" y="654804"/>
            <a:ext cx="199678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050" b="1" i="1" dirty="0">
                <a:solidFill>
                  <a:srgbClr val="000000"/>
                </a:solidFill>
              </a:rPr>
              <a:t>Dirección de </a:t>
            </a:r>
            <a:r>
              <a:rPr lang="es-ES" sz="1050" b="1" i="1" dirty="0" smtClean="0">
                <a:solidFill>
                  <a:srgbClr val="000000"/>
                </a:solidFill>
              </a:rPr>
              <a:t>Fiscalización</a:t>
            </a:r>
            <a:r>
              <a:rPr lang="es-ES" sz="1050" b="1" i="1" dirty="0">
                <a:solidFill>
                  <a:srgbClr val="000000"/>
                </a:solidFill>
              </a:rPr>
              <a:t>.</a:t>
            </a:r>
            <a:endParaRPr lang="es-ES" sz="105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721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326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599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  <p:pic>
        <p:nvPicPr>
          <p:cNvPr id="7" name="Picture 2" descr="C:\Users\ccastillo\Desktop\Portad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29" y="170636"/>
            <a:ext cx="8788559" cy="613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35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Rectángulo"/>
          <p:cNvSpPr/>
          <p:nvPr userDrawn="1"/>
        </p:nvSpPr>
        <p:spPr>
          <a:xfrm>
            <a:off x="251520" y="692696"/>
            <a:ext cx="8640960" cy="5544616"/>
          </a:xfrm>
          <a:prstGeom prst="rect">
            <a:avLst/>
          </a:prstGeom>
          <a:noFill/>
          <a:ln w="25400" cap="rnd" cmpd="sng"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2251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Rectángulo"/>
          <p:cNvSpPr/>
          <p:nvPr userDrawn="1"/>
        </p:nvSpPr>
        <p:spPr>
          <a:xfrm>
            <a:off x="251520" y="692696"/>
            <a:ext cx="8640960" cy="5544616"/>
          </a:xfrm>
          <a:prstGeom prst="rect">
            <a:avLst/>
          </a:prstGeom>
          <a:noFill/>
          <a:ln w="25400" cap="rnd" cmpd="sng"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3033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26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310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  <p:pic>
        <p:nvPicPr>
          <p:cNvPr id="5" name="Picture 3" descr="Y:\Dirección Fiscalización\Ppt Fiscalización\Imágenes para presentaciones\CPLT Vecto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328" y="1942371"/>
            <a:ext cx="3555343" cy="1306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 userDrawn="1"/>
        </p:nvSpPr>
        <p:spPr>
          <a:xfrm>
            <a:off x="2915816" y="3316922"/>
            <a:ext cx="32403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i="1" dirty="0">
                <a:solidFill>
                  <a:srgbClr val="000000"/>
                </a:solidFill>
              </a:rPr>
              <a:t>Dirección de </a:t>
            </a:r>
            <a:r>
              <a:rPr lang="es-ES" sz="2000" b="1" i="1" dirty="0" smtClean="0">
                <a:solidFill>
                  <a:srgbClr val="000000"/>
                </a:solidFill>
              </a:rPr>
              <a:t>Fiscalización</a:t>
            </a:r>
            <a:r>
              <a:rPr lang="es-ES" sz="2000" b="1" i="1" dirty="0">
                <a:solidFill>
                  <a:srgbClr val="000000"/>
                </a:solidFill>
              </a:rPr>
              <a:t>.</a:t>
            </a:r>
            <a:endParaRPr lang="es-E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900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473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722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10F51-E9CA-485C-83D9-CDAD9E3712D9}" type="datetimeFigureOut">
              <a:rPr lang="es-CL" smtClean="0"/>
              <a:t>27-05-2019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383E1-0BF2-4657-9C7C-EE0C5C323C5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229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castillo\Desktop\Portad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3" y="0"/>
            <a:ext cx="9147583" cy="832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572000" y="1079500"/>
            <a:ext cx="4572000" cy="909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rgbClr val="FFC000"/>
                </a:solidFill>
                <a:latin typeface="Arial Narrow" panose="020B0606020202030204" pitchFamily="34" charset="0"/>
              </a:rPr>
              <a:t>6</a:t>
            </a:r>
            <a:r>
              <a:rPr lang="es-CL" sz="28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to </a:t>
            </a:r>
            <a:r>
              <a:rPr lang="es-CL" sz="28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proceso de Fiscalización</a:t>
            </a:r>
          </a:p>
          <a:p>
            <a:pPr algn="r"/>
            <a:endParaRPr lang="es-CL" sz="1000" b="1" dirty="0" smtClean="0">
              <a:solidFill>
                <a:srgbClr val="FFC000"/>
              </a:solidFill>
              <a:latin typeface="Arial Narrow" panose="020B0606020202030204" pitchFamily="34" charset="0"/>
            </a:endParaRPr>
          </a:p>
          <a:p>
            <a:pPr algn="r"/>
            <a:r>
              <a:rPr lang="es-CL" sz="28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EMPRESAS PÚBLICAS</a:t>
            </a:r>
          </a:p>
          <a:p>
            <a:pPr algn="r"/>
            <a:endParaRPr lang="es-CL" sz="1000" b="1" dirty="0">
              <a:solidFill>
                <a:srgbClr val="FFC000"/>
              </a:solidFill>
              <a:latin typeface="Arial Narrow" panose="020B0606020202030204" pitchFamily="34" charset="0"/>
            </a:endParaRPr>
          </a:p>
          <a:p>
            <a:pPr algn="r"/>
            <a:r>
              <a:rPr lang="es-CL" sz="24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Año </a:t>
            </a:r>
            <a:r>
              <a:rPr lang="es-CL" sz="24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2018</a:t>
            </a:r>
            <a:endParaRPr lang="es-CL" sz="2400" b="1" dirty="0">
              <a:solidFill>
                <a:srgbClr val="FFC00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152976" y="4838228"/>
            <a:ext cx="2739504" cy="3189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1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Dirección de Fiscalización</a:t>
            </a:r>
            <a:endParaRPr lang="es-CL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7" name="Picture 3" descr="Y:\Dirección Fiscalización\Ppt Fiscalización\Imágenes para presentaciones\CPLT Vect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693" y="3756918"/>
            <a:ext cx="2829795" cy="104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89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castillo\Desktop\g458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37112"/>
            <a:ext cx="2400586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ccastillo\Desktop\path1023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526195" y="2218221"/>
            <a:ext cx="3240360" cy="1197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060787"/>
              </p:ext>
            </p:extLst>
          </p:nvPr>
        </p:nvGraphicFramePr>
        <p:xfrm>
          <a:off x="2483768" y="4509120"/>
          <a:ext cx="649304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062"/>
                <a:gridCol w="969096"/>
                <a:gridCol w="1038317"/>
                <a:gridCol w="1038317"/>
                <a:gridCol w="1092960"/>
                <a:gridCol w="1177290"/>
              </a:tblGrid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2015</a:t>
                      </a:r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2016</a:t>
                      </a:r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2017</a:t>
                      </a:r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2018</a:t>
                      </a:r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Var. </a:t>
                      </a:r>
                      <a:r>
                        <a:rPr lang="es-CL" dirty="0" smtClean="0"/>
                        <a:t>18-17</a:t>
                      </a:r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CL" sz="2000" b="1" dirty="0" smtClean="0">
                          <a:latin typeface="Arial Narrow" panose="020B0606020202030204" pitchFamily="34" charset="0"/>
                        </a:rPr>
                        <a:t>Empresa</a:t>
                      </a:r>
                      <a:endParaRPr lang="es-CL" sz="2000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900" dirty="0" smtClean="0">
                          <a:solidFill>
                            <a:schemeClr val="tx1"/>
                          </a:solidFill>
                        </a:rPr>
                        <a:t>94,72%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900" dirty="0" smtClean="0">
                          <a:solidFill>
                            <a:schemeClr val="tx1"/>
                          </a:solidFill>
                        </a:rPr>
                        <a:t>97,32%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 smtClean="0">
                          <a:solidFill>
                            <a:schemeClr val="tx1"/>
                          </a:solidFill>
                        </a:rPr>
                        <a:t>96,63%</a:t>
                      </a:r>
                      <a:endParaRPr lang="es-CL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b="1" dirty="0" smtClean="0">
                          <a:solidFill>
                            <a:schemeClr val="tx1"/>
                          </a:solidFill>
                        </a:rPr>
                        <a:t>97,52%</a:t>
                      </a:r>
                      <a:endParaRPr lang="es-CL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CL" sz="2000" b="1" dirty="0" smtClean="0">
                          <a:solidFill>
                            <a:srgbClr val="00B050"/>
                          </a:solidFill>
                          <a:latin typeface="Wingdings 3" panose="05040102010807070707" pitchFamily="18" charset="2"/>
                          <a:cs typeface="Segoe UI Semibold"/>
                        </a:rPr>
                        <a:t>p</a:t>
                      </a:r>
                      <a:r>
                        <a:rPr lang="es-CL" sz="2000" b="1" dirty="0" smtClean="0">
                          <a:solidFill>
                            <a:schemeClr val="tx1"/>
                          </a:solidFill>
                          <a:latin typeface="Segoe UI Semibold"/>
                          <a:cs typeface="Segoe UI Semibold"/>
                        </a:rPr>
                        <a:t>   </a:t>
                      </a:r>
                      <a:r>
                        <a:rPr lang="es-CL" sz="2000" b="1" dirty="0" smtClean="0">
                          <a:solidFill>
                            <a:schemeClr val="tx1"/>
                          </a:solidFill>
                        </a:rPr>
                        <a:t>0,89</a:t>
                      </a:r>
                      <a:endParaRPr lang="es-CL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6322">
                <a:tc vMerge="1">
                  <a:txBody>
                    <a:bodyPr/>
                    <a:lstStyle/>
                    <a:p>
                      <a:endParaRPr lang="es-CL" sz="1300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s-CL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s-CL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s-CL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s-CL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CL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CL" sz="2000" b="1" dirty="0" smtClean="0">
                          <a:latin typeface="Arial Narrow" panose="020B0606020202030204" pitchFamily="34" charset="0"/>
                        </a:rPr>
                        <a:t>Sociedad</a:t>
                      </a:r>
                      <a:endParaRPr lang="es-CL" sz="2000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900" dirty="0" smtClean="0">
                          <a:solidFill>
                            <a:schemeClr val="tx1"/>
                          </a:solidFill>
                        </a:rPr>
                        <a:t>90,50%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900" dirty="0" smtClean="0">
                          <a:solidFill>
                            <a:schemeClr val="tx1"/>
                          </a:solidFill>
                        </a:rPr>
                        <a:t>90,10%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b="1" dirty="0" smtClean="0">
                          <a:solidFill>
                            <a:schemeClr val="tx1"/>
                          </a:solidFill>
                        </a:rPr>
                        <a:t>73,71</a:t>
                      </a:r>
                      <a:r>
                        <a:rPr lang="es-CL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s-CL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b="1" dirty="0" smtClean="0">
                          <a:solidFill>
                            <a:schemeClr val="tx1"/>
                          </a:solidFill>
                        </a:rPr>
                        <a:t>73,71</a:t>
                      </a:r>
                      <a:r>
                        <a:rPr lang="es-CL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s-CL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b="1" dirty="0" smtClean="0">
                          <a:solidFill>
                            <a:schemeClr val="tx1"/>
                          </a:solidFill>
                          <a:latin typeface="Segoe UI Semibold"/>
                          <a:cs typeface="Segoe UI Semibold"/>
                        </a:rPr>
                        <a:t> 0</a:t>
                      </a:r>
                      <a:endParaRPr lang="es-CL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7546">
                <a:tc vMerge="1">
                  <a:txBody>
                    <a:bodyPr/>
                    <a:lstStyle/>
                    <a:p>
                      <a:endParaRPr lang="es-CL" sz="1300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s-CL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s-CL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3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8 Rectángulo"/>
          <p:cNvSpPr/>
          <p:nvPr/>
        </p:nvSpPr>
        <p:spPr>
          <a:xfrm>
            <a:off x="0" y="404664"/>
            <a:ext cx="5292080" cy="4320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RESULTADOS: </a:t>
            </a:r>
            <a:r>
              <a:rPr lang="es-CL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6to </a:t>
            </a:r>
            <a:r>
              <a:rPr lang="es-CL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Proceso de Fiscalización </a:t>
            </a:r>
            <a:r>
              <a:rPr lang="es-CL" b="1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2018</a:t>
            </a:r>
            <a:endParaRPr lang="es-CL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404938"/>
              </p:ext>
            </p:extLst>
          </p:nvPr>
        </p:nvGraphicFramePr>
        <p:xfrm>
          <a:off x="803920" y="913203"/>
          <a:ext cx="743744" cy="3523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s-CL" sz="1400" dirty="0" smtClean="0">
                          <a:solidFill>
                            <a:schemeClr val="tx1"/>
                          </a:solidFill>
                        </a:rPr>
                        <a:t>AÑO</a:t>
                      </a:r>
                      <a:endParaRPr lang="es-C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2779">
                <a:tc>
                  <a:txBody>
                    <a:bodyPr/>
                    <a:lstStyle/>
                    <a:p>
                      <a:pPr algn="ctr"/>
                      <a:r>
                        <a:rPr lang="es-CL" b="1" dirty="0" smtClean="0">
                          <a:latin typeface="Arial Narrow" panose="020B0606020202030204" pitchFamily="34" charset="0"/>
                        </a:rPr>
                        <a:t>2018</a:t>
                      </a:r>
                      <a:endParaRPr lang="es-CL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22779">
                <a:tc>
                  <a:txBody>
                    <a:bodyPr/>
                    <a:lstStyle/>
                    <a:p>
                      <a:pPr algn="ctr"/>
                      <a:r>
                        <a:rPr lang="es-CL" b="1" dirty="0" smtClean="0">
                          <a:latin typeface="Arial Narrow" panose="020B0606020202030204" pitchFamily="34" charset="0"/>
                        </a:rPr>
                        <a:t>2017</a:t>
                      </a:r>
                      <a:endParaRPr lang="es-CL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22779">
                <a:tc>
                  <a:txBody>
                    <a:bodyPr/>
                    <a:lstStyle/>
                    <a:p>
                      <a:pPr algn="ctr"/>
                      <a:r>
                        <a:rPr lang="es-CL" b="1" dirty="0" smtClean="0">
                          <a:latin typeface="Arial Narrow" panose="020B0606020202030204" pitchFamily="34" charset="0"/>
                        </a:rPr>
                        <a:t>2016</a:t>
                      </a:r>
                      <a:endParaRPr lang="es-CL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750772">
                <a:tc>
                  <a:txBody>
                    <a:bodyPr/>
                    <a:lstStyle/>
                    <a:p>
                      <a:pPr algn="ctr"/>
                      <a:r>
                        <a:rPr lang="es-CL" b="1" dirty="0" smtClean="0">
                          <a:latin typeface="Arial Narrow" panose="020B0606020202030204" pitchFamily="34" charset="0"/>
                        </a:rPr>
                        <a:t>2015</a:t>
                      </a:r>
                      <a:endParaRPr lang="es-CL" b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8" name="7 Grupo"/>
          <p:cNvGrpSpPr/>
          <p:nvPr/>
        </p:nvGrpSpPr>
        <p:grpSpPr>
          <a:xfrm>
            <a:off x="5148064" y="1844824"/>
            <a:ext cx="2160239" cy="1584176"/>
            <a:chOff x="5076056" y="1556792"/>
            <a:chExt cx="2160239" cy="1584176"/>
          </a:xfrm>
        </p:grpSpPr>
        <p:sp>
          <p:nvSpPr>
            <p:cNvPr id="2" name="1 Rectángulo redondeado"/>
            <p:cNvSpPr/>
            <p:nvPr/>
          </p:nvSpPr>
          <p:spPr>
            <a:xfrm>
              <a:off x="5076056" y="1556792"/>
              <a:ext cx="2160239" cy="1584176"/>
            </a:xfrm>
            <a:prstGeom prst="roundRect">
              <a:avLst/>
            </a:prstGeom>
            <a:solidFill>
              <a:srgbClr val="FFFF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grpSp>
          <p:nvGrpSpPr>
            <p:cNvPr id="12" name="11 Grupo"/>
            <p:cNvGrpSpPr/>
            <p:nvPr/>
          </p:nvGrpSpPr>
          <p:grpSpPr>
            <a:xfrm>
              <a:off x="5148064" y="2274700"/>
              <a:ext cx="1947133" cy="756084"/>
              <a:chOff x="6786500" y="1556793"/>
              <a:chExt cx="1947133" cy="756084"/>
            </a:xfrm>
          </p:grpSpPr>
          <p:sp>
            <p:nvSpPr>
              <p:cNvPr id="13" name="12 Flecha derecha"/>
              <p:cNvSpPr/>
              <p:nvPr/>
            </p:nvSpPr>
            <p:spPr bwMode="auto">
              <a:xfrm rot="16200000">
                <a:off x="6669614" y="1673679"/>
                <a:ext cx="756084" cy="522312"/>
              </a:xfrm>
              <a:prstGeom prst="rightArrow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s-CL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13 CuadroTexto"/>
              <p:cNvSpPr txBox="1"/>
              <p:nvPr/>
            </p:nvSpPr>
            <p:spPr>
              <a:xfrm>
                <a:off x="7452320" y="1615733"/>
                <a:ext cx="128131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3200" b="1" dirty="0">
                    <a:solidFill>
                      <a:srgbClr val="000000"/>
                    </a:solidFill>
                  </a:rPr>
                  <a:t>+</a:t>
                </a:r>
                <a:r>
                  <a:rPr lang="es-ES" sz="3200" b="1" dirty="0" smtClean="0">
                    <a:solidFill>
                      <a:srgbClr val="000000"/>
                    </a:solidFill>
                  </a:rPr>
                  <a:t> 4,5</a:t>
                </a:r>
                <a:endParaRPr lang="es-CL" sz="3200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" name="9 CuadroTexto"/>
            <p:cNvSpPr txBox="1"/>
            <p:nvPr/>
          </p:nvSpPr>
          <p:spPr>
            <a:xfrm>
              <a:off x="5582139" y="1633837"/>
              <a:ext cx="11480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L" u="sng" dirty="0" smtClean="0">
                  <a:latin typeface="Segoe UI Light" panose="020B0502040204020203" pitchFamily="34" charset="0"/>
                  <a:cs typeface="Segoe UI Light" panose="020B0502040204020203" pitchFamily="34" charset="0"/>
                </a:rPr>
                <a:t>Variación </a:t>
              </a:r>
            </a:p>
            <a:p>
              <a:r>
                <a:rPr lang="es-CL" dirty="0" smtClean="0">
                  <a:latin typeface="Segoe UI Light" panose="020B0502040204020203" pitchFamily="34" charset="0"/>
                  <a:cs typeface="Segoe UI Light" panose="020B0502040204020203" pitchFamily="34" charset="0"/>
                </a:rPr>
                <a:t>2017-2018</a:t>
              </a:r>
              <a:endParaRPr lang="es-CL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70865"/>
              </p:ext>
            </p:extLst>
          </p:nvPr>
        </p:nvGraphicFramePr>
        <p:xfrm>
          <a:off x="2646040" y="1841571"/>
          <a:ext cx="1368152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499033">
                <a:tc>
                  <a:txBody>
                    <a:bodyPr/>
                    <a:lstStyle/>
                    <a:p>
                      <a:pPr algn="ctr"/>
                      <a:r>
                        <a:rPr lang="es-CL" sz="27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94,02%</a:t>
                      </a:r>
                      <a:endParaRPr lang="es-CL" sz="27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4429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89,52 %</a:t>
                      </a:r>
                      <a:endParaRPr lang="es-CL" sz="2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0323">
                <a:tc>
                  <a:txBody>
                    <a:bodyPr/>
                    <a:lstStyle/>
                    <a:p>
                      <a:pPr algn="ctr"/>
                      <a:r>
                        <a:rPr lang="es-CL" sz="2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94,91</a:t>
                      </a:r>
                      <a:r>
                        <a:rPr lang="es-CL" sz="24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CL" sz="14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%</a:t>
                      </a:r>
                      <a:endParaRPr lang="es-CL" sz="20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0323">
                <a:tc>
                  <a:txBody>
                    <a:bodyPr/>
                    <a:lstStyle/>
                    <a:p>
                      <a:pPr algn="ctr"/>
                      <a:r>
                        <a:rPr lang="es-CL" sz="2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93,31</a:t>
                      </a:r>
                      <a:r>
                        <a:rPr lang="es-CL" sz="24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CL" sz="14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%</a:t>
                      </a:r>
                      <a:endParaRPr lang="es-CL" sz="20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Igual que 3"/>
          <p:cNvSpPr/>
          <p:nvPr/>
        </p:nvSpPr>
        <p:spPr>
          <a:xfrm>
            <a:off x="7956376" y="5805264"/>
            <a:ext cx="216024" cy="21602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7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67744" y="4751908"/>
            <a:ext cx="4572000" cy="909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r>
            <a:r>
              <a:rPr lang="es-CL" sz="28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to </a:t>
            </a:r>
            <a:r>
              <a:rPr lang="es-CL" sz="28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proceso de Fiscalización</a:t>
            </a:r>
          </a:p>
          <a:p>
            <a:pPr algn="ctr"/>
            <a:endParaRPr lang="es-CL" sz="10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CL" sz="28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EMPRESAS PÚBLICAS</a:t>
            </a:r>
          </a:p>
          <a:p>
            <a:pPr algn="ctr"/>
            <a:endParaRPr lang="es-CL" sz="1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CL" sz="2400" b="1" smtClean="0">
                <a:solidFill>
                  <a:schemeClr val="tx1"/>
                </a:solidFill>
                <a:latin typeface="Arial Narrow" panose="020B0606020202030204" pitchFamily="34" charset="0"/>
              </a:rPr>
              <a:t>Año </a:t>
            </a:r>
            <a:r>
              <a:rPr lang="es-CL" sz="2400" b="1" smtClean="0">
                <a:solidFill>
                  <a:schemeClr val="tx1"/>
                </a:solidFill>
                <a:latin typeface="Arial Narrow" panose="020B0606020202030204" pitchFamily="34" charset="0"/>
              </a:rPr>
              <a:t>2018</a:t>
            </a:r>
            <a:endParaRPr lang="es-CL" sz="2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3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10196</TotalTime>
  <Words>80</Words>
  <Application>Microsoft Office PowerPoint</Application>
  <PresentationFormat>Presentación en pantalla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Calibri</vt:lpstr>
      <vt:lpstr>Segoe UI Light</vt:lpstr>
      <vt:lpstr>Segoe UI Semibold</vt:lpstr>
      <vt:lpstr>Wingdings 3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Castillo González</dc:creator>
  <cp:lastModifiedBy>José Toro Quintullanca</cp:lastModifiedBy>
  <cp:revision>115</cp:revision>
  <cp:lastPrinted>2017-05-22T20:16:49Z</cp:lastPrinted>
  <dcterms:created xsi:type="dcterms:W3CDTF">2017-04-28T18:41:14Z</dcterms:created>
  <dcterms:modified xsi:type="dcterms:W3CDTF">2019-05-27T13:57:43Z</dcterms:modified>
</cp:coreProperties>
</file>