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354" r:id="rId6"/>
    <p:sldId id="260" r:id="rId7"/>
    <p:sldId id="357" r:id="rId8"/>
    <p:sldId id="360" r:id="rId9"/>
    <p:sldId id="358" r:id="rId10"/>
    <p:sldId id="359" r:id="rId11"/>
    <p:sldId id="311" r:id="rId12"/>
    <p:sldId id="350" r:id="rId13"/>
    <p:sldId id="268" r:id="rId14"/>
    <p:sldId id="270" r:id="rId15"/>
    <p:sldId id="266" r:id="rId16"/>
    <p:sldId id="355" r:id="rId17"/>
    <p:sldId id="263" r:id="rId18"/>
    <p:sldId id="261" r:id="rId19"/>
    <p:sldId id="322" r:id="rId20"/>
    <p:sldId id="291" r:id="rId21"/>
    <p:sldId id="352" r:id="rId22"/>
    <p:sldId id="347" r:id="rId23"/>
    <p:sldId id="351" r:id="rId24"/>
    <p:sldId id="293" r:id="rId25"/>
    <p:sldId id="341" r:id="rId26"/>
    <p:sldId id="297" r:id="rId27"/>
    <p:sldId id="338" r:id="rId28"/>
    <p:sldId id="339" r:id="rId29"/>
    <p:sldId id="349" r:id="rId30"/>
    <p:sldId id="262" r:id="rId31"/>
    <p:sldId id="337" r:id="rId32"/>
    <p:sldId id="280" r:id="rId33"/>
    <p:sldId id="282" r:id="rId34"/>
    <p:sldId id="283" r:id="rId35"/>
    <p:sldId id="290" r:id="rId36"/>
    <p:sldId id="289" r:id="rId37"/>
    <p:sldId id="288" r:id="rId38"/>
    <p:sldId id="287" r:id="rId39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EC0"/>
    <a:srgbClr val="C7E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1" autoAdjust="0"/>
  </p:normalViewPr>
  <p:slideViewPr>
    <p:cSldViewPr>
      <p:cViewPr varScale="1">
        <p:scale>
          <a:sx n="60" d="100"/>
          <a:sy n="60" d="100"/>
        </p:scale>
        <p:origin x="9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11221160248052E-2"/>
          <c:y val="0.18266236411442502"/>
          <c:w val="0.97211751046842421"/>
          <c:h val="0.55916135580895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Hoja1!$D$3</c:f>
              <c:strCache>
                <c:ptCount val="1"/>
                <c:pt idx="0">
                  <c:v>2016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  <a:prstDash val="lgDash"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Gill Sans MT" panose="020B0502020104020203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Hoja1!$C$4:$C$8</c:f>
              <c:strCache>
                <c:ptCount val="5"/>
                <c:pt idx="0">
                  <c:v>Tipo 1
[47]</c:v>
                </c:pt>
                <c:pt idx="1">
                  <c:v>Tipo 2
[37]</c:v>
                </c:pt>
                <c:pt idx="2">
                  <c:v>Tipo 3
[56]</c:v>
                </c:pt>
                <c:pt idx="3">
                  <c:v>Tipo 4
[96]</c:v>
                </c:pt>
                <c:pt idx="4">
                  <c:v>Tipo 5
[109]</c:v>
                </c:pt>
              </c:strCache>
            </c:strRef>
          </c:cat>
          <c:val>
            <c:numRef>
              <c:f>Hoja1!$D$4:$D$8</c:f>
              <c:numCache>
                <c:formatCode>0.0%</c:formatCode>
                <c:ptCount val="5"/>
                <c:pt idx="0">
                  <c:v>0.85699999999999998</c:v>
                </c:pt>
                <c:pt idx="1">
                  <c:v>0.83460000000000001</c:v>
                </c:pt>
                <c:pt idx="2">
                  <c:v>0.82669999999999999</c:v>
                </c:pt>
                <c:pt idx="3">
                  <c:v>0.78490000000000004</c:v>
                </c:pt>
                <c:pt idx="4">
                  <c:v>0.75790000000000002</c:v>
                </c:pt>
              </c:numCache>
            </c:numRef>
          </c:val>
        </c:ser>
        <c:ser>
          <c:idx val="1"/>
          <c:order val="1"/>
          <c:tx>
            <c:strRef>
              <c:f>Hoja1!$E$3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Gill Sans MT" panose="020B0502020104020203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Hoja1!$C$4:$C$8</c:f>
              <c:strCache>
                <c:ptCount val="5"/>
                <c:pt idx="0">
                  <c:v>Tipo 1
[47]</c:v>
                </c:pt>
                <c:pt idx="1">
                  <c:v>Tipo 2
[37]</c:v>
                </c:pt>
                <c:pt idx="2">
                  <c:v>Tipo 3
[56]</c:v>
                </c:pt>
                <c:pt idx="3">
                  <c:v>Tipo 4
[96]</c:v>
                </c:pt>
                <c:pt idx="4">
                  <c:v>Tipo 5
[109]</c:v>
                </c:pt>
              </c:strCache>
            </c:strRef>
          </c:cat>
          <c:val>
            <c:numRef>
              <c:f>Hoja1!$E$4:$E$8</c:f>
              <c:numCache>
                <c:formatCode>0.0%</c:formatCode>
                <c:ptCount val="5"/>
                <c:pt idx="0">
                  <c:v>0.84430000000000005</c:v>
                </c:pt>
                <c:pt idx="1">
                  <c:v>0.85050000000000003</c:v>
                </c:pt>
                <c:pt idx="2">
                  <c:v>0.85980000000000001</c:v>
                </c:pt>
                <c:pt idx="3">
                  <c:v>0.79610000000000003</c:v>
                </c:pt>
                <c:pt idx="4">
                  <c:v>0.75260000000000005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-379806272"/>
        <c:axId val="-379812800"/>
      </c:barChart>
      <c:catAx>
        <c:axId val="-37980627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CL"/>
          </a:p>
        </c:txPr>
        <c:crossAx val="-379812800"/>
        <c:crosses val="autoZero"/>
        <c:auto val="1"/>
        <c:lblAlgn val="ctr"/>
        <c:lblOffset val="100"/>
        <c:noMultiLvlLbl val="0"/>
      </c:catAx>
      <c:valAx>
        <c:axId val="-379812800"/>
        <c:scaling>
          <c:orientation val="minMax"/>
          <c:max val="0.9"/>
          <c:min val="0.4"/>
        </c:scaling>
        <c:delete val="1"/>
        <c:axPos val="l"/>
        <c:numFmt formatCode="0%" sourceLinked="0"/>
        <c:majorTickMark val="out"/>
        <c:minorTickMark val="none"/>
        <c:tickLblPos val="nextTo"/>
        <c:crossAx val="-37980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815414582611136"/>
          <c:y val="0.91274306744265665"/>
          <c:w val="0.32573468941382322"/>
          <c:h val="5.4948647723382392E-2"/>
        </c:manualLayout>
      </c:layout>
      <c:overlay val="0"/>
      <c:txPr>
        <a:bodyPr/>
        <a:lstStyle/>
        <a:p>
          <a:pPr>
            <a:defRPr sz="1600"/>
          </a:pPr>
          <a:endParaRPr lang="es-C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'Distribución Puntajes'!$O$4</c:f>
              <c:strCache>
                <c:ptCount val="1"/>
                <c:pt idx="0">
                  <c:v>Cantidad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'Distribución Puntajes'!$N$5:$N$8</c:f>
              <c:strCache>
                <c:ptCount val="4"/>
                <c:pt idx="0">
                  <c:v>a) 100% de Cumplimiento</c:v>
                </c:pt>
                <c:pt idx="1">
                  <c:v>b) Igual o sobre promedio (80,51%)</c:v>
                </c:pt>
                <c:pt idx="2">
                  <c:v>c) Bajo promedio (80,51%)</c:v>
                </c:pt>
                <c:pt idx="3">
                  <c:v>d) 0% de Cumplimiento</c:v>
                </c:pt>
              </c:strCache>
            </c:strRef>
          </c:cat>
          <c:val>
            <c:numRef>
              <c:f>'Distribución Puntajes'!$O$5:$O$8</c:f>
              <c:numCache>
                <c:formatCode>General</c:formatCode>
                <c:ptCount val="4"/>
                <c:pt idx="0">
                  <c:v>77</c:v>
                </c:pt>
                <c:pt idx="1">
                  <c:v>194</c:v>
                </c:pt>
                <c:pt idx="2">
                  <c:v>40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8459314172807"/>
          <c:y val="0.20941236512102654"/>
          <c:w val="0.46980232238730546"/>
          <c:h val="0.58117526975794698"/>
        </c:manualLayout>
      </c:layout>
      <c:overlay val="0"/>
      <c:txPr>
        <a:bodyPr/>
        <a:lstStyle/>
        <a:p>
          <a:pPr>
            <a:defRPr sz="12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Hoja1!$H$10:$H$14</c:f>
              <c:strCache>
                <c:ptCount val="5"/>
                <c:pt idx="0">
                  <c:v>Tipo 4</c:v>
                </c:pt>
                <c:pt idx="1">
                  <c:v>Tipo 5</c:v>
                </c:pt>
                <c:pt idx="2">
                  <c:v>Tipo 2</c:v>
                </c:pt>
                <c:pt idx="3">
                  <c:v>Tipo 1</c:v>
                </c:pt>
                <c:pt idx="4">
                  <c:v>Tipo 3</c:v>
                </c:pt>
              </c:strCache>
            </c:strRef>
          </c:cat>
          <c:val>
            <c:numRef>
              <c:f>Hoja1!$I$10:$I$14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9119E-9A81-477F-830A-163BF69C891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2D84A489-BC8A-4D48-AAB6-3EF9351698A9}">
      <dgm:prSet phldrT="[Texto]" custT="1"/>
      <dgm:spPr/>
      <dgm:t>
        <a:bodyPr/>
        <a:lstStyle/>
        <a:p>
          <a:pPr algn="just"/>
          <a:r>
            <a:rPr lang="es-CL" sz="2800" dirty="0" smtClean="0"/>
            <a:t>Municipalidades (345)</a:t>
          </a:r>
          <a:endParaRPr lang="es-CL" sz="2800" dirty="0"/>
        </a:p>
      </dgm:t>
    </dgm:pt>
    <dgm:pt modelId="{CA487370-1417-47F2-9C83-F390C5E5250E}" type="parTrans" cxnId="{A4D5C02E-007C-4D19-980B-31CA3EEB7661}">
      <dgm:prSet/>
      <dgm:spPr/>
      <dgm:t>
        <a:bodyPr/>
        <a:lstStyle/>
        <a:p>
          <a:pPr algn="just"/>
          <a:endParaRPr lang="es-CL" sz="2400"/>
        </a:p>
      </dgm:t>
    </dgm:pt>
    <dgm:pt modelId="{98EDE68E-9170-43F1-A03C-6AFD7E80D851}" type="sibTrans" cxnId="{A4D5C02E-007C-4D19-980B-31CA3EEB7661}">
      <dgm:prSet/>
      <dgm:spPr/>
      <dgm:t>
        <a:bodyPr/>
        <a:lstStyle/>
        <a:p>
          <a:pPr algn="just"/>
          <a:endParaRPr lang="es-CL" sz="2400"/>
        </a:p>
      </dgm:t>
    </dgm:pt>
    <dgm:pt modelId="{CE5A8F23-7D64-4B07-9FEB-590D43EE7CF5}">
      <dgm:prSet phldrT="[Texto]" custT="1"/>
      <dgm:spPr/>
      <dgm:t>
        <a:bodyPr/>
        <a:lstStyle/>
        <a:p>
          <a:pPr algn="just"/>
          <a:r>
            <a:rPr lang="es-CL" sz="2400" i="1" dirty="0" smtClean="0"/>
            <a:t>Solicito los decretos o resoluciones que aprueban la realización de las horas extraordinarias, durante los meses de marzo, abril, mayo y junio de 2017, adjuntando la nómina de los funcionarios que realizaron horas extraordinarias diurnas y festivas en dichos meses. Se solicita entregar la información en archivo Excel.</a:t>
          </a:r>
          <a:endParaRPr lang="es-CL" sz="2400" dirty="0"/>
        </a:p>
      </dgm:t>
    </dgm:pt>
    <dgm:pt modelId="{8C5793BE-9933-4D4B-BB5A-7690B0C9619A}" type="parTrans" cxnId="{04C95E8F-3B1F-4181-BF77-F7F7F23C3C6F}">
      <dgm:prSet/>
      <dgm:spPr/>
      <dgm:t>
        <a:bodyPr/>
        <a:lstStyle/>
        <a:p>
          <a:endParaRPr lang="es-CL"/>
        </a:p>
      </dgm:t>
    </dgm:pt>
    <dgm:pt modelId="{3A88FA8F-67A7-4F52-8A63-3A7488A6FAF0}" type="sibTrans" cxnId="{04C95E8F-3B1F-4181-BF77-F7F7F23C3C6F}">
      <dgm:prSet/>
      <dgm:spPr/>
      <dgm:t>
        <a:bodyPr/>
        <a:lstStyle/>
        <a:p>
          <a:endParaRPr lang="es-CL"/>
        </a:p>
      </dgm:t>
    </dgm:pt>
    <dgm:pt modelId="{62847463-49C6-4EF3-81AB-FFF40CFA930F}" type="pres">
      <dgm:prSet presAssocID="{CBF9119E-9A81-477F-830A-163BF69C89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F62C2A7-2915-4916-A704-CD36488F128C}" type="pres">
      <dgm:prSet presAssocID="{2D84A489-BC8A-4D48-AAB6-3EF9351698A9}" presName="parentText" presStyleLbl="node1" presStyleIdx="0" presStyleCnt="2" custScaleY="27901" custLinFactNeighborY="-380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12557F7-DB36-4373-B1BB-3792E7A4269C}" type="pres">
      <dgm:prSet presAssocID="{98EDE68E-9170-43F1-A03C-6AFD7E80D851}" presName="spacer" presStyleCnt="0"/>
      <dgm:spPr/>
    </dgm:pt>
    <dgm:pt modelId="{C26CAB7F-92B2-4B23-AFA3-EEA26DB34C1A}" type="pres">
      <dgm:prSet presAssocID="{CE5A8F23-7D64-4B07-9FEB-590D43EE7C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A73CA13-459E-40FD-AA85-A77C3C820823}" type="presOf" srcId="{2D84A489-BC8A-4D48-AAB6-3EF9351698A9}" destId="{BF62C2A7-2915-4916-A704-CD36488F128C}" srcOrd="0" destOrd="0" presId="urn:microsoft.com/office/officeart/2005/8/layout/vList2"/>
    <dgm:cxn modelId="{04C95E8F-3B1F-4181-BF77-F7F7F23C3C6F}" srcId="{CBF9119E-9A81-477F-830A-163BF69C8910}" destId="{CE5A8F23-7D64-4B07-9FEB-590D43EE7CF5}" srcOrd="1" destOrd="0" parTransId="{8C5793BE-9933-4D4B-BB5A-7690B0C9619A}" sibTransId="{3A88FA8F-67A7-4F52-8A63-3A7488A6FAF0}"/>
    <dgm:cxn modelId="{7ABF4A7F-E497-41FE-8FCC-95FDAC8FFD0B}" type="presOf" srcId="{CBF9119E-9A81-477F-830A-163BF69C8910}" destId="{62847463-49C6-4EF3-81AB-FFF40CFA930F}" srcOrd="0" destOrd="0" presId="urn:microsoft.com/office/officeart/2005/8/layout/vList2"/>
    <dgm:cxn modelId="{A4D5C02E-007C-4D19-980B-31CA3EEB7661}" srcId="{CBF9119E-9A81-477F-830A-163BF69C8910}" destId="{2D84A489-BC8A-4D48-AAB6-3EF9351698A9}" srcOrd="0" destOrd="0" parTransId="{CA487370-1417-47F2-9C83-F390C5E5250E}" sibTransId="{98EDE68E-9170-43F1-A03C-6AFD7E80D851}"/>
    <dgm:cxn modelId="{4362713C-94EC-4B72-B273-CB126E5117DC}" type="presOf" srcId="{CE5A8F23-7D64-4B07-9FEB-590D43EE7CF5}" destId="{C26CAB7F-92B2-4B23-AFA3-EEA26DB34C1A}" srcOrd="0" destOrd="0" presId="urn:microsoft.com/office/officeart/2005/8/layout/vList2"/>
    <dgm:cxn modelId="{29AE4AC0-79E5-42D1-9A9C-582CAF17B5F8}" type="presParOf" srcId="{62847463-49C6-4EF3-81AB-FFF40CFA930F}" destId="{BF62C2A7-2915-4916-A704-CD36488F128C}" srcOrd="0" destOrd="0" presId="urn:microsoft.com/office/officeart/2005/8/layout/vList2"/>
    <dgm:cxn modelId="{E6EE65CC-3750-4F4F-A8D3-3159C5C322B1}" type="presParOf" srcId="{62847463-49C6-4EF3-81AB-FFF40CFA930F}" destId="{912557F7-DB36-4373-B1BB-3792E7A4269C}" srcOrd="1" destOrd="0" presId="urn:microsoft.com/office/officeart/2005/8/layout/vList2"/>
    <dgm:cxn modelId="{2F5535B3-9EEA-48EA-9E98-CA0D6A2268BB}" type="presParOf" srcId="{62847463-49C6-4EF3-81AB-FFF40CFA930F}" destId="{C26CAB7F-92B2-4B23-AFA3-EEA26DB34C1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FDD0D-7027-43F3-86DA-E04DC4A9280B}" type="datetimeFigureOut">
              <a:rPr lang="es-CL" smtClean="0"/>
              <a:t>18-01-2018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AD393D-E004-48A1-9953-B8A223455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916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E7C4959-46CB-400E-9548-EE380F9A947E}" type="datetime1">
              <a:rPr lang="es-CL" smtClean="0"/>
              <a:t>18-01-2018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27FB-A020-480C-98B5-F20DA3FD7DE7}" type="datetime1">
              <a:rPr lang="es-CL" smtClean="0"/>
              <a:t>18-01-2018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AC68-6C8F-43F5-97FF-D26385213EA9}" type="datetime1">
              <a:rPr lang="es-CL" smtClean="0"/>
              <a:t>18-01-2018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5" y="6165304"/>
            <a:ext cx="1765399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39238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10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A51-3C15-44CD-AC4E-F77F2639E549}" type="datetime1">
              <a:rPr lang="es-CL" smtClean="0"/>
              <a:t>18-01-2018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58F9E79-CB94-48D3-A42D-313BF9BCA16B}" type="datetime1">
              <a:rPr lang="es-CL" smtClean="0"/>
              <a:t>18-01-2018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386B-E88C-4D63-8272-0FCA7BCC261F}" type="datetime1">
              <a:rPr lang="es-CL" smtClean="0"/>
              <a:t>18-01-2018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2B10-2CED-4D36-A68E-DB70DB4E5265}" type="datetime1">
              <a:rPr lang="es-CL" smtClean="0"/>
              <a:t>18-01-2018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4430-72AE-4430-ABA0-0C5A4B60B4FB}" type="datetime1">
              <a:rPr lang="es-CL" smtClean="0"/>
              <a:t>18-01-2018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ED5-9CB5-4CDF-BF39-5B68D3941943}" type="datetime1">
              <a:rPr lang="es-CL" smtClean="0"/>
              <a:t>18-01-2018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32B4-DE3B-4A4D-9CA8-CA0FDDC2202A}" type="datetime1">
              <a:rPr lang="es-CL" smtClean="0"/>
              <a:t>18-01-2018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9CF9-DD7C-4735-ACBC-085A396FACE6}" type="datetime1">
              <a:rPr lang="es-CL" smtClean="0"/>
              <a:t>18-01-2018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4BB15D-5CB1-42BF-B23F-4552C326796A}" type="datetime1">
              <a:rPr lang="es-CL" smtClean="0"/>
              <a:t>18-01-2018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flipH="1">
            <a:off x="899592" y="1340768"/>
            <a:ext cx="6804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ln w="19050">
                  <a:noFill/>
                </a:ln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Resultados</a:t>
            </a:r>
          </a:p>
          <a:p>
            <a:r>
              <a:rPr lang="es-CL" sz="4400" b="1" dirty="0" smtClean="0">
                <a:ln w="19050">
                  <a:noFill/>
                </a:ln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Proceso de Fiscalización a Municipalidades 2017</a:t>
            </a:r>
            <a:endParaRPr lang="es-CL" sz="2800" b="1" dirty="0" smtClean="0">
              <a:ln w="19050">
                <a:noFill/>
              </a:ln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</p:txBody>
      </p:sp>
      <p:pic>
        <p:nvPicPr>
          <p:cNvPr id="6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23" y="233952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228184" y="2884874"/>
            <a:ext cx="2550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000" b="1" dirty="0">
                <a:solidFill>
                  <a:schemeClr val="accent2">
                    <a:lumMod val="75000"/>
                  </a:schemeClr>
                </a:solidFill>
                <a:latin typeface="Tw Cen MT" pitchFamily="34" charset="0"/>
              </a:rPr>
              <a:t>Modalidad Electrónica</a:t>
            </a:r>
          </a:p>
        </p:txBody>
      </p:sp>
      <p:sp>
        <p:nvSpPr>
          <p:cNvPr id="15" name="14 Subtítulo"/>
          <p:cNvSpPr>
            <a:spLocks noGrp="1"/>
          </p:cNvSpPr>
          <p:nvPr>
            <p:ph type="subTitle" idx="1"/>
          </p:nvPr>
        </p:nvSpPr>
        <p:spPr>
          <a:xfrm>
            <a:off x="1257919" y="5157192"/>
            <a:ext cx="6858000" cy="53340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ln w="19050">
                  <a:noFill/>
                </a:ln>
                <a:solidFill>
                  <a:schemeClr val="accent1">
                    <a:lumMod val="75000"/>
                  </a:schemeClr>
                </a:solidFill>
                <a:latin typeface="Tw Cen MT" pitchFamily="34" charset="0"/>
                <a:ea typeface="+mn-ea"/>
                <a:cs typeface="+mn-cs"/>
              </a:rPr>
              <a:t>Unidad de Derecho de Acceso a la Información</a:t>
            </a:r>
          </a:p>
        </p:txBody>
      </p:sp>
      <p:sp>
        <p:nvSpPr>
          <p:cNvPr id="18" name="14 Subtítulo"/>
          <p:cNvSpPr txBox="1">
            <a:spLocks/>
          </p:cNvSpPr>
          <p:nvPr/>
        </p:nvSpPr>
        <p:spPr>
          <a:xfrm>
            <a:off x="1259632" y="6351984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b="1" dirty="0" smtClean="0">
                <a:ln w="19050">
                  <a:noFill/>
                </a:ln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rPr>
              <a:t>Noviembre 2017</a:t>
            </a:r>
            <a:endParaRPr lang="es-CL" sz="1800" b="1" dirty="0">
              <a:ln w="19050">
                <a:noFill/>
              </a:ln>
              <a:solidFill>
                <a:schemeClr val="tx1"/>
              </a:solidFill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7" name="14 Subtítulo"/>
          <p:cNvSpPr txBox="1">
            <a:spLocks/>
          </p:cNvSpPr>
          <p:nvPr/>
        </p:nvSpPr>
        <p:spPr>
          <a:xfrm>
            <a:off x="1187624" y="4005064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3200" b="1" i="1" dirty="0" smtClean="0">
                <a:ln w="19050">
                  <a:noFill/>
                </a:ln>
                <a:solidFill>
                  <a:schemeClr val="accent1">
                    <a:lumMod val="75000"/>
                  </a:schemeClr>
                </a:solidFill>
                <a:latin typeface="Tw Cen MT" pitchFamily="34" charset="0"/>
                <a:ea typeface="+mn-ea"/>
                <a:cs typeface="+mn-cs"/>
              </a:rPr>
              <a:t>Foco en la respuesta</a:t>
            </a:r>
            <a:endParaRPr lang="es-CL" sz="3200" b="1" i="1" dirty="0">
              <a:ln w="19050">
                <a:noFill/>
              </a:ln>
              <a:solidFill>
                <a:schemeClr val="accent1">
                  <a:lumMod val="75000"/>
                </a:schemeClr>
              </a:solidFill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9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220072" y="1196752"/>
            <a:ext cx="3096344" cy="55446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37984"/>
              </p:ext>
            </p:extLst>
          </p:nvPr>
        </p:nvGraphicFramePr>
        <p:xfrm>
          <a:off x="5652120" y="1263575"/>
          <a:ext cx="2232248" cy="432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432048"/>
                <a:gridCol w="720080"/>
              </a:tblGrid>
              <a:tr h="197585">
                <a:tc>
                  <a:txBody>
                    <a:bodyPr/>
                    <a:lstStyle/>
                    <a:p>
                      <a:pPr algn="r"/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Arica y Parinacota </a:t>
                      </a: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s-CL" sz="7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769">
                <a:tc>
                  <a:txBody>
                    <a:bodyPr/>
                    <a:lstStyle/>
                    <a:p>
                      <a:pPr algn="r"/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 Tarapacá</a:t>
                      </a:r>
                      <a:endParaRPr lang="es-CL" sz="7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Antofagasta</a:t>
                      </a:r>
                      <a:r>
                        <a:rPr lang="es-CL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s-C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952">
                <a:tc>
                  <a:txBody>
                    <a:bodyPr/>
                    <a:lstStyle/>
                    <a:p>
                      <a:pPr algn="r"/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 Atacama</a:t>
                      </a:r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137">
                <a:tc>
                  <a:txBody>
                    <a:bodyPr/>
                    <a:lstStyle/>
                    <a:p>
                      <a:pPr algn="r"/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Coquimbo </a:t>
                      </a: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s-C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r"/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Valparaíso</a:t>
                      </a:r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Metropolitana</a:t>
                      </a:r>
                      <a:r>
                        <a:rPr lang="es-CL" sz="7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</a:t>
                      </a:r>
                      <a:endParaRPr lang="es-C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 </a:t>
                      </a: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O’ </a:t>
                      </a:r>
                      <a:r>
                        <a:rPr lang="es-CL" sz="700" b="1" dirty="0" err="1" smtClean="0">
                          <a:solidFill>
                            <a:schemeClr val="tx1"/>
                          </a:solidFill>
                        </a:rPr>
                        <a:t>Higgins</a:t>
                      </a:r>
                      <a:endParaRPr lang="es-CL" sz="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3200" marB="3600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</a:tr>
              <a:tr h="20044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Maule </a:t>
                      </a: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8000" marT="0" marB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108000" marT="0" marB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8000" marT="0" marB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r"/>
                      <a:endParaRPr lang="es-C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 </a:t>
                      </a:r>
                      <a:r>
                        <a:rPr lang="es-CL" sz="700" b="1" dirty="0" err="1" smtClean="0">
                          <a:solidFill>
                            <a:schemeClr val="tx1"/>
                          </a:solidFill>
                        </a:rPr>
                        <a:t>Bío</a:t>
                      </a: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700" b="1" dirty="0" err="1" smtClean="0">
                          <a:solidFill>
                            <a:schemeClr val="tx1"/>
                          </a:solidFill>
                        </a:rPr>
                        <a:t>Bío</a:t>
                      </a:r>
                      <a:endParaRPr lang="es-CL" sz="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Araucanía</a:t>
                      </a:r>
                      <a:r>
                        <a:rPr lang="es-CL" sz="7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  <a:endParaRPr lang="es-C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0" marB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lang="es-C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Los ríos</a:t>
                      </a:r>
                    </a:p>
                  </a:txBody>
                  <a:tcPr marT="0" marB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928">
                <a:tc>
                  <a:txBody>
                    <a:bodyPr/>
                    <a:lstStyle/>
                    <a:p>
                      <a:pPr algn="r"/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Los Lagos</a:t>
                      </a:r>
                      <a:r>
                        <a:rPr lang="es-CL" sz="7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s-C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/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Aysén</a:t>
                      </a:r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Magallanes </a:t>
                      </a: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s-C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3108" y="73740"/>
            <a:ext cx="540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77 Municipios con 100%</a:t>
            </a:r>
            <a:endParaRPr lang="es-CL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60666"/>
              </p:ext>
            </p:extLst>
          </p:nvPr>
        </p:nvGraphicFramePr>
        <p:xfrm>
          <a:off x="356642" y="1772816"/>
          <a:ext cx="3495278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118"/>
                <a:gridCol w="432048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r>
                        <a:rPr lang="es-C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ALTO DEL CARMEN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Atacama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PUTAENDO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Valparaíso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MALLOA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LICANTÉN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Maule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RÍO CLARO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Maule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YERBAS BUENAS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Maule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ANTUCO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 Bío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FLORIDA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 Bío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PINTO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 Bío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PORTEZUELO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PERQUENCO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CAMARONES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Ríos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QUEILÉN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Lagos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TORTEL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Aysén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LAGUNA BLANCA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Magallanes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TORRES DEL PAINE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Magallanes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107504" y="1259808"/>
            <a:ext cx="2808312" cy="513008"/>
            <a:chOff x="107504" y="1259808"/>
            <a:chExt cx="2808312" cy="513008"/>
          </a:xfrm>
        </p:grpSpPr>
        <p:pic>
          <p:nvPicPr>
            <p:cNvPr id="15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59808"/>
              <a:ext cx="280831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18 Rectángulo"/>
            <p:cNvSpPr/>
            <p:nvPr/>
          </p:nvSpPr>
          <p:spPr>
            <a:xfrm>
              <a:off x="539552" y="1340768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5 </a:t>
              </a:r>
              <a:r>
                <a:rPr lang="es-CL" sz="14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[16]</a:t>
              </a:r>
              <a:endParaRPr lang="es-CL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 descr="Y:\Dirección Fiscalización\Ppt Fiscalización\Imágenes para presentaciones\mapas\Chile\Regiones\mapa-Chile-web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59207"/>
            <a:ext cx="905850" cy="53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11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877466" y="46356"/>
            <a:ext cx="338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Casos a destacar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8" name="6 Marcador de contenido"/>
          <p:cNvSpPr txBox="1">
            <a:spLocks/>
          </p:cNvSpPr>
          <p:nvPr/>
        </p:nvSpPr>
        <p:spPr>
          <a:xfrm>
            <a:off x="322326" y="1268760"/>
            <a:ext cx="8499349" cy="216024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3200" b="1" dirty="0" smtClean="0"/>
              <a:t>Municipalidades de </a:t>
            </a:r>
            <a:r>
              <a:rPr lang="es-CL" sz="3200" b="1" dirty="0" err="1" smtClean="0"/>
              <a:t>Doñihue</a:t>
            </a:r>
            <a:r>
              <a:rPr lang="es-CL" sz="3200" b="1" dirty="0" smtClean="0"/>
              <a:t>, </a:t>
            </a:r>
            <a:r>
              <a:rPr lang="es-CL" sz="3200" b="1" dirty="0" err="1" smtClean="0"/>
              <a:t>Malloa</a:t>
            </a:r>
            <a:r>
              <a:rPr lang="es-CL" sz="3200" b="1" dirty="0" smtClean="0"/>
              <a:t>, Mostazal: </a:t>
            </a:r>
          </a:p>
          <a:p>
            <a:pPr marL="0" indent="0" algn="ctr">
              <a:buNone/>
            </a:pPr>
            <a:endParaRPr lang="es-CL" sz="3200" b="1" dirty="0" smtClean="0"/>
          </a:p>
          <a:p>
            <a:pPr marL="0" indent="0" algn="ctr">
              <a:buNone/>
            </a:pPr>
            <a:r>
              <a:rPr lang="es-CL" sz="3200" dirty="0" smtClean="0"/>
              <a:t>Respondieron a los dos días y obtuvieron 100%.</a:t>
            </a:r>
          </a:p>
          <a:p>
            <a:pPr marL="0" indent="0" algn="just">
              <a:buFont typeface="Wingdings 3"/>
              <a:buNone/>
            </a:pPr>
            <a:endParaRPr lang="es-CL" dirty="0"/>
          </a:p>
        </p:txBody>
      </p:sp>
      <p:pic>
        <p:nvPicPr>
          <p:cNvPr id="26628" name="Picture 4" descr="Resultado de imagen para aplauso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5108029" cy="28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12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350078" y="46356"/>
            <a:ext cx="444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Respuesta de </a:t>
            </a:r>
            <a:r>
              <a:rPr lang="es-CL" sz="3200" b="1" dirty="0" err="1" smtClean="0">
                <a:solidFill>
                  <a:schemeClr val="bg1"/>
                </a:solidFill>
              </a:rPr>
              <a:t>Doñihue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99349" cy="697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Señala </a:t>
            </a:r>
            <a:r>
              <a:rPr lang="es-CL" dirty="0"/>
              <a:t>los enlaces donde se encuentra la </a:t>
            </a:r>
            <a:r>
              <a:rPr lang="es-CL" dirty="0" smtClean="0"/>
              <a:t>información, tanto de las horas extras como de los decretos aprobatorios.</a:t>
            </a:r>
            <a:endParaRPr lang="es-C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0294"/>
            <a:ext cx="7776864" cy="2189381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8567"/>
            <a:ext cx="7776864" cy="1218705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45227" y="73740"/>
            <a:ext cx="4053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No respondieron 0%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13</a:t>
            </a:fld>
            <a:endParaRPr lang="es-CL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70448"/>
              </p:ext>
            </p:extLst>
          </p:nvPr>
        </p:nvGraphicFramePr>
        <p:xfrm>
          <a:off x="179512" y="1484784"/>
          <a:ext cx="5698020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55"/>
                <a:gridCol w="2461260"/>
                <a:gridCol w="1424237"/>
                <a:gridCol w="566293"/>
                <a:gridCol w="94587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N°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Nombre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Puntaje 2016 </a:t>
                      </a:r>
                      <a:endParaRPr lang="es-CL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dirty="0" smtClean="0">
                          <a:effectLst/>
                        </a:rPr>
                        <a:t>(Respuesta + Reg.</a:t>
                      </a:r>
                      <a:r>
                        <a:rPr lang="es-CL" sz="1000" b="0" baseline="0" dirty="0" smtClean="0">
                          <a:effectLst/>
                        </a:rPr>
                        <a:t> y </a:t>
                      </a:r>
                      <a:r>
                        <a:rPr lang="es-CL" sz="1000" b="0" baseline="0" dirty="0" err="1" smtClean="0">
                          <a:effectLst/>
                        </a:rPr>
                        <a:t>Exp</a:t>
                      </a:r>
                      <a:r>
                        <a:rPr lang="es-CL" sz="1000" b="0" baseline="0" dirty="0" smtClean="0">
                          <a:effectLst/>
                        </a:rPr>
                        <a:t>.</a:t>
                      </a:r>
                      <a:r>
                        <a:rPr lang="es-CL" sz="1000" b="0" dirty="0" smtClean="0">
                          <a:effectLst/>
                        </a:rPr>
                        <a:t>)</a:t>
                      </a:r>
                      <a:endParaRPr lang="es-CL" sz="105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Portal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Tipología SUBDERE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ALHUÉ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4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CURACO DE VÉLEZ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1,25%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5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3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JUAN FERNÁNDEZ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87,34%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5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4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LA HIGUERA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69,66%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5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5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MUNICIPALIDAD DE LAJA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100%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4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6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LOS MUERMOS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4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7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RINCONADA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Tipo 3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MUNICIPALIDAD DE BUIN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86,42%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Tipo 2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9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CARAHUE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5%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5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10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COPIAPÓ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100%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Tipo 2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11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EL BOSQUE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81%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1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12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LAGO VERDE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4,17%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5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13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LLANQUIHUE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81%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4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14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LUMACO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93,22%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5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15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PALENA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4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16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RÁNQUIL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86,42%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4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17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RENGO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86,42%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4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55169"/>
              </p:ext>
            </p:extLst>
          </p:nvPr>
        </p:nvGraphicFramePr>
        <p:xfrm>
          <a:off x="5868144" y="2348880"/>
          <a:ext cx="32758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084168" y="1907540"/>
            <a:ext cx="294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Distribución por tipología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546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39957" y="73740"/>
            <a:ext cx="6264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Respondieron fuera de plazo 0%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14</a:t>
            </a:fld>
            <a:endParaRPr lang="es-CL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13671"/>
              </p:ext>
            </p:extLst>
          </p:nvPr>
        </p:nvGraphicFramePr>
        <p:xfrm>
          <a:off x="323528" y="1067815"/>
          <a:ext cx="8136904" cy="430610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48072"/>
                <a:gridCol w="4752528"/>
                <a:gridCol w="2736304"/>
              </a:tblGrid>
              <a:tr h="994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N°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Nombre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aseline="0" dirty="0" smtClean="0">
                          <a:effectLst/>
                          <a:latin typeface="+mn-lt"/>
                          <a:ea typeface="+mn-ea"/>
                        </a:rPr>
                        <a:t>Después de 20 días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aseline="0" dirty="0" smtClean="0">
                          <a:effectLst/>
                          <a:latin typeface="+mn-lt"/>
                          <a:ea typeface="+mn-ea"/>
                        </a:rPr>
                        <a:t>(o de la prórroga)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RENCA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C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días</a:t>
                      </a:r>
                      <a:endParaRPr kumimoji="0" lang="es-C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INDEPENDENCIA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12 </a:t>
                      </a:r>
                      <a:r>
                        <a:rPr lang="es-CL" sz="1600" dirty="0" smtClean="0">
                          <a:effectLst/>
                        </a:rPr>
                        <a:t>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VILLA ALEGRE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13 </a:t>
                      </a:r>
                      <a:r>
                        <a:rPr lang="es-CL" sz="1600" dirty="0" smtClean="0">
                          <a:effectLst/>
                        </a:rPr>
                        <a:t>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602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IQUIQUE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14 </a:t>
                      </a:r>
                      <a:r>
                        <a:rPr lang="es-CL" sz="1600" dirty="0" smtClean="0">
                          <a:effectLst/>
                        </a:rPr>
                        <a:t>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5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NINHUE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17 </a:t>
                      </a:r>
                      <a:r>
                        <a:rPr lang="es-CL" sz="1600" dirty="0" smtClean="0">
                          <a:effectLst/>
                        </a:rPr>
                        <a:t>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6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MARÍA ELENA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20</a:t>
                      </a:r>
                      <a:r>
                        <a:rPr lang="es-CL" sz="1600" baseline="0" dirty="0" smtClean="0">
                          <a:effectLst/>
                        </a:rPr>
                        <a:t> 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7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PUTRE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25 </a:t>
                      </a:r>
                      <a:r>
                        <a:rPr lang="es-CL" sz="1600" dirty="0" smtClean="0">
                          <a:effectLst/>
                        </a:rPr>
                        <a:t>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8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SAN PEDRO DE ATACAMA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25 </a:t>
                      </a:r>
                      <a:r>
                        <a:rPr lang="es-CL" sz="1600" dirty="0" smtClean="0">
                          <a:effectLst/>
                        </a:rPr>
                        <a:t>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9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PAREDONES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36 </a:t>
                      </a:r>
                      <a:r>
                        <a:rPr lang="es-CL" sz="1600" dirty="0" smtClean="0">
                          <a:effectLst/>
                        </a:rPr>
                        <a:t>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299676">
                <a:tc>
                  <a:txBody>
                    <a:bodyPr/>
                    <a:lstStyle/>
                    <a:p>
                      <a:pPr algn="ctr"/>
                      <a:r>
                        <a:rPr kumimoji="0" lang="es-CL" sz="1600" kern="1200" dirty="0" smtClean="0">
                          <a:effectLst/>
                        </a:rPr>
                        <a:t>10</a:t>
                      </a:r>
                      <a:endParaRPr kumimoji="0" lang="es-C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MELIPEUCO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38 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38055" y="73740"/>
            <a:ext cx="3067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Otros casos 0%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15</a:t>
            </a:fld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3639265"/>
            <a:ext cx="136447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Viña del Mar</a:t>
            </a:r>
            <a:endParaRPr lang="es-C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6" y="4087543"/>
            <a:ext cx="1861914" cy="123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Resultado de imagen para wrong 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22" y="4719385"/>
            <a:ext cx="1701414" cy="112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697811" y="4206037"/>
            <a:ext cx="179215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Teodoro Schmidt</a:t>
            </a:r>
            <a:endParaRPr lang="es-C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697811" y="3654896"/>
            <a:ext cx="63991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Lebu</a:t>
            </a:r>
            <a:endParaRPr lang="es-CL" dirty="0"/>
          </a:p>
        </p:txBody>
      </p:sp>
      <p:pic>
        <p:nvPicPr>
          <p:cNvPr id="1033" name="Picture 9" descr="Resultado de imagen para pagina err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38092"/>
            <a:ext cx="2375804" cy="150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4003979" y="1259468"/>
            <a:ext cx="16977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Puerto Saavedra</a:t>
            </a:r>
            <a:endParaRPr lang="es-CL" dirty="0"/>
          </a:p>
        </p:txBody>
      </p:sp>
      <p:pic>
        <p:nvPicPr>
          <p:cNvPr id="1035" name="Picture 11" descr="Portal para la Transparenc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3524"/>
            <a:ext cx="2184693" cy="36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539552" y="1259468"/>
            <a:ext cx="86914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err="1" smtClean="0"/>
              <a:t>Coinco</a:t>
            </a:r>
            <a:endParaRPr lang="es-CL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979712" y="4205457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Municipalidad cobró costos de fotocopias.</a:t>
            </a:r>
            <a:endParaRPr lang="es-CL" sz="14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444208" y="1882743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Enlace con información no se encuentra operativo.</a:t>
            </a:r>
            <a:endParaRPr lang="es-CL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08601" y="2274017"/>
            <a:ext cx="221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Problemas en la carga de la respuesta al Portal.</a:t>
            </a:r>
            <a:endParaRPr lang="es-CL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537994" y="4087543"/>
            <a:ext cx="2282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Respuesta enviada a otro correo electrónico.</a:t>
            </a:r>
            <a:endParaRPr lang="es-CL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537994" y="3501008"/>
            <a:ext cx="2282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Respuesta entregada no es del solicitante.</a:t>
            </a:r>
            <a:endParaRPr lang="es-CL" sz="1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2051720" y="479139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3">
                    <a:lumMod val="75000"/>
                  </a:schemeClr>
                </a:solidFill>
              </a:rPr>
              <a:t>$45.000</a:t>
            </a:r>
            <a:endParaRPr lang="es-CL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5367457"/>
            <a:ext cx="43507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              </a:t>
            </a:r>
            <a:r>
              <a:rPr lang="es-CL" dirty="0" smtClean="0"/>
              <a:t>(</a:t>
            </a:r>
            <a:r>
              <a:rPr lang="es-CL" sz="1400" dirty="0" smtClean="0"/>
              <a:t>Respondió fuera de plazo) </a:t>
            </a:r>
          </a:p>
          <a:p>
            <a:r>
              <a:rPr lang="es-CL" sz="1400" dirty="0"/>
              <a:t> </a:t>
            </a:r>
            <a:r>
              <a:rPr lang="es-CL" sz="1400" dirty="0" smtClean="0"/>
              <a:t>                 y cobró costos de fotocopias. </a:t>
            </a:r>
            <a:r>
              <a:rPr lang="es-CL" sz="2400" b="1" dirty="0" smtClean="0">
                <a:solidFill>
                  <a:schemeClr val="accent3">
                    <a:lumMod val="75000"/>
                  </a:schemeClr>
                </a:solidFill>
              </a:rPr>
              <a:t>$75.000</a:t>
            </a:r>
            <a:endParaRPr lang="es-C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8402" y="5478658"/>
            <a:ext cx="87235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err="1" smtClean="0"/>
              <a:t>Ninhue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44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1" grpId="0" animBg="1"/>
      <p:bldP spid="23" grpId="0" animBg="1"/>
      <p:bldP spid="15" grpId="0"/>
      <p:bldP spid="27" grpId="0"/>
      <p:bldP spid="29" grpId="0"/>
      <p:bldP spid="30" grpId="0"/>
      <p:bldP spid="31" grpId="0"/>
      <p:bldP spid="2" grpId="0"/>
      <p:bldP spid="3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4462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white"/>
                </a:solidFill>
              </a:rPr>
              <a:t>Denegaciones  Totales : 0%</a:t>
            </a:r>
            <a:endParaRPr lang="es-CL" sz="3200" b="1" dirty="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692696"/>
            <a:ext cx="30963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Denegaciones Totales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230425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white"/>
                </a:solidFill>
              </a:rPr>
              <a:t>1.</a:t>
            </a:r>
            <a:r>
              <a:rPr lang="es-CL" dirty="0">
                <a:solidFill>
                  <a:prstClr val="white"/>
                </a:solidFill>
              </a:rPr>
              <a:t> Municipalidad </a:t>
            </a:r>
            <a:r>
              <a:rPr lang="es-CL" dirty="0" smtClean="0">
                <a:solidFill>
                  <a:prstClr val="white"/>
                </a:solidFill>
              </a:rPr>
              <a:t>de San Pedro de la Paz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3212976"/>
            <a:ext cx="230425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white"/>
                </a:solidFill>
              </a:rPr>
              <a:t>2. </a:t>
            </a:r>
            <a:r>
              <a:rPr lang="es-CL" dirty="0">
                <a:solidFill>
                  <a:prstClr val="white"/>
                </a:solidFill>
              </a:rPr>
              <a:t>Municipalidad de San </a:t>
            </a:r>
            <a:r>
              <a:rPr lang="es-CL" dirty="0" smtClean="0">
                <a:solidFill>
                  <a:prstClr val="white"/>
                </a:solidFill>
              </a:rPr>
              <a:t> Pedro de </a:t>
            </a:r>
            <a:r>
              <a:rPr lang="es-CL" dirty="0" err="1" smtClean="0">
                <a:solidFill>
                  <a:prstClr val="white"/>
                </a:solidFill>
              </a:rPr>
              <a:t>Melipilla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843808" y="1645349"/>
            <a:ext cx="302433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A</a:t>
            </a:r>
            <a:r>
              <a:rPr lang="es-CL" sz="1600" dirty="0" smtClean="0"/>
              <a:t>rtículo </a:t>
            </a:r>
            <a:r>
              <a:rPr lang="es-CL" sz="1600" dirty="0"/>
              <a:t>21, letra c) de la Ley N° </a:t>
            </a:r>
            <a:r>
              <a:rPr lang="es-CL" sz="1600" dirty="0" smtClean="0"/>
              <a:t>20.285, en </a:t>
            </a:r>
            <a:r>
              <a:rPr lang="es-CL" sz="1600" dirty="0"/>
              <a:t>atención a que la información solicitada es de un “volumen no </a:t>
            </a:r>
            <a:r>
              <a:rPr lang="es-CL" sz="1600" dirty="0" smtClean="0"/>
              <a:t>menor.”</a:t>
            </a:r>
            <a:endParaRPr lang="es-CL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012160" y="1522239"/>
            <a:ext cx="313184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N</a:t>
            </a:r>
            <a:r>
              <a:rPr lang="es-CL" sz="1600" dirty="0" smtClean="0"/>
              <a:t>o </a:t>
            </a:r>
            <a:r>
              <a:rPr lang="es-CL" sz="1600" dirty="0"/>
              <a:t>señala expresamente el número de antecedentes administrativos a los que se </a:t>
            </a:r>
            <a:r>
              <a:rPr lang="es-CL" sz="1600" dirty="0" smtClean="0"/>
              <a:t>refiere. </a:t>
            </a:r>
          </a:p>
          <a:p>
            <a:pPr algn="just"/>
            <a:r>
              <a:rPr lang="es-ES" sz="1600" dirty="0" smtClean="0">
                <a:solidFill>
                  <a:prstClr val="black"/>
                </a:solidFill>
              </a:rPr>
              <a:t>Publica en TA las Horas Extras del personal de planta y contrata.</a:t>
            </a: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491880" y="692696"/>
            <a:ext cx="17281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black"/>
                </a:solidFill>
              </a:rPr>
              <a:t>Argumento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771800" y="3034407"/>
            <a:ext cx="324036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 smtClean="0"/>
              <a:t>Artículo </a:t>
            </a:r>
            <a:r>
              <a:rPr lang="es-CL" sz="1600" dirty="0"/>
              <a:t>21, número 1, letra c), de la ley </a:t>
            </a:r>
            <a:r>
              <a:rPr lang="es-CL" sz="1600" dirty="0" smtClean="0"/>
              <a:t>20.285.  La solicitud </a:t>
            </a:r>
            <a:r>
              <a:rPr lang="es-CL" sz="1600" dirty="0"/>
              <a:t>de acceso recae sobre un elevado número de antecedentes administrativos, cuyo cumplimiento requeriría distraer indebidamente a los funcionarios del cumplimiento regular de sus labores habituales;  Que los documentos solicitados no se encuentran sistematizados; </a:t>
            </a:r>
            <a:r>
              <a:rPr lang="es-CL" sz="1600" dirty="0" smtClean="0"/>
              <a:t> Que </a:t>
            </a:r>
            <a:r>
              <a:rPr lang="es-CL" sz="1600" dirty="0"/>
              <a:t>los documentos solicitados no se encuentran digitalizados; </a:t>
            </a:r>
            <a:r>
              <a:rPr lang="es-CL" sz="1600" dirty="0" smtClean="0"/>
              <a:t>Que el </a:t>
            </a:r>
            <a:r>
              <a:rPr lang="es-CL" sz="1600" dirty="0"/>
              <a:t>Encargado de Transparencia Municipal titular se encuentra con feriado </a:t>
            </a:r>
            <a:r>
              <a:rPr lang="es-CL" sz="1600" dirty="0" smtClean="0"/>
              <a:t>legal”</a:t>
            </a: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13984" y="692696"/>
            <a:ext cx="17281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black"/>
                </a:solidFill>
              </a:rPr>
              <a:t>Observación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012160" y="3280627"/>
            <a:ext cx="3131840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N</a:t>
            </a:r>
            <a:r>
              <a:rPr lang="es-CL" sz="1600" dirty="0" smtClean="0"/>
              <a:t>o </a:t>
            </a:r>
            <a:r>
              <a:rPr lang="es-CL" sz="1600" dirty="0"/>
              <a:t>señala expresamente el número de antecedentes administrativos a los que se </a:t>
            </a:r>
            <a:r>
              <a:rPr lang="es-CL" sz="1600" dirty="0" smtClean="0"/>
              <a:t>refiere.</a:t>
            </a:r>
          </a:p>
          <a:p>
            <a:pPr algn="just"/>
            <a:endParaRPr lang="es-CL" sz="1600" dirty="0" smtClean="0"/>
          </a:p>
          <a:p>
            <a:pPr algn="just"/>
            <a:r>
              <a:rPr lang="es-ES" sz="1600" dirty="0">
                <a:solidFill>
                  <a:prstClr val="black"/>
                </a:solidFill>
              </a:rPr>
              <a:t>Publica en TA las Horas Extras del personal de planta y contrata.</a:t>
            </a:r>
            <a:endParaRPr lang="es-CL" sz="1600" dirty="0">
              <a:solidFill>
                <a:prstClr val="black"/>
              </a:solidFill>
            </a:endParaRPr>
          </a:p>
          <a:p>
            <a:pPr algn="just"/>
            <a:endParaRPr lang="es-CL" sz="1600" dirty="0" smtClean="0"/>
          </a:p>
          <a:p>
            <a:pPr algn="just"/>
            <a:endParaRPr lang="es-CL" sz="1600" i="1" dirty="0">
              <a:solidFill>
                <a:prstClr val="black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" name="Picture 2" descr="Resultado de imagen para deneg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0" y="4293096"/>
            <a:ext cx="1810371" cy="163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75656" y="73740"/>
            <a:ext cx="6823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De las solicitudes respondidas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Resultado de imagen para pág 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1" y="2636912"/>
            <a:ext cx="1501821" cy="150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17</a:t>
            </a:fld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2434845" y="1268760"/>
            <a:ext cx="62416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b="1" dirty="0" smtClean="0"/>
              <a:t>10% </a:t>
            </a:r>
            <a:r>
              <a:rPr lang="es-CL" dirty="0" smtClean="0"/>
              <a:t>(34 casos)</a:t>
            </a:r>
          </a:p>
          <a:p>
            <a:pPr algn="just"/>
            <a:r>
              <a:rPr lang="es-CL" dirty="0" smtClean="0"/>
              <a:t>Municipalidades señalan en la respuesta un enlace donde se encuentra la información disponible al público.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2434844" y="2967335"/>
            <a:ext cx="59535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b="1" dirty="0" smtClean="0"/>
              <a:t>79% </a:t>
            </a:r>
            <a:r>
              <a:rPr lang="es-CL" dirty="0" smtClean="0"/>
              <a:t>(259 casos)</a:t>
            </a:r>
          </a:p>
          <a:p>
            <a:pPr algn="just"/>
            <a:r>
              <a:rPr lang="es-CL" dirty="0" smtClean="0"/>
              <a:t> Municipalidades entregan la información en el formato solicitado (Excel).</a:t>
            </a:r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2434843" y="4980354"/>
            <a:ext cx="59535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b="1" dirty="0" smtClean="0"/>
              <a:t>82% </a:t>
            </a:r>
            <a:r>
              <a:rPr lang="es-CL" dirty="0" smtClean="0"/>
              <a:t>(269 casos) </a:t>
            </a:r>
          </a:p>
          <a:p>
            <a:pPr algn="just"/>
            <a:r>
              <a:rPr lang="es-CL" dirty="0" smtClean="0"/>
              <a:t>Municipalidades entregaron la información de forma completa (Decretos en PDF + planilla en Excel o enlace a banner TA).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48584"/>
            <a:ext cx="1562844" cy="169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8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79409" y="73740"/>
            <a:ext cx="5585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Principales incumplimientos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Resultado de imagen para firma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09" y="1556793"/>
            <a:ext cx="180019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cedula de identidad chile 20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0" y="3789040"/>
            <a:ext cx="2371327" cy="15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18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2436608" y="1628800"/>
            <a:ext cx="621676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b="1" dirty="0" smtClean="0"/>
              <a:t>16% </a:t>
            </a:r>
            <a:r>
              <a:rPr lang="es-CL" dirty="0" smtClean="0"/>
              <a:t>(54 casos)</a:t>
            </a:r>
          </a:p>
          <a:p>
            <a:pPr algn="just"/>
            <a:r>
              <a:rPr lang="es-CL" dirty="0" smtClean="0"/>
              <a:t> Municipalidades no cuentan con firma del/la alcalde/</a:t>
            </a:r>
            <a:r>
              <a:rPr lang="es-CL" dirty="0" err="1" smtClean="0"/>
              <a:t>sa</a:t>
            </a:r>
            <a:r>
              <a:rPr lang="es-CL" dirty="0" smtClean="0"/>
              <a:t> ni existe constancia que se efectúa “Por orden de”.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3131840" y="3782576"/>
            <a:ext cx="55215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b="1" dirty="0" smtClean="0"/>
              <a:t>13% </a:t>
            </a:r>
            <a:r>
              <a:rPr lang="es-CL" dirty="0" smtClean="0"/>
              <a:t>(42 casos) </a:t>
            </a:r>
          </a:p>
          <a:p>
            <a:pPr algn="just"/>
            <a:r>
              <a:rPr lang="es-CL" dirty="0" smtClean="0"/>
              <a:t>Municipalidades incluyeron el RUT de los funcionarios dentro de la respuesta enviada al solicitante.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6601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19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/>
          </a:bodyPr>
          <a:lstStyle/>
          <a:p>
            <a:r>
              <a:rPr lang="es-CL" dirty="0" smtClean="0"/>
              <a:t>Buen ejemplo de Municipalidad de Cañete:  Tachado RUT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3325"/>
            <a:ext cx="8391502" cy="3331899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306188" y="46356"/>
            <a:ext cx="4531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Caso Datos Personales</a:t>
            </a:r>
            <a:endParaRPr lang="es-C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1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89117" y="73740"/>
            <a:ext cx="1755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000" b="1" dirty="0" smtClean="0">
                <a:solidFill>
                  <a:schemeClr val="bg1"/>
                </a:solidFill>
              </a:rPr>
              <a:t>Solicitud</a:t>
            </a:r>
            <a:endParaRPr lang="es-CL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77211428"/>
              </p:ext>
            </p:extLst>
          </p:nvPr>
        </p:nvGraphicFramePr>
        <p:xfrm>
          <a:off x="446856" y="1124744"/>
          <a:ext cx="8229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Resultado de imagen para overti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2278073" cy="17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</a:t>
            </a:fld>
            <a:endParaRPr lang="es-CL"/>
          </a:p>
        </p:txBody>
      </p:sp>
      <p:sp>
        <p:nvSpPr>
          <p:cNvPr id="2" name="1 CuadroTexto"/>
          <p:cNvSpPr txBox="1"/>
          <p:nvPr/>
        </p:nvSpPr>
        <p:spPr>
          <a:xfrm>
            <a:off x="539552" y="4831916"/>
            <a:ext cx="4318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Ingreso de Solicitudes:</a:t>
            </a:r>
          </a:p>
          <a:p>
            <a:r>
              <a:rPr lang="es-CL" dirty="0" smtClean="0"/>
              <a:t>Entre el 24 de julio y el 4 de agosto de 2017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79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enguaje cla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12524"/>
            <a:ext cx="4344189" cy="32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24805" y="73740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Lenguaje Ciudadano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20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3419873" y="1196752"/>
            <a:ext cx="547260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b="1" dirty="0" smtClean="0"/>
              <a:t>29% </a:t>
            </a:r>
            <a:r>
              <a:rPr lang="es-CL" dirty="0" smtClean="0"/>
              <a:t>(94 casos</a:t>
            </a:r>
            <a:r>
              <a:rPr lang="es-CL" dirty="0"/>
              <a:t> </a:t>
            </a:r>
            <a:r>
              <a:rPr lang="es-CL" dirty="0" smtClean="0"/>
              <a:t>no explican Horas Extras 25% y 50%)</a:t>
            </a:r>
          </a:p>
          <a:p>
            <a:pPr algn="just"/>
            <a:r>
              <a:rPr lang="es-CL" i="1" dirty="0" smtClean="0"/>
              <a:t>La </a:t>
            </a:r>
            <a:r>
              <a:rPr lang="es-CL" i="1" dirty="0"/>
              <a:t>entrega de la información ¿contiene el uso de lenguaje legal, técnico o financiero, o siglas que no se explican la primera vez que se mencionan?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3672408" cy="3888432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21</a:t>
            </a:fld>
            <a:endParaRPr lang="es-CL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Ejemplo de Municipalidad de Quillota: Se explica lo que significa hora diurna y nocturna.</a:t>
            </a:r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28" y="1916832"/>
            <a:ext cx="5949014" cy="4373116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524805" y="73740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Lenguaje Ciudadano</a:t>
            </a:r>
            <a:endParaRPr lang="es-C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22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81996" y="46356"/>
            <a:ext cx="426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Formas de Respuesta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99349" cy="697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Ejemplo de Municipalidad de San Gregorio: Decretos en Google Drive.</a:t>
            </a:r>
            <a:endParaRPr lang="es-CL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9928"/>
            <a:ext cx="6858000" cy="1638300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6013748" cy="3181547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abajo"/>
          <p:cNvSpPr/>
          <p:nvPr/>
        </p:nvSpPr>
        <p:spPr>
          <a:xfrm>
            <a:off x="4788024" y="2492896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5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23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81996" y="46356"/>
            <a:ext cx="3881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Tipos de Respuesta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/>
          </a:bodyPr>
          <a:lstStyle/>
          <a:p>
            <a:pPr algn="just"/>
            <a:r>
              <a:rPr lang="es-CL" dirty="0" smtClean="0"/>
              <a:t>Ejemplo de Municipalidad de Tocopilla: Oficio interactivo.</a:t>
            </a:r>
            <a:endParaRPr lang="es-C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458086" cy="4329285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Resultado de imagen para winr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58" y="2420888"/>
            <a:ext cx="2280111" cy="228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 flipV="1">
            <a:off x="4427984" y="4009466"/>
            <a:ext cx="1944216" cy="193981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3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24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4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1413" y="46356"/>
            <a:ext cx="6571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Tipos de Respuesta: Horas Extras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Ejemplo de Municipalidad de Pudahuel: Diferenciación de decretos que aprueban y autorizan pagos de horas extras.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1" y="2420888"/>
            <a:ext cx="8532439" cy="1826360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132"/>
            <a:ext cx="4680520" cy="3343228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25</a:t>
            </a:fld>
            <a:endParaRPr lang="es-CL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Ejemplo de Municipalidad de Villa Alegre: No se realizaron actos administrativos para la aprobación de horas extras.</a:t>
            </a:r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487667" cy="1008820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4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281413" y="46356"/>
            <a:ext cx="6571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Tipos de Respuesta: Horas Extras</a:t>
            </a:r>
            <a:endParaRPr lang="es-C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26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836589" y="46356"/>
            <a:ext cx="3501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Tipos de Planillas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Ejemplo de Municipalidad de San Miguel: </a:t>
            </a:r>
            <a:r>
              <a:rPr lang="es-CL" dirty="0"/>
              <a:t>Diferenciación de </a:t>
            </a:r>
            <a:r>
              <a:rPr lang="es-CL" dirty="0" smtClean="0"/>
              <a:t>horas extras solicitadas, autorizadas y efectuadas.</a:t>
            </a:r>
            <a:endParaRPr lang="es-C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84" y="2132856"/>
            <a:ext cx="6486525" cy="3343275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5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27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91380" y="46356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Impacto de fiscalización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Municipalidad de </a:t>
            </a:r>
            <a:r>
              <a:rPr lang="es-CL" dirty="0" err="1" smtClean="0"/>
              <a:t>Calbuco</a:t>
            </a:r>
            <a:r>
              <a:rPr lang="es-CL" dirty="0" smtClean="0"/>
              <a:t> aprueba decretos después de la solicitud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760640" cy="433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4788024" y="2852936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1763688" y="5805264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7308304" y="1890564"/>
            <a:ext cx="12961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Ingreso de solicitud: </a:t>
            </a:r>
          </a:p>
          <a:p>
            <a:pPr algn="ctr"/>
            <a:r>
              <a:rPr lang="es-CL" dirty="0" smtClean="0"/>
              <a:t>26 de julio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  <p:bldP spid="8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896517"/>
            <a:ext cx="4392488" cy="4772843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28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91380" y="46356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Impacto de fiscalización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Municipalidad de San Vicente de Tagua </a:t>
            </a:r>
            <a:r>
              <a:rPr lang="es-CL" dirty="0" err="1" smtClean="0"/>
              <a:t>Tagua</a:t>
            </a:r>
            <a:r>
              <a:rPr lang="es-CL" dirty="0" smtClean="0"/>
              <a:t> aprueba decretos después de la solicitud.</a:t>
            </a:r>
            <a:endParaRPr lang="es-CL" dirty="0"/>
          </a:p>
        </p:txBody>
      </p:sp>
      <p:sp>
        <p:nvSpPr>
          <p:cNvPr id="2" name="1 Elipse"/>
          <p:cNvSpPr/>
          <p:nvPr/>
        </p:nvSpPr>
        <p:spPr>
          <a:xfrm>
            <a:off x="4427984" y="3140968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1373932" y="6093296"/>
            <a:ext cx="4536503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7308304" y="1890564"/>
            <a:ext cx="12961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Ingreso de solicitud: </a:t>
            </a:r>
          </a:p>
          <a:p>
            <a:pPr algn="ctr"/>
            <a:r>
              <a:rPr lang="es-CL" dirty="0" smtClean="0"/>
              <a:t>24 de julio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54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29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91380" y="46356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Impacto de fiscalización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/>
          </a:bodyPr>
          <a:lstStyle/>
          <a:p>
            <a:pPr algn="just"/>
            <a:r>
              <a:rPr lang="es-CL" dirty="0" smtClean="0"/>
              <a:t>Municipalidad de </a:t>
            </a:r>
            <a:r>
              <a:rPr lang="es-CL" dirty="0" err="1" smtClean="0"/>
              <a:t>Futrono</a:t>
            </a:r>
            <a:r>
              <a:rPr lang="es-CL" dirty="0" smtClean="0"/>
              <a:t> agradece a CPLT: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0" y="1916832"/>
            <a:ext cx="6952620" cy="4089776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43808" y="3244334"/>
            <a:ext cx="455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Taller Realizado los días 7 y 8 de Junio de 2017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2191380" y="2564904"/>
            <a:ext cx="464348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7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48130" y="73740"/>
            <a:ext cx="2254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Resultados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11645" y="1254659"/>
            <a:ext cx="4324754" cy="173107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3200" kern="1200" dirty="0" smtClean="0"/>
              <a:t>2017       </a:t>
            </a:r>
            <a:r>
              <a:rPr lang="es-CL" sz="6600" b="1" dirty="0" smtClean="0"/>
              <a:t>80,51</a:t>
            </a:r>
            <a:r>
              <a:rPr lang="es-CL" sz="6600" b="1" kern="1200" dirty="0" smtClean="0"/>
              <a:t>%</a:t>
            </a:r>
            <a:endParaRPr lang="es-CL" sz="6600" kern="12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860032" y="1405726"/>
            <a:ext cx="3672408" cy="72713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b="1" kern="1200" dirty="0" smtClean="0">
                <a:solidFill>
                  <a:schemeClr val="accent2">
                    <a:lumMod val="75000"/>
                  </a:schemeClr>
                </a:solidFill>
              </a:rPr>
              <a:t>2016</a:t>
            </a:r>
            <a:r>
              <a:rPr lang="es-CL" sz="2000" kern="1200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es-CL" sz="4400" b="1" dirty="0" smtClean="0">
                <a:solidFill>
                  <a:schemeClr val="accent2">
                    <a:lumMod val="75000"/>
                  </a:schemeClr>
                </a:solidFill>
              </a:rPr>
              <a:t>79,83</a:t>
            </a:r>
            <a:r>
              <a:rPr lang="es-CL" sz="4400" b="1" kern="1200" dirty="0" smtClean="0">
                <a:solidFill>
                  <a:schemeClr val="accent2">
                    <a:lumMod val="75000"/>
                  </a:schemeClr>
                </a:solidFill>
              </a:rPr>
              <a:t>%</a:t>
            </a:r>
            <a:endParaRPr lang="es-CL" sz="4400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932039" y="2132856"/>
            <a:ext cx="3672409" cy="8711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Evaluación de:</a:t>
            </a:r>
          </a:p>
          <a:p>
            <a:pPr algn="ctr"/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Respuesta + Expediente y Registro</a:t>
            </a:r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2985730"/>
            <a:ext cx="2953053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100%</a:t>
            </a:r>
            <a:endParaRPr lang="es-CL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19786" y="3368422"/>
            <a:ext cx="498466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De solicitudes fueron ingresadas en las páginas web de las municipalidades</a:t>
            </a:r>
          </a:p>
        </p:txBody>
      </p:sp>
      <p:sp>
        <p:nvSpPr>
          <p:cNvPr id="15" name="14 Proceso alternativo"/>
          <p:cNvSpPr/>
          <p:nvPr/>
        </p:nvSpPr>
        <p:spPr>
          <a:xfrm>
            <a:off x="4499992" y="4407658"/>
            <a:ext cx="2088232" cy="22091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5400" b="1" dirty="0" smtClean="0"/>
              <a:t>13%</a:t>
            </a:r>
            <a:r>
              <a:rPr lang="es-CL" sz="1600" b="1" dirty="0" smtClean="0"/>
              <a:t> (44)</a:t>
            </a:r>
            <a:endParaRPr lang="es-CL" sz="2800" b="1" dirty="0" smtClean="0"/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Notificaron prórroga</a:t>
            </a:r>
          </a:p>
          <a:p>
            <a:pPr algn="ctr"/>
            <a:endParaRPr lang="es-CL" dirty="0"/>
          </a:p>
        </p:txBody>
      </p:sp>
      <p:sp>
        <p:nvSpPr>
          <p:cNvPr id="16" name="15 Recortar rectángulo de esquina diagonal"/>
          <p:cNvSpPr/>
          <p:nvPr/>
        </p:nvSpPr>
        <p:spPr>
          <a:xfrm>
            <a:off x="6804248" y="4407658"/>
            <a:ext cx="1800200" cy="2209146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5400" b="1" dirty="0" smtClean="0"/>
              <a:t>7%</a:t>
            </a:r>
            <a:r>
              <a:rPr lang="es-CL" sz="1600" b="1" dirty="0" smtClean="0"/>
              <a:t> (25</a:t>
            </a:r>
            <a:r>
              <a:rPr lang="es-CL" sz="1600" b="1" dirty="0" smtClean="0">
                <a:solidFill>
                  <a:prstClr val="white"/>
                </a:solidFill>
              </a:rPr>
              <a:t>)</a:t>
            </a:r>
            <a:endParaRPr lang="es-CL" sz="1600" b="1" dirty="0" smtClean="0"/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Pidieron subsanación</a:t>
            </a:r>
          </a:p>
          <a:p>
            <a:pPr algn="ctr"/>
            <a:endParaRPr lang="es-CL" dirty="0"/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</a:t>
            </a:fld>
            <a:endParaRPr lang="es-CL" dirty="0"/>
          </a:p>
        </p:txBody>
      </p:sp>
      <p:sp>
        <p:nvSpPr>
          <p:cNvPr id="14" name="13 Recortar rectángulo de esquina sencilla"/>
          <p:cNvSpPr/>
          <p:nvPr/>
        </p:nvSpPr>
        <p:spPr>
          <a:xfrm>
            <a:off x="411645" y="4407658"/>
            <a:ext cx="3944331" cy="2209146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CL" sz="6000" b="1" dirty="0" smtClean="0"/>
              <a:t>85% </a:t>
            </a:r>
            <a:r>
              <a:rPr lang="es-CL" sz="1600" b="1" dirty="0" smtClean="0"/>
              <a:t>294 municipalidades</a:t>
            </a:r>
            <a:endParaRPr lang="es-CL" sz="4400" b="1" dirty="0" smtClean="0"/>
          </a:p>
          <a:p>
            <a:pPr algn="just"/>
            <a:r>
              <a:rPr lang="es-CL" sz="2000" dirty="0" smtClean="0">
                <a:solidFill>
                  <a:schemeClr val="tx2"/>
                </a:solidFill>
              </a:rPr>
              <a:t>Respondieron dentro del plazo legal (20 días hábiles + 10 de prórroga)</a:t>
            </a:r>
            <a:endParaRPr lang="es-C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5" grpId="0"/>
      <p:bldP spid="13" grpId="0" animBg="1"/>
      <p:bldP spid="15" grpId="0" animBg="1"/>
      <p:bldP spid="16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18905" y="46356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Conclusiones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30</a:t>
            </a:fld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400" dirty="0" smtClean="0"/>
              <a:t>Existe un </a:t>
            </a:r>
            <a:r>
              <a:rPr lang="es-CL" sz="2400" dirty="0"/>
              <a:t>aumento del puntaje promedio </a:t>
            </a:r>
            <a:r>
              <a:rPr lang="es-CL" sz="2400" dirty="0" smtClean="0"/>
              <a:t>del 2017 (80,51</a:t>
            </a:r>
            <a:r>
              <a:rPr lang="es-CL" sz="2400" dirty="0"/>
              <a:t>%) en </a:t>
            </a:r>
            <a:r>
              <a:rPr lang="es-CL" sz="2400" dirty="0" smtClean="0"/>
              <a:t>+0,68</a:t>
            </a:r>
            <a:r>
              <a:rPr lang="es-CL" sz="2400" dirty="0"/>
              <a:t>, </a:t>
            </a:r>
            <a:r>
              <a:rPr lang="es-CL" sz="2400" dirty="0" smtClean="0"/>
              <a:t> en cuanto a focalización en la calidad de la Respuesta (79,83%) comparado con la medición de las etapas de respuesta, y expediente y registro del 2016.</a:t>
            </a:r>
            <a:endParaRPr lang="es-CL" sz="2400" dirty="0"/>
          </a:p>
          <a:p>
            <a:pPr algn="just"/>
            <a:endParaRPr lang="es-CL" sz="2400" dirty="0"/>
          </a:p>
          <a:p>
            <a:pPr algn="just"/>
            <a:r>
              <a:rPr lang="es-CL" sz="2400" dirty="0" smtClean="0"/>
              <a:t>Hubo un aumento de un 6% de municipalidades que respondieron. Este año el 95% (328) de la municipalidades respondieron, mientras que el 2016  el 89% respondió (307).</a:t>
            </a:r>
          </a:p>
          <a:p>
            <a:pPr marL="0" indent="0" algn="just">
              <a:buNone/>
            </a:pPr>
            <a:endParaRPr lang="es-CL" sz="2400" dirty="0" smtClean="0"/>
          </a:p>
          <a:p>
            <a:pPr algn="just"/>
            <a:r>
              <a:rPr lang="es-CL" sz="2400" dirty="0"/>
              <a:t>Un 79% de las municipalidades que respondieron (259) entregan la información en el formato solicitado (Excel).</a:t>
            </a:r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9422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18905" y="46356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Conclusiones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31</a:t>
            </a:fld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s-CL" dirty="0" smtClean="0"/>
          </a:p>
          <a:p>
            <a:pPr algn="just"/>
            <a:r>
              <a:rPr lang="es-CL" dirty="0" smtClean="0"/>
              <a:t>Solo un 10% de las municipalidades que respondieron remiten a un enlace a la página Web de la municipalidad,  aun cuando varios publican las horas extras en el portal de transparencia activa. </a:t>
            </a:r>
          </a:p>
          <a:p>
            <a:pPr marL="0" indent="0" algn="just">
              <a:buNone/>
            </a:pPr>
            <a:endParaRPr lang="es-CL" dirty="0" smtClean="0"/>
          </a:p>
          <a:p>
            <a:pPr algn="just"/>
            <a:r>
              <a:rPr lang="es-ES" dirty="0"/>
              <a:t>Es </a:t>
            </a:r>
            <a:r>
              <a:rPr lang="es-ES" dirty="0" smtClean="0"/>
              <a:t>necesario fortalecer que el RUT de los funcionarios públicos es un dato personal bajo el amparo de la Ley Nº19.628 sobre protección de la vida privada.</a:t>
            </a:r>
            <a:endParaRPr lang="es-CL" dirty="0" smtClean="0"/>
          </a:p>
          <a:p>
            <a:pPr marL="0" indent="0" algn="just">
              <a:buNone/>
            </a:pPr>
            <a:endParaRPr lang="es-CL" dirty="0"/>
          </a:p>
          <a:p>
            <a:pPr algn="just"/>
            <a:r>
              <a:rPr lang="es-CL" dirty="0" smtClean="0"/>
              <a:t>Las respuestas de 274 municipalidades fueron firmadas por el Alcalde(</a:t>
            </a:r>
            <a:r>
              <a:rPr lang="es-CL" dirty="0" err="1" smtClean="0"/>
              <a:t>sa</a:t>
            </a:r>
            <a:r>
              <a:rPr lang="es-CL" dirty="0" smtClean="0"/>
              <a:t>) o contaron con delegación de la firma. Registrándose un aumento de un 23% comparado con el 2016.</a:t>
            </a:r>
          </a:p>
          <a:p>
            <a:pPr marL="0" indent="0" algn="just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14001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26322" y="46356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Ranking 2017 Municipalidades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32</a:t>
            </a:fld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808"/>
              </p:ext>
            </p:extLst>
          </p:nvPr>
        </p:nvGraphicFramePr>
        <p:xfrm>
          <a:off x="445027" y="1196752"/>
          <a:ext cx="391094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5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ALTO DEL CARMEN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ANTOFAGASTA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ANTUCO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CALAMA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CAMARONES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CASABLANCA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CATEMU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CERRO NAVIA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CHAITÉN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CODEGUA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COLINA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CONCEPCIÓN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CONCHALÍ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COQUIMBO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COYHAIQUE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CUNCO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CURACAUTÍN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CURICÓ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DOÑIHUE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FLORIDA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GORBEA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HUASCO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HUECHURABA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LA FLORIDA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LA GRANJA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LA PINTANA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71623"/>
              </p:ext>
            </p:extLst>
          </p:nvPr>
        </p:nvGraphicFramePr>
        <p:xfrm>
          <a:off x="4837515" y="1196752"/>
          <a:ext cx="391094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5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REINA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LAGUNA BLANCA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LAMPA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LAS CONDES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LICANTÉN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 PRADO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ANGELES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MACHALÍ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MACUL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MAIPÚ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MALLOA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MARIQUINA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MOSTAZAL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OLIVAR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OSORNO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PADRE LAS CASAS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PALMILLA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PEDRO AGUIRRE CERDA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PEÑALOLÉN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PERQUENCO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PINTO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PITRUFQUÉN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PORTEZUELO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PROVIDENCIA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61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26322" y="46356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Ranking 2017 Municipalidades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33</a:t>
            </a:fld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005266"/>
              </p:ext>
            </p:extLst>
          </p:nvPr>
        </p:nvGraphicFramePr>
        <p:xfrm>
          <a:off x="445027" y="1196752"/>
          <a:ext cx="3991853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53"/>
                <a:gridCol w="3025775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PUCÓN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MONTT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NATALES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PUTAENDO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QUEILÉN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QUINTA DE TILCOCO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QUINTA NORMAL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RÍO CLARO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FELIPE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JAVIER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MIGUEL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VICENTE DE TAGUA TAGUA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SANTIAGO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SIERRA GORDA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TALCAHUANO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TENO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TOCOPILLA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TORRES DEL PAINE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TORTEL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VALPARAÍSO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VILCÚN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VILLARRICA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YERBAS BUENAS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ANTONIO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CASTRO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035220"/>
              </p:ext>
            </p:extLst>
          </p:nvPr>
        </p:nvGraphicFramePr>
        <p:xfrm>
          <a:off x="4837515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MAULLÍN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TALCA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CURACAVÍ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CALLE LARGA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VICTORIA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CORONEL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94,41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RECOLETA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94,41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VITACURA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94,41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EL CARMEN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QUILICURA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REQUÍNOA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SALAMANCA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CERRILLOS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CHILLÁN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CHILLÁN VIEJO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FUTRONO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ILLAPEL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 ESPEJO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LONGAVÍ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ÑIQUÉN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PARRAL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PIRQUE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PUDAHUEL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90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26322" y="46356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Ranking 2017 Municipalidades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34</a:t>
            </a:fld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083383"/>
              </p:ext>
            </p:extLst>
          </p:nvPr>
        </p:nvGraphicFramePr>
        <p:xfrm>
          <a:off x="445027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QUILLOTA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RIO BUENO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NICOLÁS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TALAGANTE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CABILDO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CABRERO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CALERA DE TANGO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CHAÑARAL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CHIMBARONGO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COBQUECURA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COCHAMÓ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COMBARBALÁ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CURANILAHUE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CUREPTO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ESTACIÓN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GALVARINO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GUAITECAS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HUALPÉN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ISLA DE PASCUA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ESTRELLA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UNIÓN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LAGO RANCO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LLAY LLAY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LOLOL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LAGOS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SAUCES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31320"/>
              </p:ext>
            </p:extLst>
          </p:nvPr>
        </p:nvGraphicFramePr>
        <p:xfrm>
          <a:off x="4837515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MÁFIL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MELIPILLA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MULCHÉN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NACIMIENTO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O'HIGGINS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PELARCO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PEMUCO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PRIMAVERA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AYSÉN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PUNTA ARENAS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QUELLÓN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RÍO IBÁÑEZ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ESTEBAN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FERNANDO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JOSÉ DE MAIPO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SANTO DOMINGO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TIRÚA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VALDIVIA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YUMBEL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LIMACHE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92,69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 BARNECHEA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92,69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DIEGO DE ALMAGRO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92,51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FREIRINA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92,51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VARAS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92,51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PORVENIR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PURRANQUE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8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26322" y="46356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Ranking 2017 Municipalidades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35</a:t>
            </a:fld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322096"/>
              </p:ext>
            </p:extLst>
          </p:nvPr>
        </p:nvGraphicFramePr>
        <p:xfrm>
          <a:off x="445027" y="1196752"/>
          <a:ext cx="4126973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641"/>
                <a:gridCol w="3043297"/>
                <a:gridCol w="76403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CARLOS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PETORCA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91,98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HUALAIHUÉ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90,25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CLEMENTE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89,83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CHILE CHICO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LAUTARO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MONTE PATRIA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SAGRADA FAMILIA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ZAPALLAR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CONCÓN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CABO DE HORNOS Y ANTÁRTICA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CISNES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COCHRANE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COLLIPULLI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FRESIA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ISLA DE MAIPO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NAVIDAD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OVALLE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PICHILEMU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POZO ALMONTE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PURÉN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QUILACO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GREGORIO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JUAN DE LA COSTA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TEMUCO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TRAIGUÉN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1306"/>
              </p:ext>
            </p:extLst>
          </p:nvPr>
        </p:nvGraphicFramePr>
        <p:xfrm>
          <a:off x="4837515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VILLA ALEMANA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87,61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ALTO HOSPICIO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ANGOL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CAUQUENES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CHÉPICA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CHIGUAYANTE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LONQUIMAY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ANDES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PELLUHUE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PUENTE ALTO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QUILPUÉ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RÍO 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FABIÁN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PABLO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RAMÓN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ROSENDO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SANTA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SANTA MARÍA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VALLENAR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PLACILLA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87,04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RAFAEL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86,63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CORRAL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CURARREHUE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EL MONTE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EL TABO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8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26322" y="46356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Ranking 2017 Municipalidades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36</a:t>
            </a:fld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402895"/>
              </p:ext>
            </p:extLst>
          </p:nvPr>
        </p:nvGraphicFramePr>
        <p:xfrm>
          <a:off x="445027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ERCILLA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FRUTILLAR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FUTALEUFÚ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HUARA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LAS CABRAS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VILOS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MARCHIGUE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NANCAGUA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NOGALES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NUEVA IMPERIAL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PANGUIPULLI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PENCAHUE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PEÑAFLOR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PERALILLO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PUCHUNCAVÍ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PUMANQUE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PUQUELDÓN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PUYEHUE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SANTA BÁRBARA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SANTA JUANA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TREHUACO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VICUÑA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TOLTÉN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ALGARROBO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HIJUELAS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3670"/>
              </p:ext>
            </p:extLst>
          </p:nvPr>
        </p:nvGraphicFramePr>
        <p:xfrm>
          <a:off x="4837515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CISTERNA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85,39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ÑUÑOA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85,39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OLMUÉ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85,39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PUNITAQUI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ARAUCO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CAÑETE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CHONCHI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SERENA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LINARES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RAUCO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TUCAPEL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BULNES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CALDERA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CAMIÑA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GRANEROS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LITUECHE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PEUMO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TIMAUKEL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ANCUD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TIERRA AMARILLA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81,48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ANDACOLLO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CANELA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CHOLCHOL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COELEMU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COIHUECO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1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26322" y="46356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Ranking 2017 Municipalidades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37</a:t>
            </a:fld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0623"/>
              </p:ext>
            </p:extLst>
          </p:nvPr>
        </p:nvGraphicFramePr>
        <p:xfrm>
          <a:off x="445027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COLBÚN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EMPEDRADO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LONCOCHE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PAIHUANO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PANQUEHUE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QUILLECO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RÍO 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ROMERAL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JOAQUÍN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TALTAL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OLLAGÜE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80,29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MEJILLONES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79,64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YUNGAY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79,57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QUINTERO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79,35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ALTO BÍOBÍO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78,86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CALBUCO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78,07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PAPUDO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78,07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EL QUISCO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77,65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IGNACIO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77,65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TILTIL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77,65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RANCAGUA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QUILLÓN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75,51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OCTAY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74,79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COLCHANE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COLTAUCO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21328"/>
              </p:ext>
            </p:extLst>
          </p:nvPr>
        </p:nvGraphicFramePr>
        <p:xfrm>
          <a:off x="4837515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HUALAÑÉ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LIGUA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ALAMOS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MARÍA PINTO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MAULE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NEGRETE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PADRE HURTADO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PICHIDEGUA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PAILLACO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73,95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QUINCHAO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72,65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CONSTITUCIÓN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FREIRE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GENERAL LAGOS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QUIRIHUE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RÍO HURTADO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BERNARDO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DALCAHUE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CALERA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RENAICO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HUALQUI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66,47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CONTULMO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60,88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QUEMCHI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RETIRO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VICHUQUÉN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ALHUÉ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4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26322" y="46356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Ranking 2017 Municipalidades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38</a:t>
            </a:fld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514069"/>
              </p:ext>
            </p:extLst>
          </p:nvPr>
        </p:nvGraphicFramePr>
        <p:xfrm>
          <a:off x="445027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BUIN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CARAHUE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COINCO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COPIAPÓ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CURACO DE VÉLEZ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EL BOSQUE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INDEPENDENCIA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IQUIQUE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JUAN FERNÁNDEZ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HIGUERA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LAGO 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LEBU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LLANQUIHUE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MUERMOS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LUMACO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MARÍA ELENA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MELIPEUCO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NINHUE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PAREDONES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SAAVEDRA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PUTRE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RÁNQUIL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RENCA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RENGO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072310"/>
              </p:ext>
            </p:extLst>
          </p:nvPr>
        </p:nvGraphicFramePr>
        <p:xfrm>
          <a:off x="4837515" y="1196752"/>
          <a:ext cx="3993499" cy="1519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RINCONADA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PEDRO DE ATACAMA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PEDRO DE LA PAZ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PEDRO DE MELIPILLA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TEODORO SCHMIDT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VILLA ALEGRE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VIÑA DEL 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4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88646" y="73740"/>
            <a:ext cx="4366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Resultados por regió</a:t>
            </a:r>
            <a:r>
              <a:rPr lang="es-CL" sz="3200" b="1" dirty="0">
                <a:solidFill>
                  <a:schemeClr val="bg1"/>
                </a:solidFill>
              </a:rPr>
              <a:t>n</a:t>
            </a: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71686"/>
              </p:ext>
            </p:extLst>
          </p:nvPr>
        </p:nvGraphicFramePr>
        <p:xfrm>
          <a:off x="467544" y="1425672"/>
          <a:ext cx="6392862" cy="4833739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590993"/>
                <a:gridCol w="1387475"/>
                <a:gridCol w="1707197"/>
                <a:gridCol w="1707197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effectLst/>
                        </a:rPr>
                        <a:t>Región</a:t>
                      </a:r>
                      <a:endParaRPr lang="es-C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effectLst/>
                        </a:rPr>
                        <a:t>N° Municipios</a:t>
                      </a:r>
                      <a:endParaRPr lang="es-C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Promedio 2016</a:t>
                      </a:r>
                    </a:p>
                    <a:p>
                      <a:pPr algn="ctr"/>
                      <a:r>
                        <a:rPr lang="es-CL" sz="1200" b="0" dirty="0" smtClean="0"/>
                        <a:t>(</a:t>
                      </a:r>
                      <a:r>
                        <a:rPr lang="es-CL" sz="1200" b="0" dirty="0" err="1" smtClean="0"/>
                        <a:t>Resp</a:t>
                      </a:r>
                      <a:r>
                        <a:rPr lang="es-CL" sz="1200" b="0" dirty="0" smtClean="0"/>
                        <a:t>. + </a:t>
                      </a:r>
                      <a:r>
                        <a:rPr lang="es-CL" sz="1200" b="0" dirty="0" err="1" smtClean="0"/>
                        <a:t>Exp</a:t>
                      </a:r>
                      <a:r>
                        <a:rPr lang="es-CL" sz="1200" b="0" dirty="0" smtClean="0"/>
                        <a:t>. y</a:t>
                      </a:r>
                      <a:r>
                        <a:rPr lang="es-CL" sz="1200" b="0" baseline="0" dirty="0" smtClean="0"/>
                        <a:t> Reg.</a:t>
                      </a:r>
                      <a:r>
                        <a:rPr lang="es-CL" sz="1200" b="0" dirty="0" smtClean="0"/>
                        <a:t>)</a:t>
                      </a:r>
                      <a:endParaRPr lang="es-CL" sz="1200" b="0" dirty="0"/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Promedio</a:t>
                      </a:r>
                      <a:r>
                        <a:rPr lang="es-CL" baseline="0" dirty="0" smtClean="0"/>
                        <a:t> 2017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C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</a:t>
                      </a:r>
                      <a:r>
                        <a:rPr kumimoji="0" lang="es-C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+ </a:t>
                      </a:r>
                      <a:r>
                        <a:rPr kumimoji="0" lang="es-C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kumimoji="0" lang="es-C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y Reg.)</a:t>
                      </a:r>
                    </a:p>
                  </a:txBody>
                  <a:tcPr marL="9525" marR="9525" marT="9526" marB="0" anchor="ctr"/>
                </a:tc>
              </a:tr>
              <a:tr h="27622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Magallanes y A.Ch.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93,53%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91,80%</a:t>
                      </a:r>
                    </a:p>
                  </a:txBody>
                  <a:tcPr marL="9525" marR="9525" marT="9525" marB="0" anchor="ctr"/>
                </a:tc>
              </a:tr>
              <a:tr h="27622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Los Ríos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84,92%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91,68%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Aysén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72,85%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83,80%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Metropolitana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86,75%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82,71%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O'Higgins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81,41%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82,12%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Valparaíso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77,15%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82,00%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Atacama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74,47%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81,03%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Coquimbo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75,15%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80,95%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Maule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82,44%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80,81%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Bío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</a:t>
                      </a:r>
                      <a:r>
                        <a:rPr lang="es-C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Bío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81,84%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79,98%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La Araucanía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76,10%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76,40%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Los Lagos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77,30%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74,95%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Tarapacá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73,57%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74,00%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Antofagasta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63,66%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71,21%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Arica – Parinacota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47,64%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63,56%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467544" y="4581128"/>
            <a:ext cx="8424936" cy="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8892480" y="4581128"/>
            <a:ext cx="0" cy="1224136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948264" y="465313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</a:rPr>
              <a:t>Bajo el promedio general</a:t>
            </a:r>
            <a:endParaRPr lang="es-CL" sz="2400" b="1" dirty="0">
              <a:solidFill>
                <a:srgbClr val="FF0000"/>
              </a:solidFill>
            </a:endParaRPr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4</a:t>
            </a:fld>
            <a:endParaRPr lang="es-CL"/>
          </a:p>
        </p:txBody>
      </p:sp>
      <p:sp>
        <p:nvSpPr>
          <p:cNvPr id="13" name="12 Flecha abajo"/>
          <p:cNvSpPr/>
          <p:nvPr/>
        </p:nvSpPr>
        <p:spPr>
          <a:xfrm rot="10800000">
            <a:off x="6477008" y="2337285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Flecha abajo"/>
          <p:cNvSpPr/>
          <p:nvPr/>
        </p:nvSpPr>
        <p:spPr>
          <a:xfrm rot="10800000" flipV="1">
            <a:off x="6477008" y="2069726"/>
            <a:ext cx="144016" cy="170228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4 Flecha abajo"/>
          <p:cNvSpPr/>
          <p:nvPr/>
        </p:nvSpPr>
        <p:spPr>
          <a:xfrm rot="10800000">
            <a:off x="6477008" y="2619156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15 Flecha abajo"/>
          <p:cNvSpPr/>
          <p:nvPr/>
        </p:nvSpPr>
        <p:spPr>
          <a:xfrm rot="10800000">
            <a:off x="6477008" y="3176972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19 Flecha abajo"/>
          <p:cNvSpPr/>
          <p:nvPr/>
        </p:nvSpPr>
        <p:spPr>
          <a:xfrm rot="10800000">
            <a:off x="6477008" y="3501008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20 Flecha abajo"/>
          <p:cNvSpPr/>
          <p:nvPr/>
        </p:nvSpPr>
        <p:spPr>
          <a:xfrm rot="10800000">
            <a:off x="6477009" y="3789040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21 Flecha abajo"/>
          <p:cNvSpPr/>
          <p:nvPr/>
        </p:nvSpPr>
        <p:spPr>
          <a:xfrm rot="10800000">
            <a:off x="6477009" y="4077072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22 Flecha abajo"/>
          <p:cNvSpPr/>
          <p:nvPr/>
        </p:nvSpPr>
        <p:spPr>
          <a:xfrm rot="10800000">
            <a:off x="6477009" y="4869160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23 Flecha abajo"/>
          <p:cNvSpPr/>
          <p:nvPr/>
        </p:nvSpPr>
        <p:spPr>
          <a:xfrm rot="10800000">
            <a:off x="6477009" y="5445224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24 Flecha abajo"/>
          <p:cNvSpPr/>
          <p:nvPr/>
        </p:nvSpPr>
        <p:spPr>
          <a:xfrm rot="10800000">
            <a:off x="6477009" y="5763455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Flecha abajo"/>
          <p:cNvSpPr/>
          <p:nvPr/>
        </p:nvSpPr>
        <p:spPr>
          <a:xfrm rot="10800000">
            <a:off x="6477009" y="6021288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Flecha abajo"/>
          <p:cNvSpPr/>
          <p:nvPr/>
        </p:nvSpPr>
        <p:spPr>
          <a:xfrm rot="10800000" flipV="1">
            <a:off x="6477008" y="2924944"/>
            <a:ext cx="144016" cy="170228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Flecha abajo"/>
          <p:cNvSpPr/>
          <p:nvPr/>
        </p:nvSpPr>
        <p:spPr>
          <a:xfrm rot="10800000" flipV="1">
            <a:off x="6477009" y="4356332"/>
            <a:ext cx="144016" cy="170228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Flecha abajo"/>
          <p:cNvSpPr/>
          <p:nvPr/>
        </p:nvSpPr>
        <p:spPr>
          <a:xfrm rot="10800000" flipV="1">
            <a:off x="6477009" y="4652182"/>
            <a:ext cx="144016" cy="170228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Flecha abajo"/>
          <p:cNvSpPr/>
          <p:nvPr/>
        </p:nvSpPr>
        <p:spPr>
          <a:xfrm rot="10800000" flipV="1">
            <a:off x="6477009" y="5185942"/>
            <a:ext cx="144016" cy="170228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Flecha derecha"/>
          <p:cNvSpPr/>
          <p:nvPr/>
        </p:nvSpPr>
        <p:spPr>
          <a:xfrm flipH="1">
            <a:off x="6804248" y="5895274"/>
            <a:ext cx="1871364" cy="414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Sube 16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188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68041" y="73740"/>
            <a:ext cx="4807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Resultados por tipología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5</a:t>
            </a:fld>
            <a:endParaRPr lang="es-CL"/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847104"/>
              </p:ext>
            </p:extLst>
          </p:nvPr>
        </p:nvGraphicFramePr>
        <p:xfrm>
          <a:off x="395536" y="1340768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405895"/>
              </p:ext>
            </p:extLst>
          </p:nvPr>
        </p:nvGraphicFramePr>
        <p:xfrm>
          <a:off x="467545" y="1412776"/>
          <a:ext cx="8064895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(-1,3)</a:t>
                      </a:r>
                      <a:endParaRPr lang="es-CL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(+1,6)</a:t>
                      </a:r>
                      <a:endParaRPr lang="es-CL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(+3,3)</a:t>
                      </a:r>
                      <a:endParaRPr lang="es-CL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(+1,1)</a:t>
                      </a:r>
                      <a:endParaRPr lang="es-CL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(-0,5)</a:t>
                      </a:r>
                      <a:endParaRPr lang="es-CL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7 Cerrar llave"/>
          <p:cNvSpPr/>
          <p:nvPr/>
        </p:nvSpPr>
        <p:spPr>
          <a:xfrm rot="16200000">
            <a:off x="1203227" y="1253157"/>
            <a:ext cx="216025" cy="139935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errar llave"/>
          <p:cNvSpPr/>
          <p:nvPr/>
        </p:nvSpPr>
        <p:spPr>
          <a:xfrm rot="16200000">
            <a:off x="2787403" y="1253158"/>
            <a:ext cx="216025" cy="139935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errar llave"/>
          <p:cNvSpPr/>
          <p:nvPr/>
        </p:nvSpPr>
        <p:spPr>
          <a:xfrm rot="16200000">
            <a:off x="4412380" y="1253158"/>
            <a:ext cx="216025" cy="139935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errar llave"/>
          <p:cNvSpPr/>
          <p:nvPr/>
        </p:nvSpPr>
        <p:spPr>
          <a:xfrm rot="16200000">
            <a:off x="5996556" y="1253158"/>
            <a:ext cx="216025" cy="139935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errar llave"/>
          <p:cNvSpPr/>
          <p:nvPr/>
        </p:nvSpPr>
        <p:spPr>
          <a:xfrm rot="16200000">
            <a:off x="7652740" y="1253158"/>
            <a:ext cx="216025" cy="139935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04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 de flecha"/>
          <p:cNvCxnSpPr/>
          <p:nvPr/>
        </p:nvCxnSpPr>
        <p:spPr>
          <a:xfrm>
            <a:off x="5868144" y="2492896"/>
            <a:ext cx="115212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3109" y="73740"/>
            <a:ext cx="5477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Distribución según puntajes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6</a:t>
            </a:fld>
            <a:endParaRPr lang="es-CL"/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844391"/>
              </p:ext>
            </p:extLst>
          </p:nvPr>
        </p:nvGraphicFramePr>
        <p:xfrm>
          <a:off x="552731" y="1710100"/>
          <a:ext cx="58888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95536" y="1340768"/>
            <a:ext cx="533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Distribución de municipalidades según puntajes:</a:t>
            </a:r>
            <a:endParaRPr lang="es-CL" b="1" dirty="0"/>
          </a:p>
        </p:txBody>
      </p:sp>
      <p:sp>
        <p:nvSpPr>
          <p:cNvPr id="3" name="2 Rectángulo"/>
          <p:cNvSpPr/>
          <p:nvPr/>
        </p:nvSpPr>
        <p:spPr>
          <a:xfrm>
            <a:off x="395536" y="4293096"/>
            <a:ext cx="684076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L" b="1" dirty="0" smtClean="0"/>
              <a:t>Casos de 0% de Cumplimiento:</a:t>
            </a:r>
          </a:p>
          <a:p>
            <a:endParaRPr lang="es-CL" dirty="0"/>
          </a:p>
          <a:p>
            <a:pPr marL="285750" indent="-285750">
              <a:buFont typeface="Wingdings" pitchFamily="2" charset="2"/>
              <a:buChar char="Ø"/>
            </a:pPr>
            <a:r>
              <a:rPr lang="es-CL" dirty="0" smtClean="0"/>
              <a:t>No contestaron: 17</a:t>
            </a:r>
          </a:p>
          <a:p>
            <a:pPr marL="285750" indent="-285750">
              <a:buFont typeface="Wingdings" pitchFamily="2" charset="2"/>
              <a:buChar char="Ø"/>
            </a:pPr>
            <a:endParaRPr lang="es-CL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CL" dirty="0" smtClean="0"/>
              <a:t>Respondieron fuera de plazo (entre 13 y 38 días después): 10 </a:t>
            </a:r>
          </a:p>
          <a:p>
            <a:pPr marL="285750" indent="-285750">
              <a:buFont typeface="Wingdings" pitchFamily="2" charset="2"/>
              <a:buChar char="Ø"/>
            </a:pPr>
            <a:endParaRPr lang="es-CL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CL" dirty="0" smtClean="0"/>
              <a:t>Otros casos especiales: 8</a:t>
            </a:r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7089693" y="1727442"/>
            <a:ext cx="1298731" cy="2160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b="1" dirty="0" smtClean="0"/>
              <a:t>2017:</a:t>
            </a:r>
          </a:p>
          <a:p>
            <a:pPr algn="ctr"/>
            <a:endParaRPr lang="es-CL" b="1" dirty="0" smtClean="0"/>
          </a:p>
          <a:p>
            <a:pPr algn="ctr"/>
            <a:r>
              <a:rPr lang="es-CL" sz="1400" dirty="0" smtClean="0"/>
              <a:t>77</a:t>
            </a:r>
          </a:p>
          <a:p>
            <a:pPr algn="ctr"/>
            <a:endParaRPr lang="es-CL" sz="1400" dirty="0" smtClean="0"/>
          </a:p>
          <a:p>
            <a:pPr algn="ctr"/>
            <a:r>
              <a:rPr lang="es-CL" sz="1400" dirty="0" smtClean="0"/>
              <a:t>194</a:t>
            </a:r>
          </a:p>
          <a:p>
            <a:pPr algn="ctr"/>
            <a:endParaRPr lang="es-CL" sz="1400" dirty="0" smtClean="0"/>
          </a:p>
          <a:p>
            <a:pPr algn="ctr"/>
            <a:r>
              <a:rPr lang="es-CL" sz="1400" dirty="0" smtClean="0"/>
              <a:t>40</a:t>
            </a:r>
          </a:p>
          <a:p>
            <a:pPr algn="ctr"/>
            <a:endParaRPr lang="es-CL" sz="1400" dirty="0" smtClean="0"/>
          </a:p>
          <a:p>
            <a:pPr algn="ctr"/>
            <a:r>
              <a:rPr lang="es-CL" sz="1400" dirty="0" smtClean="0"/>
              <a:t>34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6335703" y="2852936"/>
            <a:ext cx="68456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5872576" y="3284984"/>
            <a:ext cx="11476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651134" y="3662780"/>
            <a:ext cx="136913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14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/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3108" y="73740"/>
            <a:ext cx="540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77 Municipios con 100%</a:t>
            </a:r>
            <a:endParaRPr lang="es-CL" sz="3200" b="1" dirty="0">
              <a:solidFill>
                <a:schemeClr val="bg1"/>
              </a:solidFill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971600" y="1547840"/>
            <a:ext cx="2448272" cy="513008"/>
            <a:chOff x="107504" y="1547840"/>
            <a:chExt cx="2448272" cy="513008"/>
          </a:xfrm>
        </p:grpSpPr>
        <p:pic>
          <p:nvPicPr>
            <p:cNvPr id="2049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547840"/>
              <a:ext cx="244827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323528" y="1619848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1</a:t>
              </a:r>
              <a:endParaRPr lang="es-CL" sz="1400" b="1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971600" y="2483944"/>
            <a:ext cx="2448272" cy="513008"/>
            <a:chOff x="107504" y="2483944"/>
            <a:chExt cx="2448272" cy="513008"/>
          </a:xfrm>
        </p:grpSpPr>
        <p:pic>
          <p:nvPicPr>
            <p:cNvPr id="15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483944"/>
              <a:ext cx="244827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16 Rectángulo"/>
            <p:cNvSpPr/>
            <p:nvPr/>
          </p:nvSpPr>
          <p:spPr>
            <a:xfrm>
              <a:off x="395536" y="2564904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2</a:t>
              </a:r>
              <a:endParaRPr lang="es-CL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971600" y="3420048"/>
            <a:ext cx="2448272" cy="513008"/>
            <a:chOff x="107504" y="3420048"/>
            <a:chExt cx="2448272" cy="513008"/>
          </a:xfrm>
        </p:grpSpPr>
        <p:pic>
          <p:nvPicPr>
            <p:cNvPr id="21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420048"/>
              <a:ext cx="244827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22 Rectángulo"/>
            <p:cNvSpPr/>
            <p:nvPr/>
          </p:nvSpPr>
          <p:spPr>
            <a:xfrm>
              <a:off x="323528" y="3492056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3</a:t>
              </a:r>
              <a:endParaRPr lang="es-CL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971600" y="4325924"/>
            <a:ext cx="2448272" cy="513008"/>
            <a:chOff x="107504" y="4212136"/>
            <a:chExt cx="2448272" cy="513008"/>
          </a:xfrm>
        </p:grpSpPr>
        <p:pic>
          <p:nvPicPr>
            <p:cNvPr id="22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212136"/>
              <a:ext cx="244827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Rectángulo"/>
            <p:cNvSpPr/>
            <p:nvPr/>
          </p:nvSpPr>
          <p:spPr>
            <a:xfrm>
              <a:off x="395536" y="4293096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4</a:t>
              </a:r>
              <a:endParaRPr lang="es-CL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0" name="49 Grupo"/>
          <p:cNvGrpSpPr/>
          <p:nvPr/>
        </p:nvGrpSpPr>
        <p:grpSpPr>
          <a:xfrm>
            <a:off x="971600" y="5229200"/>
            <a:ext cx="2448272" cy="513008"/>
            <a:chOff x="107504" y="5148240"/>
            <a:chExt cx="2448272" cy="513008"/>
          </a:xfrm>
        </p:grpSpPr>
        <p:pic>
          <p:nvPicPr>
            <p:cNvPr id="25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5148240"/>
              <a:ext cx="244827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25 Rectángulo"/>
            <p:cNvSpPr/>
            <p:nvPr/>
          </p:nvSpPr>
          <p:spPr>
            <a:xfrm>
              <a:off x="395536" y="5229200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5</a:t>
              </a:r>
              <a:endParaRPr lang="es-CL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3347864" y="1670580"/>
            <a:ext cx="2304256" cy="390268"/>
            <a:chOff x="2483768" y="1670580"/>
            <a:chExt cx="2304256" cy="390268"/>
          </a:xfrm>
        </p:grpSpPr>
        <p:pic>
          <p:nvPicPr>
            <p:cNvPr id="10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670580"/>
              <a:ext cx="2304256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2627784" y="1670580"/>
              <a:ext cx="201622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21</a:t>
              </a:r>
              <a:r>
                <a:rPr lang="es-CL" dirty="0" smtClean="0"/>
                <a:t> Municipalidades</a:t>
              </a:r>
              <a:endParaRPr lang="es-CL" dirty="0"/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3347864" y="2606684"/>
            <a:ext cx="2304256" cy="390268"/>
            <a:chOff x="2483768" y="2606684"/>
            <a:chExt cx="2304256" cy="390268"/>
          </a:xfrm>
        </p:grpSpPr>
        <p:pic>
          <p:nvPicPr>
            <p:cNvPr id="28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2606684"/>
              <a:ext cx="2304256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32 Rectángulo"/>
            <p:cNvSpPr/>
            <p:nvPr/>
          </p:nvSpPr>
          <p:spPr>
            <a:xfrm>
              <a:off x="2627784" y="2606684"/>
              <a:ext cx="201622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12</a:t>
              </a:r>
              <a:r>
                <a:rPr lang="es-CL" dirty="0" smtClean="0"/>
                <a:t> Municipalidades</a:t>
              </a:r>
              <a:endParaRPr lang="es-CL" dirty="0"/>
            </a:p>
          </p:txBody>
        </p:sp>
      </p:grpSp>
      <p:grpSp>
        <p:nvGrpSpPr>
          <p:cNvPr id="53" name="52 Grupo"/>
          <p:cNvGrpSpPr/>
          <p:nvPr/>
        </p:nvGrpSpPr>
        <p:grpSpPr>
          <a:xfrm>
            <a:off x="3347864" y="3542788"/>
            <a:ext cx="2304256" cy="420496"/>
            <a:chOff x="2483768" y="3542788"/>
            <a:chExt cx="2304256" cy="420496"/>
          </a:xfrm>
        </p:grpSpPr>
        <p:pic>
          <p:nvPicPr>
            <p:cNvPr id="29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542788"/>
              <a:ext cx="2304256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33 Rectángulo"/>
            <p:cNvSpPr/>
            <p:nvPr/>
          </p:nvSpPr>
          <p:spPr>
            <a:xfrm>
              <a:off x="2627784" y="3573016"/>
              <a:ext cx="201622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12</a:t>
              </a:r>
              <a:r>
                <a:rPr lang="es-CL" dirty="0" smtClean="0"/>
                <a:t> Municipalidades</a:t>
              </a:r>
              <a:endParaRPr lang="es-CL" dirty="0"/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3347864" y="4448664"/>
            <a:ext cx="2304256" cy="420496"/>
            <a:chOff x="2483768" y="4334876"/>
            <a:chExt cx="2304256" cy="420496"/>
          </a:xfrm>
        </p:grpSpPr>
        <p:pic>
          <p:nvPicPr>
            <p:cNvPr id="30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4334876"/>
              <a:ext cx="2304256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Rectángulo"/>
            <p:cNvSpPr/>
            <p:nvPr/>
          </p:nvSpPr>
          <p:spPr>
            <a:xfrm>
              <a:off x="2627784" y="4365104"/>
              <a:ext cx="201622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16</a:t>
              </a:r>
              <a:r>
                <a:rPr lang="es-CL" dirty="0" smtClean="0"/>
                <a:t> Municipalidades</a:t>
              </a:r>
              <a:endParaRPr lang="es-CL" dirty="0"/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3347864" y="5351940"/>
            <a:ext cx="2304256" cy="390268"/>
            <a:chOff x="2483768" y="5270980"/>
            <a:chExt cx="2304256" cy="390268"/>
          </a:xfrm>
        </p:grpSpPr>
        <p:pic>
          <p:nvPicPr>
            <p:cNvPr id="31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5270980"/>
              <a:ext cx="2304256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35 Rectángulo"/>
            <p:cNvSpPr/>
            <p:nvPr/>
          </p:nvSpPr>
          <p:spPr>
            <a:xfrm>
              <a:off x="2627784" y="5270980"/>
              <a:ext cx="201622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16</a:t>
              </a:r>
              <a:r>
                <a:rPr lang="es-CL" dirty="0" smtClean="0"/>
                <a:t> Municipalidades</a:t>
              </a:r>
              <a:endParaRPr lang="es-CL" dirty="0"/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5580112" y="1628800"/>
            <a:ext cx="1512168" cy="420496"/>
            <a:chOff x="4716016" y="1670580"/>
            <a:chExt cx="1512168" cy="420496"/>
          </a:xfrm>
        </p:grpSpPr>
        <p:pic>
          <p:nvPicPr>
            <p:cNvPr id="37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700808"/>
              <a:ext cx="1512168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38 Rectángulo"/>
            <p:cNvSpPr/>
            <p:nvPr/>
          </p:nvSpPr>
          <p:spPr>
            <a:xfrm>
              <a:off x="4788024" y="1670580"/>
              <a:ext cx="129614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44,7%*</a:t>
              </a:r>
              <a:endParaRPr lang="es-CL" dirty="0"/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5580112" y="2576456"/>
            <a:ext cx="1512168" cy="420496"/>
            <a:chOff x="4788024" y="2576456"/>
            <a:chExt cx="1512168" cy="420496"/>
          </a:xfrm>
        </p:grpSpPr>
        <p:pic>
          <p:nvPicPr>
            <p:cNvPr id="40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606684"/>
              <a:ext cx="1512168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40 Rectángulo"/>
            <p:cNvSpPr/>
            <p:nvPr/>
          </p:nvSpPr>
          <p:spPr>
            <a:xfrm>
              <a:off x="4860032" y="2576456"/>
              <a:ext cx="129614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32,4%*</a:t>
              </a:r>
              <a:endParaRPr lang="es-CL" dirty="0"/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5580112" y="3501008"/>
            <a:ext cx="1512168" cy="420496"/>
            <a:chOff x="4716016" y="3501008"/>
            <a:chExt cx="1512168" cy="420496"/>
          </a:xfrm>
        </p:grpSpPr>
        <p:pic>
          <p:nvPicPr>
            <p:cNvPr id="42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531236"/>
              <a:ext cx="1512168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42 Rectángulo"/>
            <p:cNvSpPr/>
            <p:nvPr/>
          </p:nvSpPr>
          <p:spPr>
            <a:xfrm>
              <a:off x="4788024" y="3501008"/>
              <a:ext cx="129614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21,4%*</a:t>
              </a:r>
              <a:endParaRPr lang="es-CL" dirty="0"/>
            </a:p>
          </p:txBody>
        </p:sp>
      </p:grpSp>
      <p:grpSp>
        <p:nvGrpSpPr>
          <p:cNvPr id="59" name="58 Grupo"/>
          <p:cNvGrpSpPr/>
          <p:nvPr/>
        </p:nvGrpSpPr>
        <p:grpSpPr>
          <a:xfrm>
            <a:off x="5580112" y="4406884"/>
            <a:ext cx="1512168" cy="420496"/>
            <a:chOff x="4716016" y="4293096"/>
            <a:chExt cx="1512168" cy="420496"/>
          </a:xfrm>
        </p:grpSpPr>
        <p:pic>
          <p:nvPicPr>
            <p:cNvPr id="44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323324"/>
              <a:ext cx="1512168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44 Rectángulo"/>
            <p:cNvSpPr/>
            <p:nvPr/>
          </p:nvSpPr>
          <p:spPr>
            <a:xfrm>
              <a:off x="4788024" y="4293096"/>
              <a:ext cx="129614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16,7%*</a:t>
              </a:r>
              <a:endParaRPr lang="es-CL" dirty="0"/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5580112" y="5310160"/>
            <a:ext cx="1512168" cy="420496"/>
            <a:chOff x="4716016" y="5229200"/>
            <a:chExt cx="1512168" cy="420496"/>
          </a:xfrm>
        </p:grpSpPr>
        <p:pic>
          <p:nvPicPr>
            <p:cNvPr id="46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5259428"/>
              <a:ext cx="1512168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46 Rectángulo"/>
            <p:cNvSpPr/>
            <p:nvPr/>
          </p:nvSpPr>
          <p:spPr>
            <a:xfrm>
              <a:off x="4788024" y="5229200"/>
              <a:ext cx="129614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14,7%*</a:t>
              </a:r>
              <a:endParaRPr lang="es-CL" dirty="0"/>
            </a:p>
          </p:txBody>
        </p:sp>
      </p:grpSp>
      <p:sp>
        <p:nvSpPr>
          <p:cNvPr id="67" name="66 Rectángulo"/>
          <p:cNvSpPr/>
          <p:nvPr/>
        </p:nvSpPr>
        <p:spPr>
          <a:xfrm>
            <a:off x="611560" y="6423108"/>
            <a:ext cx="5688632" cy="390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dirty="0" smtClean="0">
                <a:solidFill>
                  <a:schemeClr val="tx1"/>
                </a:solidFill>
              </a:rPr>
              <a:t>*Porcentaje del total de Municipalidades con 100%  por Grupo SUBDERE:  </a:t>
            </a:r>
          </a:p>
          <a:p>
            <a:r>
              <a:rPr lang="es-CL" sz="1200" dirty="0" smtClean="0">
                <a:solidFill>
                  <a:schemeClr val="tx1"/>
                </a:solidFill>
              </a:rPr>
              <a:t>Tipo 1 (47), Tipo 2 (37), Tipo 3 (56), Tipo 4 (96) y Tipo 5 (109)</a:t>
            </a:r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38651"/>
              </p:ext>
            </p:extLst>
          </p:nvPr>
        </p:nvGraphicFramePr>
        <p:xfrm>
          <a:off x="323528" y="1709764"/>
          <a:ext cx="3888432" cy="4254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281"/>
                <a:gridCol w="480645"/>
                <a:gridCol w="1121506"/>
              </a:tblGrid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r>
                        <a:rPr lang="es-C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CERRO NAVIA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CONCHALÍ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HUECHURABA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LA FLORIDA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LA GRANJA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LA PINTANA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LA REINA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LAS CONDES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LO PRADO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MACUL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MAIPÚ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PEDRO </a:t>
                      </a:r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</a:rPr>
                        <a:t>AGUIRRE CERDA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PEÑALOLÉN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PROVIDENCIA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QUINTA NORMAL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SANTIAGO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CONCEPCIÓN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VIII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Bío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Bío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TALCAHUANO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VIII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Bío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Bío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3108" y="73740"/>
            <a:ext cx="540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77 Municipios con 100%</a:t>
            </a:r>
            <a:endParaRPr lang="es-CL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033771"/>
              </p:ext>
            </p:extLst>
          </p:nvPr>
        </p:nvGraphicFramePr>
        <p:xfrm>
          <a:off x="4893146" y="1772816"/>
          <a:ext cx="3495278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118"/>
                <a:gridCol w="432048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r>
                        <a:rPr lang="es-C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CALAMA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COQUIMBO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Coquimbo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ANTONIO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Valparaíso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COLINA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LAMPA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MACHALÍ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CURICÓ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Maule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ANGELES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OSORNO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Lagos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MONTT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Lagos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COYHAIQUE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Aysén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pSp>
        <p:nvGrpSpPr>
          <p:cNvPr id="2" name="1 Grupo"/>
          <p:cNvGrpSpPr/>
          <p:nvPr/>
        </p:nvGrpSpPr>
        <p:grpSpPr>
          <a:xfrm>
            <a:off x="107504" y="1259808"/>
            <a:ext cx="2808312" cy="513008"/>
            <a:chOff x="107504" y="1259808"/>
            <a:chExt cx="2808312" cy="513008"/>
          </a:xfrm>
        </p:grpSpPr>
        <p:pic>
          <p:nvPicPr>
            <p:cNvPr id="2049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59808"/>
              <a:ext cx="280831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467544" y="1331816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1 </a:t>
              </a:r>
              <a:r>
                <a:rPr lang="es-CL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[21]</a:t>
              </a:r>
              <a:endParaRPr lang="es-CL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644008" y="1259808"/>
            <a:ext cx="2808312" cy="513008"/>
            <a:chOff x="4644008" y="1259808"/>
            <a:chExt cx="2808312" cy="513008"/>
          </a:xfrm>
        </p:grpSpPr>
        <p:pic>
          <p:nvPicPr>
            <p:cNvPr id="15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259808"/>
              <a:ext cx="280831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16 Rectángulo"/>
            <p:cNvSpPr/>
            <p:nvPr/>
          </p:nvSpPr>
          <p:spPr>
            <a:xfrm>
              <a:off x="5076056" y="1340768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2 </a:t>
              </a:r>
              <a:r>
                <a:rPr lang="es-CL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[12]</a:t>
              </a:r>
              <a:endParaRPr lang="es-CL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5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53521"/>
              </p:ext>
            </p:extLst>
          </p:nvPr>
        </p:nvGraphicFramePr>
        <p:xfrm>
          <a:off x="323528" y="1772816"/>
          <a:ext cx="3528392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118"/>
                <a:gridCol w="432048"/>
                <a:gridCol w="104122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r>
                        <a:rPr lang="es-C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TOCOPILLA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Antofagasta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FELIPE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Valparaíso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DOÑIHUE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MOSTAZAL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JAVIER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Maule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CURACAUTÍN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GORBEA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PADRE LAS CASAS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PITRUFQUÉN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VILLARRICA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Ríos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NATALES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Magallanes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3108" y="73740"/>
            <a:ext cx="540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77 Municipios con 100%</a:t>
            </a:r>
            <a:endParaRPr lang="es-CL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08830"/>
              </p:ext>
            </p:extLst>
          </p:nvPr>
        </p:nvGraphicFramePr>
        <p:xfrm>
          <a:off x="4893146" y="1772816"/>
          <a:ext cx="3495278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118"/>
                <a:gridCol w="432048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r>
                        <a:rPr lang="es-C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SIERRA GORDA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HUASCO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Atacama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CASABLANCA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Valparaíso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CATEMU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Valparaíso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CODEGUA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OLIVAR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PALMILLA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QUINTA DE TILCOCO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VICENTE DE TAGUA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TAGUA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TENO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Maule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CUNCO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PUCÓN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VILCÚN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MARIQUINA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Ríos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CHAITÉN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Lagos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107504" y="1259808"/>
            <a:ext cx="2808312" cy="513008"/>
            <a:chOff x="107504" y="1259808"/>
            <a:chExt cx="2808312" cy="513008"/>
          </a:xfrm>
        </p:grpSpPr>
        <p:pic>
          <p:nvPicPr>
            <p:cNvPr id="10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59808"/>
              <a:ext cx="280831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13 Rectángulo"/>
            <p:cNvSpPr/>
            <p:nvPr/>
          </p:nvSpPr>
          <p:spPr>
            <a:xfrm>
              <a:off x="467544" y="1331816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3 </a:t>
              </a:r>
              <a:r>
                <a:rPr lang="es-CL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[12]</a:t>
              </a:r>
              <a:endParaRPr lang="es-CL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4644008" y="1259808"/>
            <a:ext cx="2808312" cy="513008"/>
            <a:chOff x="4644008" y="1259808"/>
            <a:chExt cx="2808312" cy="513008"/>
          </a:xfrm>
        </p:grpSpPr>
        <p:pic>
          <p:nvPicPr>
            <p:cNvPr id="12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259808"/>
              <a:ext cx="280831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5076056" y="1340768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4 </a:t>
              </a:r>
              <a:r>
                <a:rPr lang="es-CL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[16]</a:t>
              </a:r>
              <a:endParaRPr lang="es-CL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9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2486</TotalTime>
  <Words>3962</Words>
  <Application>Microsoft Office PowerPoint</Application>
  <PresentationFormat>Presentación en pantalla (4:3)</PresentationFormat>
  <Paragraphs>1733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Arial</vt:lpstr>
      <vt:lpstr>Bookman Old Style</vt:lpstr>
      <vt:lpstr>Calibri</vt:lpstr>
      <vt:lpstr>Gill Sans MT</vt:lpstr>
      <vt:lpstr>Tw Cen MT</vt:lpstr>
      <vt:lpstr>Wingdings</vt:lpstr>
      <vt:lpstr>Wingdings 3</vt:lpstr>
      <vt:lpstr>Origen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Hormazabal Lombardo</dc:creator>
  <cp:lastModifiedBy>Sebastián Sottorff Olguín</cp:lastModifiedBy>
  <cp:revision>180</cp:revision>
  <cp:lastPrinted>2017-11-13T22:29:06Z</cp:lastPrinted>
  <dcterms:created xsi:type="dcterms:W3CDTF">2017-10-24T19:29:29Z</dcterms:created>
  <dcterms:modified xsi:type="dcterms:W3CDTF">2018-01-18T15:24:25Z</dcterms:modified>
</cp:coreProperties>
</file>