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8.xml" ContentType="application/vnd.openxmlformats-officedocument.themeOverr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9.xml" ContentType="application/vnd.openxmlformats-officedocument.themeOverr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0.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5.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1.xml" ContentType="application/vnd.openxmlformats-officedocument.themeOverr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3.xml" ContentType="application/vnd.openxmlformats-officedocument.themeOverr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4.xml" ContentType="application/vnd.openxmlformats-officedocument.themeOverr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5.xml" ContentType="application/vnd.openxmlformats-officedocument.themeOverride+xml"/>
  <Override PartName="/ppt/notesSlides/notesSlide9.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6.xml" ContentType="application/vnd.openxmlformats-officedocument.themeOverride+xml"/>
  <Override PartName="/ppt/notesSlides/notesSlide10.xml" ContentType="application/vnd.openxmlformats-officedocument.presentationml.notesSl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7.xml" ContentType="application/vnd.openxmlformats-officedocument.themeOverr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8.xml" ContentType="application/vnd.openxmlformats-officedocument.themeOverride+xml"/>
  <Override PartName="/ppt/notesSlides/notesSlide11.xml" ContentType="application/vnd.openxmlformats-officedocument.presentationml.notesSl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9.xml" ContentType="application/vnd.openxmlformats-officedocument.themeOverride+xml"/>
  <Override PartName="/ppt/notesSlides/notesSlide12.xml" ContentType="application/vnd.openxmlformats-officedocument.presentationml.notesSlid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0.xml" ContentType="application/vnd.openxmlformats-officedocument.themeOverrid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1.xml" ContentType="application/vnd.openxmlformats-officedocument.themeOverrid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2.xml" ContentType="application/vnd.openxmlformats-officedocument.themeOverrid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3.xml" ContentType="application/vnd.openxmlformats-officedocument.themeOverrid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4.xml" ContentType="application/vnd.openxmlformats-officedocument.themeOverrid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5.xml" ContentType="application/vnd.openxmlformats-officedocument.themeOverrid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6.xml" ContentType="application/vnd.openxmlformats-officedocument.themeOverride+xml"/>
  <Override PartName="/ppt/charts/chart32.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27.xml" ContentType="application/vnd.openxmlformats-officedocument.themeOverride+xml"/>
  <Override PartName="/ppt/charts/chart33.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28.xml" ContentType="application/vnd.openxmlformats-officedocument.themeOverride+xml"/>
  <Override PartName="/ppt/notesSlides/notesSlide13.xml" ContentType="application/vnd.openxmlformats-officedocument.presentationml.notesSlide+xml"/>
  <Override PartName="/ppt/charts/chart34.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29.xml" ContentType="application/vnd.openxmlformats-officedocument.themeOverride+xml"/>
  <Override PartName="/ppt/notesSlides/notesSlide14.xml" ContentType="application/vnd.openxmlformats-officedocument.presentationml.notesSlide+xml"/>
  <Override PartName="/ppt/charts/chart35.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0.xml" ContentType="application/vnd.openxmlformats-officedocument.themeOverride+xml"/>
  <Override PartName="/ppt/charts/chart36.xml" ContentType="application/vnd.openxmlformats-officedocument.drawingml.chart+xml"/>
  <Override PartName="/ppt/charts/style35.xml" ContentType="application/vnd.ms-office.chartstyle+xml"/>
  <Override PartName="/ppt/charts/colors3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269" r:id="rId3"/>
    <p:sldId id="257" r:id="rId4"/>
    <p:sldId id="323" r:id="rId5"/>
    <p:sldId id="261" r:id="rId6"/>
    <p:sldId id="321" r:id="rId7"/>
    <p:sldId id="318" r:id="rId8"/>
    <p:sldId id="317" r:id="rId9"/>
    <p:sldId id="322" r:id="rId10"/>
    <p:sldId id="324" r:id="rId11"/>
    <p:sldId id="316" r:id="rId12"/>
    <p:sldId id="263" r:id="rId13"/>
    <p:sldId id="272" r:id="rId14"/>
    <p:sldId id="271" r:id="rId15"/>
    <p:sldId id="325" r:id="rId16"/>
    <p:sldId id="326" r:id="rId17"/>
    <p:sldId id="327" r:id="rId18"/>
    <p:sldId id="328" r:id="rId19"/>
    <p:sldId id="331" r:id="rId20"/>
    <p:sldId id="332" r:id="rId21"/>
    <p:sldId id="334" r:id="rId22"/>
    <p:sldId id="337" r:id="rId23"/>
    <p:sldId id="411" r:id="rId24"/>
    <p:sldId id="338" r:id="rId25"/>
    <p:sldId id="339" r:id="rId26"/>
    <p:sldId id="341" r:id="rId27"/>
    <p:sldId id="408" r:id="rId28"/>
    <p:sldId id="391" r:id="rId29"/>
    <p:sldId id="392" r:id="rId30"/>
    <p:sldId id="415" r:id="rId31"/>
    <p:sldId id="394" r:id="rId32"/>
    <p:sldId id="402" r:id="rId33"/>
    <p:sldId id="414" r:id="rId34"/>
    <p:sldId id="416" r:id="rId35"/>
    <p:sldId id="420" r:id="rId36"/>
    <p:sldId id="421" r:id="rId37"/>
    <p:sldId id="422" r:id="rId38"/>
    <p:sldId id="407" r:id="rId39"/>
    <p:sldId id="423" r:id="rId40"/>
    <p:sldId id="424" r:id="rId41"/>
    <p:sldId id="425" r:id="rId42"/>
    <p:sldId id="417" r:id="rId43"/>
    <p:sldId id="418" r:id="rId44"/>
    <p:sldId id="419" r:id="rId45"/>
    <p:sldId id="409" r:id="rId46"/>
    <p:sldId id="426" r:id="rId47"/>
    <p:sldId id="403" r:id="rId48"/>
    <p:sldId id="427" r:id="rId49"/>
    <p:sldId id="428" r:id="rId50"/>
    <p:sldId id="410" r:id="rId51"/>
    <p:sldId id="376" r:id="rId52"/>
    <p:sldId id="405" r:id="rId53"/>
    <p:sldId id="406" r:id="rId54"/>
    <p:sldId id="258" r:id="rId55"/>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Alcaíno Palma" initials="PAP" lastIdx="49" clrIdx="0">
    <p:extLst>
      <p:ext uri="{19B8F6BF-5375-455C-9EA6-DF929625EA0E}">
        <p15:presenceInfo xmlns:p15="http://schemas.microsoft.com/office/powerpoint/2012/main" userId="S-1-5-21-2711197063-1210480312-2249931052-3293" providerId="AD"/>
      </p:ext>
    </p:extLst>
  </p:cmAuthor>
  <p:cmAuthor id="2" name="Practicante 2 Estudio" initials="P2E" lastIdx="10" clrIdx="1">
    <p:extLst>
      <p:ext uri="{19B8F6BF-5375-455C-9EA6-DF929625EA0E}">
        <p15:presenceInfo xmlns:p15="http://schemas.microsoft.com/office/powerpoint/2012/main" userId="S-1-5-21-2711197063-1210480312-2249931052-5863" providerId="AD"/>
      </p:ext>
    </p:extLst>
  </p:cmAuthor>
  <p:cmAuthor id="3" name="Carlos Carrasco Vitalich" initials="CCV" lastIdx="10" clrIdx="2">
    <p:extLst>
      <p:ext uri="{19B8F6BF-5375-455C-9EA6-DF929625EA0E}">
        <p15:presenceInfo xmlns:p15="http://schemas.microsoft.com/office/powerpoint/2012/main" userId="S-1-5-21-2711197063-1210480312-2249931052-3292" providerId="AD"/>
      </p:ext>
    </p:extLst>
  </p:cmAuthor>
  <p:cmAuthor id="4" name="Daniela Moreno Tacchi" initials="DMT" lastIdx="45" clrIdx="3">
    <p:extLst>
      <p:ext uri="{19B8F6BF-5375-455C-9EA6-DF929625EA0E}">
        <p15:presenceInfo xmlns:p15="http://schemas.microsoft.com/office/powerpoint/2012/main" userId="S-1-5-21-2711197063-1210480312-2249931052-21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C8E9"/>
    <a:srgbClr val="858A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5" autoAdjust="0"/>
    <p:restoredTop sz="94660"/>
  </p:normalViewPr>
  <p:slideViewPr>
    <p:cSldViewPr snapToGrid="0" snapToObjects="1">
      <p:cViewPr varScale="1">
        <p:scale>
          <a:sx n="68" d="100"/>
          <a:sy n="68" d="100"/>
        </p:scale>
        <p:origin x="1470"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2estudios\OneDrive\cplt\satisfaccion%20externa\resultados%20gral%20EXT19.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C:\Users\p2estudios\OneDrive\cplt\satisfaccion%20externa\2019\Resultados%20Reclamantes%20total%202019.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C:\Users\p2estudios\OneDrive\cplt\satisfaccion%20externa\2019\Resultados%20Reclamantes%20total%202019.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C:\Users\p2estudios\OneDrive\cplt\satisfaccion%20externa\2019\Resultados%20Reclamantes%20total%202019.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6.xlsx"/></Relationships>
</file>

<file path=ppt/charts/_rels/chart15.xml.rels><?xml version="1.0" encoding="UTF-8" standalone="yes"?>
<Relationships xmlns="http://schemas.openxmlformats.org/package/2006/relationships"><Relationship Id="rId3" Type="http://schemas.openxmlformats.org/officeDocument/2006/relationships/oleObject" Target="file:///\\cpt.lan\documentos\Direcci&#243;n%20de%20Estudios\DE2019\2019\Coordinaci&#243;n%20de%20Estudios%20e%20Investigaci&#243;n\Estudios%20Permanentes\Satisfacci&#243;n%20de%20Usuarios%20Externos\Procesamiento%20de%20datos\2019\Resultados%20Enlaces%202019.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7.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8.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9.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p2estudios\OneDrive\cplt\satisfaccion%20externa\resultados%20gral%20EXT19.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1.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2.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13.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14.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15.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16.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17.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18.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19.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0.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21.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22.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23.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24.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25.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26.xlsx"/></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alcaino\AppData\Local\Microsoft\Windows\INetCache\Content.Outlook\D5T30CQY\resultados%20gral%20EXT19%2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oleObject" Target="file:///C:\Users\p2estudios\OneDrive\cplt\satisfaccion%20externa\resultados%20gral%20EXT19.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s-CL" b="1" dirty="0"/>
              <a:t>Perfil elitizado por Tipo de Usuario</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0.20688884415521633"/>
          <c:y val="9.8744128482436994E-2"/>
          <c:w val="0.77751391609846154"/>
          <c:h val="0.73424188871797524"/>
        </c:manualLayout>
      </c:layout>
      <c:barChart>
        <c:barDir val="bar"/>
        <c:grouping val="stacked"/>
        <c:varyColors val="0"/>
        <c:ser>
          <c:idx val="0"/>
          <c:order val="0"/>
          <c:tx>
            <c:strRef>
              <c:f>PerfilUsuarios!$B$10</c:f>
              <c:strCache>
                <c:ptCount val="1"/>
                <c:pt idx="0">
                  <c:v>Hombres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PerfilUsuarios!$A$11:$A$16</c:f>
              <c:strCache>
                <c:ptCount val="6"/>
                <c:pt idx="0">
                  <c:v>Reclamantes</c:v>
                </c:pt>
                <c:pt idx="1">
                  <c:v>Solicitantes CPLT</c:v>
                </c:pt>
                <c:pt idx="2">
                  <c:v>Solicitantes derivados</c:v>
                </c:pt>
                <c:pt idx="3">
                  <c:v>Consultantes</c:v>
                </c:pt>
                <c:pt idx="4">
                  <c:v>Capacitados ciudadanos</c:v>
                </c:pt>
                <c:pt idx="5">
                  <c:v>Capacitados funcionarios*</c:v>
                </c:pt>
              </c:strCache>
            </c:strRef>
          </c:cat>
          <c:val>
            <c:numRef>
              <c:f>PerfilUsuarios!$B$11:$B$16</c:f>
              <c:numCache>
                <c:formatCode>0%</c:formatCode>
                <c:ptCount val="6"/>
                <c:pt idx="0">
                  <c:v>0.67</c:v>
                </c:pt>
                <c:pt idx="1">
                  <c:v>0.59</c:v>
                </c:pt>
                <c:pt idx="2">
                  <c:v>0.46</c:v>
                </c:pt>
                <c:pt idx="3">
                  <c:v>0.52</c:v>
                </c:pt>
                <c:pt idx="4">
                  <c:v>0.52</c:v>
                </c:pt>
                <c:pt idx="5">
                  <c:v>0.38</c:v>
                </c:pt>
              </c:numCache>
            </c:numRef>
          </c:val>
          <c:extLst>
            <c:ext xmlns:c16="http://schemas.microsoft.com/office/drawing/2014/chart" uri="{C3380CC4-5D6E-409C-BE32-E72D297353CC}">
              <c16:uniqueId val="{00000000-1BCF-4B10-AC22-68EB63B77893}"/>
            </c:ext>
          </c:extLst>
        </c:ser>
        <c:ser>
          <c:idx val="4"/>
          <c:order val="1"/>
          <c:tx>
            <c:strRef>
              <c:f>PerfilUsuarios!$F$10</c:f>
              <c:strCache>
                <c:ptCount val="1"/>
                <c:pt idx="0">
                  <c:v>Universitaria Completa con o sin Diplomados y Posgrados</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PerfilUsuarios!$A$11:$A$16</c:f>
              <c:strCache>
                <c:ptCount val="6"/>
                <c:pt idx="0">
                  <c:v>Reclamantes</c:v>
                </c:pt>
                <c:pt idx="1">
                  <c:v>Solicitantes CPLT</c:v>
                </c:pt>
                <c:pt idx="2">
                  <c:v>Solicitantes derivados</c:v>
                </c:pt>
                <c:pt idx="3">
                  <c:v>Consultantes</c:v>
                </c:pt>
                <c:pt idx="4">
                  <c:v>Capacitados ciudadanos</c:v>
                </c:pt>
                <c:pt idx="5">
                  <c:v>Capacitados funcionarios*</c:v>
                </c:pt>
              </c:strCache>
            </c:strRef>
          </c:cat>
          <c:val>
            <c:numRef>
              <c:f>PerfilUsuarios!$F$11:$F$16</c:f>
              <c:numCache>
                <c:formatCode>0%</c:formatCode>
                <c:ptCount val="6"/>
                <c:pt idx="0">
                  <c:v>0.71</c:v>
                </c:pt>
                <c:pt idx="1">
                  <c:v>0.73</c:v>
                </c:pt>
                <c:pt idx="2">
                  <c:v>0.66</c:v>
                </c:pt>
                <c:pt idx="3">
                  <c:v>0.64</c:v>
                </c:pt>
                <c:pt idx="4">
                  <c:v>0.67</c:v>
                </c:pt>
              </c:numCache>
            </c:numRef>
          </c:val>
          <c:extLst>
            <c:ext xmlns:c16="http://schemas.microsoft.com/office/drawing/2014/chart" uri="{C3380CC4-5D6E-409C-BE32-E72D297353CC}">
              <c16:uniqueId val="{00000001-1BCF-4B10-AC22-68EB63B77893}"/>
            </c:ext>
          </c:extLst>
        </c:ser>
        <c:dLbls>
          <c:dLblPos val="ctr"/>
          <c:showLegendKey val="0"/>
          <c:showVal val="1"/>
          <c:showCatName val="0"/>
          <c:showSerName val="0"/>
          <c:showPercent val="0"/>
          <c:showBubbleSize val="0"/>
        </c:dLbls>
        <c:gapWidth val="150"/>
        <c:overlap val="100"/>
        <c:axId val="11770624"/>
        <c:axId val="11774936"/>
      </c:barChart>
      <c:catAx>
        <c:axId val="11770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11774936"/>
        <c:crosses val="autoZero"/>
        <c:auto val="1"/>
        <c:lblAlgn val="ctr"/>
        <c:lblOffset val="100"/>
        <c:noMultiLvlLbl val="0"/>
      </c:catAx>
      <c:valAx>
        <c:axId val="11774936"/>
        <c:scaling>
          <c:orientation val="minMax"/>
        </c:scaling>
        <c:delete val="1"/>
        <c:axPos val="b"/>
        <c:numFmt formatCode="0%" sourceLinked="1"/>
        <c:majorTickMark val="none"/>
        <c:minorTickMark val="none"/>
        <c:tickLblPos val="nextTo"/>
        <c:crossAx val="11770624"/>
        <c:crosses val="autoZero"/>
        <c:crossBetween val="between"/>
      </c:valAx>
      <c:spPr>
        <a:noFill/>
        <a:ln>
          <a:noFill/>
        </a:ln>
        <a:effectLst/>
      </c:spPr>
    </c:plotArea>
    <c:legend>
      <c:legendPos val="b"/>
      <c:layout>
        <c:manualLayout>
          <c:xMode val="edge"/>
          <c:yMode val="edge"/>
          <c:x val="5.8724380136450773E-4"/>
          <c:y val="0.83994390590304702"/>
          <c:w val="0.90205948322545471"/>
          <c:h val="0.1600560940969527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solidFill>
        <a:sysClr val="window" lastClr="FFFFFF">
          <a:lumMod val="65000"/>
        </a:sysClr>
      </a:solidFill>
    </a:ln>
    <a:effectLst/>
  </c:spPr>
  <c:txPr>
    <a:bodyPr/>
    <a:lstStyle/>
    <a:p>
      <a:pPr>
        <a:defRPr sz="1200"/>
      </a:pPr>
      <a:endParaRPr lang="es-C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CL" dirty="0"/>
              <a:t>Evaluación del servicio de Consultas (Reclamantes y Consultantes)</a:t>
            </a:r>
          </a:p>
        </c:rich>
      </c:tx>
      <c:overlay val="0"/>
    </c:title>
    <c:autoTitleDeleted val="0"/>
    <c:plotArea>
      <c:layout>
        <c:manualLayout>
          <c:layoutTarget val="inner"/>
          <c:xMode val="edge"/>
          <c:yMode val="edge"/>
          <c:x val="3.7177867219925845E-2"/>
          <c:y val="0.2787097215453932"/>
          <c:w val="0.96282213278007411"/>
          <c:h val="0.54494583942479502"/>
        </c:manualLayout>
      </c:layout>
      <c:barChart>
        <c:barDir val="col"/>
        <c:grouping val="clustered"/>
        <c:varyColors val="0"/>
        <c:ser>
          <c:idx val="0"/>
          <c:order val="0"/>
          <c:tx>
            <c:strRef>
              <c:f>'atencion consultas'!$C$1</c:f>
              <c:strCache>
                <c:ptCount val="1"/>
                <c:pt idx="0">
                  <c:v>Consultantes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'atencion consultas'!$A$2:$B$9</c:f>
              <c:multiLvlStrCache>
                <c:ptCount val="8"/>
                <c:lvl>
                  <c:pt idx="0">
                    <c:v>Correspondencia de la respuesta con la consulta</c:v>
                  </c:pt>
                  <c:pt idx="1">
                    <c:v>Claridad de la información entregada</c:v>
                  </c:pt>
                  <c:pt idx="2">
                    <c:v>Tiempo de respuesta</c:v>
                  </c:pt>
                  <c:pt idx="3">
                    <c:v>Utilidad de la información</c:v>
                  </c:pt>
                  <c:pt idx="4">
                    <c:v>Fue amable</c:v>
                  </c:pt>
                  <c:pt idx="5">
                    <c:v>Se mostró interesada en mi consulta</c:v>
                  </c:pt>
                  <c:pt idx="6">
                    <c:v>Comprendió fácilmente mi consulta</c:v>
                  </c:pt>
                  <c:pt idx="7">
                    <c:v>Fue clara y precisa en sus respuestas</c:v>
                  </c:pt>
                </c:lvl>
                <c:lvl>
                  <c:pt idx="0">
                    <c:v>Atención de la consulta</c:v>
                  </c:pt>
                  <c:pt idx="4">
                    <c:v>Persona que lo atiende</c:v>
                  </c:pt>
                </c:lvl>
              </c:multiLvlStrCache>
            </c:multiLvlStrRef>
          </c:cat>
          <c:val>
            <c:numRef>
              <c:f>'atencion consultas'!$C$2:$C$9</c:f>
              <c:numCache>
                <c:formatCode>0%</c:formatCode>
                <c:ptCount val="8"/>
                <c:pt idx="0">
                  <c:v>0.78</c:v>
                </c:pt>
                <c:pt idx="1">
                  <c:v>0.81</c:v>
                </c:pt>
                <c:pt idx="2">
                  <c:v>0.75</c:v>
                </c:pt>
                <c:pt idx="3">
                  <c:v>0.78</c:v>
                </c:pt>
                <c:pt idx="4">
                  <c:v>0.93</c:v>
                </c:pt>
                <c:pt idx="5">
                  <c:v>0.9</c:v>
                </c:pt>
                <c:pt idx="6">
                  <c:v>0.87</c:v>
                </c:pt>
                <c:pt idx="7">
                  <c:v>0.85</c:v>
                </c:pt>
              </c:numCache>
            </c:numRef>
          </c:val>
          <c:extLst>
            <c:ext xmlns:c16="http://schemas.microsoft.com/office/drawing/2014/chart" uri="{C3380CC4-5D6E-409C-BE32-E72D297353CC}">
              <c16:uniqueId val="{00000000-6517-459B-B6C1-78D7721B916A}"/>
            </c:ext>
          </c:extLst>
        </c:ser>
        <c:ser>
          <c:idx val="1"/>
          <c:order val="1"/>
          <c:tx>
            <c:strRef>
              <c:f>'atencion consultas'!$D$1</c:f>
              <c:strCache>
                <c:ptCount val="1"/>
                <c:pt idx="0">
                  <c:v>Reclamantes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'atencion consultas'!$A$2:$B$9</c:f>
              <c:multiLvlStrCache>
                <c:ptCount val="8"/>
                <c:lvl>
                  <c:pt idx="0">
                    <c:v>Correspondencia de la respuesta con la consulta</c:v>
                  </c:pt>
                  <c:pt idx="1">
                    <c:v>Claridad de la información entregada</c:v>
                  </c:pt>
                  <c:pt idx="2">
                    <c:v>Tiempo de respuesta</c:v>
                  </c:pt>
                  <c:pt idx="3">
                    <c:v>Utilidad de la información</c:v>
                  </c:pt>
                  <c:pt idx="4">
                    <c:v>Fue amable</c:v>
                  </c:pt>
                  <c:pt idx="5">
                    <c:v>Se mostró interesada en mi consulta</c:v>
                  </c:pt>
                  <c:pt idx="6">
                    <c:v>Comprendió fácilmente mi consulta</c:v>
                  </c:pt>
                  <c:pt idx="7">
                    <c:v>Fue clara y precisa en sus respuestas</c:v>
                  </c:pt>
                </c:lvl>
                <c:lvl>
                  <c:pt idx="0">
                    <c:v>Atención de la consulta</c:v>
                  </c:pt>
                  <c:pt idx="4">
                    <c:v>Persona que lo atiende</c:v>
                  </c:pt>
                </c:lvl>
              </c:multiLvlStrCache>
            </c:multiLvlStrRef>
          </c:cat>
          <c:val>
            <c:numRef>
              <c:f>'atencion consultas'!$D$2:$D$9</c:f>
              <c:numCache>
                <c:formatCode>0%</c:formatCode>
                <c:ptCount val="8"/>
                <c:pt idx="0">
                  <c:v>0.56000000000000005</c:v>
                </c:pt>
                <c:pt idx="1">
                  <c:v>0.54</c:v>
                </c:pt>
                <c:pt idx="2">
                  <c:v>0.49</c:v>
                </c:pt>
                <c:pt idx="3">
                  <c:v>0.51</c:v>
                </c:pt>
                <c:pt idx="4">
                  <c:v>0.83</c:v>
                </c:pt>
                <c:pt idx="5">
                  <c:v>0.72</c:v>
                </c:pt>
                <c:pt idx="6">
                  <c:v>0.7</c:v>
                </c:pt>
                <c:pt idx="7">
                  <c:v>0.66</c:v>
                </c:pt>
              </c:numCache>
            </c:numRef>
          </c:val>
          <c:extLst>
            <c:ext xmlns:c16="http://schemas.microsoft.com/office/drawing/2014/chart" uri="{C3380CC4-5D6E-409C-BE32-E72D297353CC}">
              <c16:uniqueId val="{00000001-6517-459B-B6C1-78D7721B916A}"/>
            </c:ext>
          </c:extLst>
        </c:ser>
        <c:dLbls>
          <c:showLegendKey val="0"/>
          <c:showVal val="1"/>
          <c:showCatName val="0"/>
          <c:showSerName val="0"/>
          <c:showPercent val="0"/>
          <c:showBubbleSize val="0"/>
        </c:dLbls>
        <c:gapWidth val="150"/>
        <c:overlap val="-25"/>
        <c:axId val="271377976"/>
        <c:axId val="270935048"/>
      </c:barChart>
      <c:catAx>
        <c:axId val="271377976"/>
        <c:scaling>
          <c:orientation val="minMax"/>
        </c:scaling>
        <c:delete val="0"/>
        <c:axPos val="b"/>
        <c:numFmt formatCode="General" sourceLinked="0"/>
        <c:majorTickMark val="none"/>
        <c:minorTickMark val="none"/>
        <c:tickLblPos val="nextTo"/>
        <c:crossAx val="270935048"/>
        <c:crosses val="autoZero"/>
        <c:auto val="1"/>
        <c:lblAlgn val="ctr"/>
        <c:lblOffset val="100"/>
        <c:noMultiLvlLbl val="0"/>
      </c:catAx>
      <c:valAx>
        <c:axId val="270935048"/>
        <c:scaling>
          <c:orientation val="minMax"/>
        </c:scaling>
        <c:delete val="1"/>
        <c:axPos val="l"/>
        <c:numFmt formatCode="0%" sourceLinked="1"/>
        <c:majorTickMark val="out"/>
        <c:minorTickMark val="none"/>
        <c:tickLblPos val="nextTo"/>
        <c:crossAx val="271377976"/>
        <c:crosses val="autoZero"/>
        <c:crossBetween val="between"/>
      </c:valAx>
    </c:plotArea>
    <c:legend>
      <c:legendPos val="t"/>
      <c:overlay val="0"/>
    </c:legend>
    <c:plotVisOnly val="1"/>
    <c:dispBlanksAs val="gap"/>
    <c:showDLblsOverMax val="0"/>
  </c:chart>
  <c:spPr>
    <a:ln>
      <a:solidFill>
        <a:sysClr val="window" lastClr="FFFFFF">
          <a:lumMod val="75000"/>
        </a:sysClr>
      </a:solidFill>
    </a:ln>
  </c:spPr>
  <c:txPr>
    <a:bodyPr/>
    <a:lstStyle/>
    <a:p>
      <a:pPr>
        <a:defRPr sz="1100"/>
      </a:pPr>
      <a:endParaRPr lang="es-CL"/>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b="1" dirty="0"/>
              <a:t>¿Ud. ha consultado sobre el estado de su(s) reclamo(s)? (Ya sea contactándose con personal del Consejo o visitando el sitio web)</a:t>
            </a:r>
          </a:p>
        </c:rich>
      </c:tx>
      <c:layout>
        <c:manualLayout>
          <c:xMode val="edge"/>
          <c:yMode val="edge"/>
          <c:x val="0.10543728230353706"/>
          <c:y val="2.092394024155618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0.24640877882002751"/>
          <c:y val="0.34559511928499437"/>
          <c:w val="0.37853242223343475"/>
          <c:h val="0.63871192553383838"/>
        </c:manualLayout>
      </c:layout>
      <c:pieChart>
        <c:varyColors val="1"/>
        <c:ser>
          <c:idx val="0"/>
          <c:order val="0"/>
          <c:tx>
            <c:strRef>
              <c:f>canales!$O$9</c:f>
              <c:strCache>
                <c:ptCount val="1"/>
                <c:pt idx="0">
                  <c:v>¿Ud. ha consultado sobre el estado de su(s) reclamo(s)? (Ya sea contactándose con personal del Consejo o visitando el sitio web)</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3AD-42DA-967F-7526E1DBB1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3AD-42DA-967F-7526E1DBB1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3AD-42DA-967F-7526E1DBB1FC}"/>
              </c:ext>
            </c:extLst>
          </c:dPt>
          <c:dLbls>
            <c:dLbl>
              <c:idx val="0"/>
              <c:layout>
                <c:manualLayout>
                  <c:x val="-8.8560794632214571E-2"/>
                  <c:y val="-0.16739473768319488"/>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AD-42DA-967F-7526E1DBB1FC}"/>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extLst>
                <c:ext xmlns:c16="http://schemas.microsoft.com/office/drawing/2014/chart" uri="{C3380CC4-5D6E-409C-BE32-E72D297353CC}">
                  <c16:uniqueId val="{00000003-E3AD-42DA-967F-7526E1DBB1FC}"/>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extLst>
                <c:ext xmlns:c16="http://schemas.microsoft.com/office/drawing/2014/chart" uri="{C3380CC4-5D6E-409C-BE32-E72D297353CC}">
                  <c16:uniqueId val="{00000005-E3AD-42DA-967F-7526E1DBB1F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canales!$N$10:$N$12</c:f>
              <c:strCache>
                <c:ptCount val="3"/>
                <c:pt idx="0">
                  <c:v>Sí</c:v>
                </c:pt>
                <c:pt idx="1">
                  <c:v>No</c:v>
                </c:pt>
                <c:pt idx="2">
                  <c:v>No recuerda</c:v>
                </c:pt>
              </c:strCache>
            </c:strRef>
          </c:cat>
          <c:val>
            <c:numRef>
              <c:f>canales!$O$10:$O$12</c:f>
              <c:numCache>
                <c:formatCode>0%</c:formatCode>
                <c:ptCount val="3"/>
                <c:pt idx="0">
                  <c:v>0.79207920792079212</c:v>
                </c:pt>
                <c:pt idx="1">
                  <c:v>0.15594059405940594</c:v>
                </c:pt>
                <c:pt idx="2">
                  <c:v>5.1980198019801978E-2</c:v>
                </c:pt>
              </c:numCache>
            </c:numRef>
          </c:val>
          <c:extLst>
            <c:ext xmlns:c16="http://schemas.microsoft.com/office/drawing/2014/chart" uri="{C3380CC4-5D6E-409C-BE32-E72D297353CC}">
              <c16:uniqueId val="{00000006-E3AD-42DA-967F-7526E1DBB1FC}"/>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8493040670196925"/>
          <c:y val="0.49184793117254716"/>
          <c:w val="0.22808425647984526"/>
          <c:h val="0.2871710237204714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solidFill>
        <a:sysClr val="window" lastClr="FFFFFF">
          <a:lumMod val="65000"/>
        </a:sysClr>
      </a:solidFill>
    </a:ln>
    <a:effectLst/>
  </c:spPr>
  <c:txPr>
    <a:bodyPr/>
    <a:lstStyle/>
    <a:p>
      <a:pPr>
        <a:defRPr/>
      </a:pPr>
      <a:endParaRPr lang="es-CL"/>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s-CL" sz="1200" b="1" i="0" baseline="0" dirty="0">
                <a:effectLst/>
              </a:rPr>
              <a:t>Respecto de los canales de comunicación a través de los cuales Ud. ha consultado sobre el estado de su(s) reclamo(s) al Consejo, ¿con qué nota, del 1 al 7, evaluaría Ud. a los siguientes medios? </a:t>
            </a:r>
            <a:br>
              <a:rPr lang="es-CL" sz="1200" b="1" i="0" baseline="0" dirty="0">
                <a:effectLst/>
              </a:rPr>
            </a:br>
            <a:r>
              <a:rPr lang="es-CL" sz="1200" b="1" i="0" baseline="0" dirty="0">
                <a:effectLst/>
              </a:rPr>
              <a:t>(Notas 5 a 7)</a:t>
            </a:r>
            <a:endParaRPr lang="es-CL" sz="1200" b="1" dirty="0">
              <a:effectLst/>
            </a:endParaRP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CL"/>
        </a:p>
      </c:txPr>
    </c:title>
    <c:autoTitleDeleted val="0"/>
    <c:plotArea>
      <c:layout>
        <c:manualLayout>
          <c:layoutTarget val="inner"/>
          <c:xMode val="edge"/>
          <c:yMode val="edge"/>
          <c:x val="1.5857787092919139E-2"/>
          <c:y val="0.36858770072788649"/>
          <c:w val="0.96828442581416174"/>
          <c:h val="0.521001421924842"/>
        </c:manualLayout>
      </c:layout>
      <c:barChart>
        <c:barDir val="col"/>
        <c:grouping val="clustered"/>
        <c:varyColors val="0"/>
        <c:ser>
          <c:idx val="0"/>
          <c:order val="0"/>
          <c:tx>
            <c:strRef>
              <c:f>canales!$C$3</c:f>
              <c:strCache>
                <c:ptCount val="1"/>
                <c:pt idx="0">
                  <c:v>2013</c:v>
                </c:pt>
              </c:strCache>
            </c:strRef>
          </c:tx>
          <c:spPr>
            <a:solidFill>
              <a:schemeClr val="accent5">
                <a:shade val="4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canales!$B$4:$B$8</c:f>
              <c:strCache>
                <c:ptCount val="5"/>
                <c:pt idx="0">
                  <c:v>Teléfono</c:v>
                </c:pt>
                <c:pt idx="1">
                  <c:v>Mail</c:v>
                </c:pt>
                <c:pt idx="2">
                  <c:v>Personalmente</c:v>
                </c:pt>
                <c:pt idx="3">
                  <c:v>Correo postal</c:v>
                </c:pt>
                <c:pt idx="4">
                  <c:v>Sitio web</c:v>
                </c:pt>
              </c:strCache>
            </c:strRef>
          </c:cat>
          <c:val>
            <c:numRef>
              <c:f>canales!$C$4:$C$8</c:f>
              <c:numCache>
                <c:formatCode>0%</c:formatCode>
                <c:ptCount val="5"/>
                <c:pt idx="0">
                  <c:v>0.7</c:v>
                </c:pt>
                <c:pt idx="1">
                  <c:v>0.76</c:v>
                </c:pt>
                <c:pt idx="2">
                  <c:v>0.76</c:v>
                </c:pt>
                <c:pt idx="3">
                  <c:v>0.73</c:v>
                </c:pt>
                <c:pt idx="4">
                  <c:v>0.77</c:v>
                </c:pt>
              </c:numCache>
            </c:numRef>
          </c:val>
          <c:extLst>
            <c:ext xmlns:c16="http://schemas.microsoft.com/office/drawing/2014/chart" uri="{C3380CC4-5D6E-409C-BE32-E72D297353CC}">
              <c16:uniqueId val="{00000000-1C03-4470-996F-DD653B7CBECA}"/>
            </c:ext>
          </c:extLst>
        </c:ser>
        <c:ser>
          <c:idx val="1"/>
          <c:order val="1"/>
          <c:tx>
            <c:strRef>
              <c:f>canales!$D$3</c:f>
              <c:strCache>
                <c:ptCount val="1"/>
                <c:pt idx="0">
                  <c:v>2014</c:v>
                </c:pt>
              </c:strCache>
            </c:strRef>
          </c:tx>
          <c:spPr>
            <a:solidFill>
              <a:schemeClr val="accent5">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canales!$B$4:$B$8</c:f>
              <c:strCache>
                <c:ptCount val="5"/>
                <c:pt idx="0">
                  <c:v>Teléfono</c:v>
                </c:pt>
                <c:pt idx="1">
                  <c:v>Mail</c:v>
                </c:pt>
                <c:pt idx="2">
                  <c:v>Personalmente</c:v>
                </c:pt>
                <c:pt idx="3">
                  <c:v>Correo postal</c:v>
                </c:pt>
                <c:pt idx="4">
                  <c:v>Sitio web</c:v>
                </c:pt>
              </c:strCache>
            </c:strRef>
          </c:cat>
          <c:val>
            <c:numRef>
              <c:f>canales!$D$4:$D$8</c:f>
              <c:numCache>
                <c:formatCode>0%</c:formatCode>
                <c:ptCount val="5"/>
                <c:pt idx="0">
                  <c:v>0.8</c:v>
                </c:pt>
                <c:pt idx="1">
                  <c:v>0.81</c:v>
                </c:pt>
                <c:pt idx="2">
                  <c:v>0.77</c:v>
                </c:pt>
                <c:pt idx="3">
                  <c:v>0.7</c:v>
                </c:pt>
                <c:pt idx="4">
                  <c:v>0.8</c:v>
                </c:pt>
              </c:numCache>
            </c:numRef>
          </c:val>
          <c:extLst>
            <c:ext xmlns:c16="http://schemas.microsoft.com/office/drawing/2014/chart" uri="{C3380CC4-5D6E-409C-BE32-E72D297353CC}">
              <c16:uniqueId val="{00000001-1C03-4470-996F-DD653B7CBECA}"/>
            </c:ext>
          </c:extLst>
        </c:ser>
        <c:ser>
          <c:idx val="2"/>
          <c:order val="2"/>
          <c:tx>
            <c:strRef>
              <c:f>canales!$E$3</c:f>
              <c:strCache>
                <c:ptCount val="1"/>
                <c:pt idx="0">
                  <c:v>2015</c:v>
                </c:pt>
              </c:strCache>
            </c:strRef>
          </c:tx>
          <c:spPr>
            <a:solidFill>
              <a:schemeClr val="accent5">
                <a:shade val="8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canales!$B$4:$B$8</c:f>
              <c:strCache>
                <c:ptCount val="5"/>
                <c:pt idx="0">
                  <c:v>Teléfono</c:v>
                </c:pt>
                <c:pt idx="1">
                  <c:v>Mail</c:v>
                </c:pt>
                <c:pt idx="2">
                  <c:v>Personalmente</c:v>
                </c:pt>
                <c:pt idx="3">
                  <c:v>Correo postal</c:v>
                </c:pt>
                <c:pt idx="4">
                  <c:v>Sitio web</c:v>
                </c:pt>
              </c:strCache>
            </c:strRef>
          </c:cat>
          <c:val>
            <c:numRef>
              <c:f>canales!$E$4:$E$8</c:f>
              <c:numCache>
                <c:formatCode>0%</c:formatCode>
                <c:ptCount val="5"/>
                <c:pt idx="0">
                  <c:v>0.64</c:v>
                </c:pt>
                <c:pt idx="1">
                  <c:v>0.73</c:v>
                </c:pt>
                <c:pt idx="2">
                  <c:v>0.69</c:v>
                </c:pt>
                <c:pt idx="3">
                  <c:v>0.6</c:v>
                </c:pt>
                <c:pt idx="4">
                  <c:v>0.77</c:v>
                </c:pt>
              </c:numCache>
            </c:numRef>
          </c:val>
          <c:extLst>
            <c:ext xmlns:c16="http://schemas.microsoft.com/office/drawing/2014/chart" uri="{C3380CC4-5D6E-409C-BE32-E72D297353CC}">
              <c16:uniqueId val="{00000002-1C03-4470-996F-DD653B7CBECA}"/>
            </c:ext>
          </c:extLst>
        </c:ser>
        <c:ser>
          <c:idx val="3"/>
          <c:order val="3"/>
          <c:tx>
            <c:strRef>
              <c:f>canales!$F$3</c:f>
              <c:strCache>
                <c:ptCount val="1"/>
                <c:pt idx="0">
                  <c:v>2016</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canales!$B$4:$B$8</c:f>
              <c:strCache>
                <c:ptCount val="5"/>
                <c:pt idx="0">
                  <c:v>Teléfono</c:v>
                </c:pt>
                <c:pt idx="1">
                  <c:v>Mail</c:v>
                </c:pt>
                <c:pt idx="2">
                  <c:v>Personalmente</c:v>
                </c:pt>
                <c:pt idx="3">
                  <c:v>Correo postal</c:v>
                </c:pt>
                <c:pt idx="4">
                  <c:v>Sitio web</c:v>
                </c:pt>
              </c:strCache>
            </c:strRef>
          </c:cat>
          <c:val>
            <c:numRef>
              <c:f>canales!$F$4:$F$8</c:f>
              <c:numCache>
                <c:formatCode>0%</c:formatCode>
                <c:ptCount val="5"/>
                <c:pt idx="0">
                  <c:v>0.64864864864864868</c:v>
                </c:pt>
                <c:pt idx="1">
                  <c:v>0.77868852459016402</c:v>
                </c:pt>
                <c:pt idx="2">
                  <c:v>0.73333333333333328</c:v>
                </c:pt>
                <c:pt idx="3">
                  <c:v>0.62745098039215685</c:v>
                </c:pt>
                <c:pt idx="4">
                  <c:v>0.8</c:v>
                </c:pt>
              </c:numCache>
            </c:numRef>
          </c:val>
          <c:extLst>
            <c:ext xmlns:c16="http://schemas.microsoft.com/office/drawing/2014/chart" uri="{C3380CC4-5D6E-409C-BE32-E72D297353CC}">
              <c16:uniqueId val="{00000003-1C03-4470-996F-DD653B7CBECA}"/>
            </c:ext>
          </c:extLst>
        </c:ser>
        <c:ser>
          <c:idx val="4"/>
          <c:order val="4"/>
          <c:tx>
            <c:strRef>
              <c:f>canales!$G$3</c:f>
              <c:strCache>
                <c:ptCount val="1"/>
                <c:pt idx="0">
                  <c:v>2017</c:v>
                </c:pt>
              </c:strCache>
            </c:strRef>
          </c:tx>
          <c:spPr>
            <a:solidFill>
              <a:schemeClr val="accent5">
                <a:tint val="8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canales!$B$4:$B$8</c:f>
              <c:strCache>
                <c:ptCount val="5"/>
                <c:pt idx="0">
                  <c:v>Teléfono</c:v>
                </c:pt>
                <c:pt idx="1">
                  <c:v>Mail</c:v>
                </c:pt>
                <c:pt idx="2">
                  <c:v>Personalmente</c:v>
                </c:pt>
                <c:pt idx="3">
                  <c:v>Correo postal</c:v>
                </c:pt>
                <c:pt idx="4">
                  <c:v>Sitio web</c:v>
                </c:pt>
              </c:strCache>
            </c:strRef>
          </c:cat>
          <c:val>
            <c:numRef>
              <c:f>canales!$G$4:$G$8</c:f>
              <c:numCache>
                <c:formatCode>0%</c:formatCode>
                <c:ptCount val="5"/>
                <c:pt idx="0">
                  <c:v>0.66949152542372881</c:v>
                </c:pt>
                <c:pt idx="1">
                  <c:v>0.72888888888888892</c:v>
                </c:pt>
                <c:pt idx="2">
                  <c:v>0.70588235294117652</c:v>
                </c:pt>
                <c:pt idx="3">
                  <c:v>0.6</c:v>
                </c:pt>
                <c:pt idx="4">
                  <c:v>0.77030812324929965</c:v>
                </c:pt>
              </c:numCache>
            </c:numRef>
          </c:val>
          <c:extLst>
            <c:ext xmlns:c16="http://schemas.microsoft.com/office/drawing/2014/chart" uri="{C3380CC4-5D6E-409C-BE32-E72D297353CC}">
              <c16:uniqueId val="{00000004-1C03-4470-996F-DD653B7CBECA}"/>
            </c:ext>
          </c:extLst>
        </c:ser>
        <c:ser>
          <c:idx val="5"/>
          <c:order val="5"/>
          <c:tx>
            <c:strRef>
              <c:f>canales!$H$3</c:f>
              <c:strCache>
                <c:ptCount val="1"/>
                <c:pt idx="0">
                  <c:v>2018</c:v>
                </c:pt>
              </c:strCache>
            </c:strRef>
          </c:tx>
          <c:spPr>
            <a:solidFill>
              <a:schemeClr val="accent5">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canales!$B$4:$B$8</c:f>
              <c:strCache>
                <c:ptCount val="5"/>
                <c:pt idx="0">
                  <c:v>Teléfono</c:v>
                </c:pt>
                <c:pt idx="1">
                  <c:v>Mail</c:v>
                </c:pt>
                <c:pt idx="2">
                  <c:v>Personalmente</c:v>
                </c:pt>
                <c:pt idx="3">
                  <c:v>Correo postal</c:v>
                </c:pt>
                <c:pt idx="4">
                  <c:v>Sitio web</c:v>
                </c:pt>
              </c:strCache>
            </c:strRef>
          </c:cat>
          <c:val>
            <c:numRef>
              <c:f>canales!$H$4:$H$8</c:f>
              <c:numCache>
                <c:formatCode>0%</c:formatCode>
                <c:ptCount val="5"/>
                <c:pt idx="0">
                  <c:v>0.68599999999999994</c:v>
                </c:pt>
                <c:pt idx="1">
                  <c:v>0.749</c:v>
                </c:pt>
                <c:pt idx="2">
                  <c:v>0.64900000000000002</c:v>
                </c:pt>
                <c:pt idx="3">
                  <c:v>0.57099999999999995</c:v>
                </c:pt>
                <c:pt idx="4">
                  <c:v>0.79400000000000004</c:v>
                </c:pt>
              </c:numCache>
            </c:numRef>
          </c:val>
          <c:extLst>
            <c:ext xmlns:c16="http://schemas.microsoft.com/office/drawing/2014/chart" uri="{C3380CC4-5D6E-409C-BE32-E72D297353CC}">
              <c16:uniqueId val="{00000005-1C03-4470-996F-DD653B7CBECA}"/>
            </c:ext>
          </c:extLst>
        </c:ser>
        <c:ser>
          <c:idx val="6"/>
          <c:order val="6"/>
          <c:tx>
            <c:strRef>
              <c:f>canales!$I$3</c:f>
              <c:strCache>
                <c:ptCount val="1"/>
                <c:pt idx="0">
                  <c:v>2019</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canales!$B$4:$B$8</c:f>
              <c:strCache>
                <c:ptCount val="5"/>
                <c:pt idx="0">
                  <c:v>Teléfono</c:v>
                </c:pt>
                <c:pt idx="1">
                  <c:v>Mail</c:v>
                </c:pt>
                <c:pt idx="2">
                  <c:v>Personalmente</c:v>
                </c:pt>
                <c:pt idx="3">
                  <c:v>Correo postal</c:v>
                </c:pt>
                <c:pt idx="4">
                  <c:v>Sitio web</c:v>
                </c:pt>
              </c:strCache>
            </c:strRef>
          </c:cat>
          <c:val>
            <c:numRef>
              <c:f>canales!$I$4:$I$8</c:f>
              <c:numCache>
                <c:formatCode>0%</c:formatCode>
                <c:ptCount val="5"/>
                <c:pt idx="0">
                  <c:v>0.59139784946236562</c:v>
                </c:pt>
                <c:pt idx="1">
                  <c:v>0.6875</c:v>
                </c:pt>
                <c:pt idx="2">
                  <c:v>0.53488372093023251</c:v>
                </c:pt>
                <c:pt idx="3">
                  <c:v>0.41463414634146339</c:v>
                </c:pt>
                <c:pt idx="4">
                  <c:v>0.68309859154929575</c:v>
                </c:pt>
              </c:numCache>
            </c:numRef>
          </c:val>
          <c:extLst>
            <c:ext xmlns:c16="http://schemas.microsoft.com/office/drawing/2014/chart" uri="{C3380CC4-5D6E-409C-BE32-E72D297353CC}">
              <c16:uniqueId val="{00000006-1C03-4470-996F-DD653B7CBECA}"/>
            </c:ext>
          </c:extLst>
        </c:ser>
        <c:dLbls>
          <c:showLegendKey val="0"/>
          <c:showVal val="1"/>
          <c:showCatName val="0"/>
          <c:showSerName val="0"/>
          <c:showPercent val="0"/>
          <c:showBubbleSize val="0"/>
        </c:dLbls>
        <c:gapWidth val="150"/>
        <c:overlap val="-25"/>
        <c:axId val="326823480"/>
        <c:axId val="326820736"/>
      </c:barChart>
      <c:catAx>
        <c:axId val="326823480"/>
        <c:scaling>
          <c:orientation val="minMax"/>
        </c:scaling>
        <c:delete val="0"/>
        <c:axPos val="b"/>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L"/>
          </a:p>
        </c:txPr>
        <c:crossAx val="326820736"/>
        <c:crosses val="autoZero"/>
        <c:auto val="1"/>
        <c:lblAlgn val="ctr"/>
        <c:lblOffset val="100"/>
        <c:noMultiLvlLbl val="0"/>
      </c:catAx>
      <c:valAx>
        <c:axId val="326820736"/>
        <c:scaling>
          <c:orientation val="minMax"/>
        </c:scaling>
        <c:delete val="1"/>
        <c:axPos val="l"/>
        <c:numFmt formatCode="0%" sourceLinked="1"/>
        <c:majorTickMark val="out"/>
        <c:minorTickMark val="none"/>
        <c:tickLblPos val="nextTo"/>
        <c:crossAx val="3268234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s-CL"/>
        </a:p>
      </c:txPr>
    </c:legend>
    <c:plotVisOnly val="1"/>
    <c:dispBlanksAs val="gap"/>
    <c:showDLblsOverMax val="0"/>
  </c:chart>
  <c:spPr>
    <a:noFill/>
    <a:ln w="9525" cap="flat" cmpd="sng" algn="ctr">
      <a:solidFill>
        <a:sysClr val="window" lastClr="FFFFFF">
          <a:lumMod val="65000"/>
        </a:sysClr>
      </a:solidFill>
      <a:prstDash val="solid"/>
    </a:ln>
    <a:effectLst/>
  </c:spPr>
  <c:txPr>
    <a:bodyPr/>
    <a:lstStyle/>
    <a:p>
      <a:pPr>
        <a:defRPr/>
      </a:pPr>
      <a:endParaRPr lang="es-CL"/>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60" b="0" i="0" u="none" strike="noStrike" kern="1200" spc="0" baseline="0">
                <a:solidFill>
                  <a:sysClr val="windowText" lastClr="000000"/>
                </a:solidFill>
                <a:latin typeface="+mn-lt"/>
                <a:ea typeface="+mn-ea"/>
                <a:cs typeface="+mn-cs"/>
              </a:defRPr>
            </a:pPr>
            <a:r>
              <a:rPr lang="es-CL" b="1" dirty="0"/>
              <a:t>En términos generales, y pensando</a:t>
            </a:r>
            <a:r>
              <a:rPr lang="es-CL" b="1" baseline="0" dirty="0"/>
              <a:t> en su último reclamo, ¿cuán satisfecho quedó con los siguientes aspectos? (% satisfecho/muy satisfecho)</a:t>
            </a:r>
            <a:endParaRPr lang="es-CL" b="1" dirty="0"/>
          </a:p>
        </c:rich>
      </c:tx>
      <c:overlay val="0"/>
      <c:spPr>
        <a:noFill/>
        <a:ln>
          <a:noFill/>
        </a:ln>
        <a:effectLst/>
      </c:spPr>
      <c:txPr>
        <a:bodyPr rot="0" spcFirstLastPara="1" vertOverflow="ellipsis" vert="horz" wrap="square" anchor="ctr" anchorCtr="1"/>
        <a:lstStyle/>
        <a:p>
          <a:pPr>
            <a:defRPr sz="1260" b="0" i="0" u="none" strike="noStrike" kern="1200" spc="0" baseline="0">
              <a:solidFill>
                <a:sysClr val="windowText" lastClr="000000"/>
              </a:solidFill>
              <a:latin typeface="+mn-lt"/>
              <a:ea typeface="+mn-ea"/>
              <a:cs typeface="+mn-cs"/>
            </a:defRPr>
          </a:pPr>
          <a:endParaRPr lang="es-CL"/>
        </a:p>
      </c:txPr>
    </c:title>
    <c:autoTitleDeleted val="0"/>
    <c:plotArea>
      <c:layout/>
      <c:barChart>
        <c:barDir val="col"/>
        <c:grouping val="clustered"/>
        <c:varyColors val="0"/>
        <c:ser>
          <c:idx val="0"/>
          <c:order val="0"/>
          <c:tx>
            <c:strRef>
              <c:f>sat!$B$2</c:f>
              <c:strCache>
                <c:ptCount val="1"/>
                <c:pt idx="0">
                  <c:v>2012</c:v>
                </c:pt>
              </c:strCache>
            </c:strRef>
          </c:tx>
          <c:spPr>
            <a:solidFill>
              <a:schemeClr val="accent1">
                <a:shade val="4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sat!$A$3:$A$6</c:f>
              <c:strCache>
                <c:ptCount val="4"/>
                <c:pt idx="0">
                  <c:v>Pertinencia de la decisión sobre su reclamo</c:v>
                </c:pt>
                <c:pt idx="1">
                  <c:v>Claridad del lenguaje usado al informarle sobre la decisión </c:v>
                </c:pt>
                <c:pt idx="2">
                  <c:v>Tiempo de entrega de la decisión final sobre su reclamo</c:v>
                </c:pt>
                <c:pt idx="3">
                  <c:v>Atención en general en el proceso de su reclamo</c:v>
                </c:pt>
              </c:strCache>
            </c:strRef>
          </c:cat>
          <c:val>
            <c:numRef>
              <c:f>sat!$B$3:$B$6</c:f>
              <c:numCache>
                <c:formatCode>0%</c:formatCode>
                <c:ptCount val="4"/>
                <c:pt idx="0">
                  <c:v>0.61</c:v>
                </c:pt>
                <c:pt idx="1">
                  <c:v>0.78</c:v>
                </c:pt>
                <c:pt idx="2">
                  <c:v>0.54</c:v>
                </c:pt>
                <c:pt idx="3">
                  <c:v>0.76</c:v>
                </c:pt>
              </c:numCache>
            </c:numRef>
          </c:val>
          <c:extLst>
            <c:ext xmlns:c16="http://schemas.microsoft.com/office/drawing/2014/chart" uri="{C3380CC4-5D6E-409C-BE32-E72D297353CC}">
              <c16:uniqueId val="{00000000-277F-4777-9553-256F3199E6C3}"/>
            </c:ext>
          </c:extLst>
        </c:ser>
        <c:ser>
          <c:idx val="1"/>
          <c:order val="1"/>
          <c:tx>
            <c:strRef>
              <c:f>sat!$C$2</c:f>
              <c:strCache>
                <c:ptCount val="1"/>
                <c:pt idx="0">
                  <c:v>2013</c:v>
                </c:pt>
              </c:strCache>
            </c:strRef>
          </c:tx>
          <c:spPr>
            <a:solidFill>
              <a:schemeClr val="accent1">
                <a:shade val="61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sat!$A$3:$A$6</c:f>
              <c:strCache>
                <c:ptCount val="4"/>
                <c:pt idx="0">
                  <c:v>Pertinencia de la decisión sobre su reclamo</c:v>
                </c:pt>
                <c:pt idx="1">
                  <c:v>Claridad del lenguaje usado al informarle sobre la decisión </c:v>
                </c:pt>
                <c:pt idx="2">
                  <c:v>Tiempo de entrega de la decisión final sobre su reclamo</c:v>
                </c:pt>
                <c:pt idx="3">
                  <c:v>Atención en general en el proceso de su reclamo</c:v>
                </c:pt>
              </c:strCache>
            </c:strRef>
          </c:cat>
          <c:val>
            <c:numRef>
              <c:f>sat!$C$3:$C$6</c:f>
              <c:numCache>
                <c:formatCode>0%</c:formatCode>
                <c:ptCount val="4"/>
                <c:pt idx="0">
                  <c:v>0.6</c:v>
                </c:pt>
                <c:pt idx="1">
                  <c:v>0.74</c:v>
                </c:pt>
                <c:pt idx="2">
                  <c:v>0.54</c:v>
                </c:pt>
                <c:pt idx="3">
                  <c:v>0.68</c:v>
                </c:pt>
              </c:numCache>
            </c:numRef>
          </c:val>
          <c:extLst>
            <c:ext xmlns:c16="http://schemas.microsoft.com/office/drawing/2014/chart" uri="{C3380CC4-5D6E-409C-BE32-E72D297353CC}">
              <c16:uniqueId val="{00000001-277F-4777-9553-256F3199E6C3}"/>
            </c:ext>
          </c:extLst>
        </c:ser>
        <c:ser>
          <c:idx val="2"/>
          <c:order val="2"/>
          <c:tx>
            <c:strRef>
              <c:f>sat!$D$2</c:f>
              <c:strCache>
                <c:ptCount val="1"/>
                <c:pt idx="0">
                  <c:v>2014</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sat!$A$3:$A$6</c:f>
              <c:strCache>
                <c:ptCount val="4"/>
                <c:pt idx="0">
                  <c:v>Pertinencia de la decisión sobre su reclamo</c:v>
                </c:pt>
                <c:pt idx="1">
                  <c:v>Claridad del lenguaje usado al informarle sobre la decisión </c:v>
                </c:pt>
                <c:pt idx="2">
                  <c:v>Tiempo de entrega de la decisión final sobre su reclamo</c:v>
                </c:pt>
                <c:pt idx="3">
                  <c:v>Atención en general en el proceso de su reclamo</c:v>
                </c:pt>
              </c:strCache>
            </c:strRef>
          </c:cat>
          <c:val>
            <c:numRef>
              <c:f>sat!$D$3:$D$6</c:f>
              <c:numCache>
                <c:formatCode>0%</c:formatCode>
                <c:ptCount val="4"/>
                <c:pt idx="0">
                  <c:v>0.72</c:v>
                </c:pt>
                <c:pt idx="1">
                  <c:v>0.8</c:v>
                </c:pt>
                <c:pt idx="2">
                  <c:v>0.5</c:v>
                </c:pt>
                <c:pt idx="3">
                  <c:v>0.78</c:v>
                </c:pt>
              </c:numCache>
            </c:numRef>
          </c:val>
          <c:extLst>
            <c:ext xmlns:c16="http://schemas.microsoft.com/office/drawing/2014/chart" uri="{C3380CC4-5D6E-409C-BE32-E72D297353CC}">
              <c16:uniqueId val="{00000002-277F-4777-9553-256F3199E6C3}"/>
            </c:ext>
          </c:extLst>
        </c:ser>
        <c:ser>
          <c:idx val="3"/>
          <c:order val="3"/>
          <c:tx>
            <c:strRef>
              <c:f>sat!$E$2</c:f>
              <c:strCache>
                <c:ptCount val="1"/>
                <c:pt idx="0">
                  <c:v>2015</c:v>
                </c:pt>
              </c:strCache>
            </c:strRef>
          </c:tx>
          <c:spPr>
            <a:solidFill>
              <a:schemeClr val="accent1">
                <a:shade val="9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sat!$A$3:$A$6</c:f>
              <c:strCache>
                <c:ptCount val="4"/>
                <c:pt idx="0">
                  <c:v>Pertinencia de la decisión sobre su reclamo</c:v>
                </c:pt>
                <c:pt idx="1">
                  <c:v>Claridad del lenguaje usado al informarle sobre la decisión </c:v>
                </c:pt>
                <c:pt idx="2">
                  <c:v>Tiempo de entrega de la decisión final sobre su reclamo</c:v>
                </c:pt>
                <c:pt idx="3">
                  <c:v>Atención en general en el proceso de su reclamo</c:v>
                </c:pt>
              </c:strCache>
            </c:strRef>
          </c:cat>
          <c:val>
            <c:numRef>
              <c:f>sat!$E$3:$E$6</c:f>
              <c:numCache>
                <c:formatCode>0%</c:formatCode>
                <c:ptCount val="4"/>
                <c:pt idx="0">
                  <c:v>0.626</c:v>
                </c:pt>
                <c:pt idx="1">
                  <c:v>0.77</c:v>
                </c:pt>
                <c:pt idx="2">
                  <c:v>0.56399999999999995</c:v>
                </c:pt>
                <c:pt idx="3">
                  <c:v>0.71299999999999997</c:v>
                </c:pt>
              </c:numCache>
            </c:numRef>
          </c:val>
          <c:extLst>
            <c:ext xmlns:c16="http://schemas.microsoft.com/office/drawing/2014/chart" uri="{C3380CC4-5D6E-409C-BE32-E72D297353CC}">
              <c16:uniqueId val="{00000003-277F-4777-9553-256F3199E6C3}"/>
            </c:ext>
          </c:extLst>
        </c:ser>
        <c:ser>
          <c:idx val="4"/>
          <c:order val="4"/>
          <c:tx>
            <c:strRef>
              <c:f>sat!$F$2</c:f>
              <c:strCache>
                <c:ptCount val="1"/>
                <c:pt idx="0">
                  <c:v>2016</c:v>
                </c:pt>
              </c:strCache>
            </c:strRef>
          </c:tx>
          <c:spPr>
            <a:solidFill>
              <a:schemeClr val="accent1">
                <a:tint val="9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sat!$A$3:$A$6</c:f>
              <c:strCache>
                <c:ptCount val="4"/>
                <c:pt idx="0">
                  <c:v>Pertinencia de la decisión sobre su reclamo</c:v>
                </c:pt>
                <c:pt idx="1">
                  <c:v>Claridad del lenguaje usado al informarle sobre la decisión </c:v>
                </c:pt>
                <c:pt idx="2">
                  <c:v>Tiempo de entrega de la decisión final sobre su reclamo</c:v>
                </c:pt>
                <c:pt idx="3">
                  <c:v>Atención en general en el proceso de su reclamo</c:v>
                </c:pt>
              </c:strCache>
            </c:strRef>
          </c:cat>
          <c:val>
            <c:numRef>
              <c:f>sat!$F$3:$F$6</c:f>
              <c:numCache>
                <c:formatCode>0%</c:formatCode>
                <c:ptCount val="4"/>
                <c:pt idx="0">
                  <c:v>0.52927400468384078</c:v>
                </c:pt>
                <c:pt idx="1">
                  <c:v>0.74707259953161598</c:v>
                </c:pt>
                <c:pt idx="2">
                  <c:v>0.5714285714285714</c:v>
                </c:pt>
                <c:pt idx="3">
                  <c:v>0.67447306791569084</c:v>
                </c:pt>
              </c:numCache>
            </c:numRef>
          </c:val>
          <c:extLst>
            <c:ext xmlns:c16="http://schemas.microsoft.com/office/drawing/2014/chart" uri="{C3380CC4-5D6E-409C-BE32-E72D297353CC}">
              <c16:uniqueId val="{00000004-277F-4777-9553-256F3199E6C3}"/>
            </c:ext>
          </c:extLst>
        </c:ser>
        <c:ser>
          <c:idx val="5"/>
          <c:order val="5"/>
          <c:tx>
            <c:strRef>
              <c:f>sat!$G$2</c:f>
              <c:strCache>
                <c:ptCount val="1"/>
                <c:pt idx="0">
                  <c:v>2017</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sat!$A$3:$A$6</c:f>
              <c:strCache>
                <c:ptCount val="4"/>
                <c:pt idx="0">
                  <c:v>Pertinencia de la decisión sobre su reclamo</c:v>
                </c:pt>
                <c:pt idx="1">
                  <c:v>Claridad del lenguaje usado al informarle sobre la decisión </c:v>
                </c:pt>
                <c:pt idx="2">
                  <c:v>Tiempo de entrega de la decisión final sobre su reclamo</c:v>
                </c:pt>
                <c:pt idx="3">
                  <c:v>Atención en general en el proceso de su reclamo</c:v>
                </c:pt>
              </c:strCache>
            </c:strRef>
          </c:cat>
          <c:val>
            <c:numRef>
              <c:f>sat!$G$3:$G$6</c:f>
              <c:numCache>
                <c:formatCode>0%</c:formatCode>
                <c:ptCount val="4"/>
                <c:pt idx="0">
                  <c:v>0.62107623318385652</c:v>
                </c:pt>
                <c:pt idx="1">
                  <c:v>0.73094170403587444</c:v>
                </c:pt>
                <c:pt idx="2">
                  <c:v>0.59641255605381172</c:v>
                </c:pt>
                <c:pt idx="3">
                  <c:v>0.7376681614349776</c:v>
                </c:pt>
              </c:numCache>
            </c:numRef>
          </c:val>
          <c:extLst>
            <c:ext xmlns:c16="http://schemas.microsoft.com/office/drawing/2014/chart" uri="{C3380CC4-5D6E-409C-BE32-E72D297353CC}">
              <c16:uniqueId val="{00000005-277F-4777-9553-256F3199E6C3}"/>
            </c:ext>
          </c:extLst>
        </c:ser>
        <c:ser>
          <c:idx val="6"/>
          <c:order val="6"/>
          <c:tx>
            <c:strRef>
              <c:f>sat!$H$2</c:f>
              <c:strCache>
                <c:ptCount val="1"/>
                <c:pt idx="0">
                  <c:v>2018</c:v>
                </c:pt>
              </c:strCache>
            </c:strRef>
          </c:tx>
          <c:spPr>
            <a:solidFill>
              <a:schemeClr val="accent1">
                <a:tint val="6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sat!$A$3:$A$6</c:f>
              <c:strCache>
                <c:ptCount val="4"/>
                <c:pt idx="0">
                  <c:v>Pertinencia de la decisión sobre su reclamo</c:v>
                </c:pt>
                <c:pt idx="1">
                  <c:v>Claridad del lenguaje usado al informarle sobre la decisión </c:v>
                </c:pt>
                <c:pt idx="2">
                  <c:v>Tiempo de entrega de la decisión final sobre su reclamo</c:v>
                </c:pt>
                <c:pt idx="3">
                  <c:v>Atención en general en el proceso de su reclamo</c:v>
                </c:pt>
              </c:strCache>
            </c:strRef>
          </c:cat>
          <c:val>
            <c:numRef>
              <c:f>sat!$H$3:$H$6</c:f>
              <c:numCache>
                <c:formatCode>0%</c:formatCode>
                <c:ptCount val="4"/>
                <c:pt idx="0">
                  <c:v>0.63300000000000001</c:v>
                </c:pt>
                <c:pt idx="1">
                  <c:v>0.75</c:v>
                </c:pt>
                <c:pt idx="2">
                  <c:v>0.56999999999999995</c:v>
                </c:pt>
                <c:pt idx="3">
                  <c:v>0.71</c:v>
                </c:pt>
              </c:numCache>
            </c:numRef>
          </c:val>
          <c:extLst>
            <c:ext xmlns:c16="http://schemas.microsoft.com/office/drawing/2014/chart" uri="{C3380CC4-5D6E-409C-BE32-E72D297353CC}">
              <c16:uniqueId val="{00000006-277F-4777-9553-256F3199E6C3}"/>
            </c:ext>
          </c:extLst>
        </c:ser>
        <c:ser>
          <c:idx val="7"/>
          <c:order val="7"/>
          <c:tx>
            <c:strRef>
              <c:f>sat!$I$2</c:f>
              <c:strCache>
                <c:ptCount val="1"/>
                <c:pt idx="0">
                  <c:v>2019</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sat!$A$3:$A$6</c:f>
              <c:strCache>
                <c:ptCount val="4"/>
                <c:pt idx="0">
                  <c:v>Pertinencia de la decisión sobre su reclamo</c:v>
                </c:pt>
                <c:pt idx="1">
                  <c:v>Claridad del lenguaje usado al informarle sobre la decisión </c:v>
                </c:pt>
                <c:pt idx="2">
                  <c:v>Tiempo de entrega de la decisión final sobre su reclamo</c:v>
                </c:pt>
                <c:pt idx="3">
                  <c:v>Atención en general en el proceso de su reclamo</c:v>
                </c:pt>
              </c:strCache>
            </c:strRef>
          </c:cat>
          <c:val>
            <c:numRef>
              <c:f>sat!$I$3:$I$6</c:f>
              <c:numCache>
                <c:formatCode>0%</c:formatCode>
                <c:ptCount val="4"/>
                <c:pt idx="0">
                  <c:v>0.49</c:v>
                </c:pt>
                <c:pt idx="1">
                  <c:v>0.64</c:v>
                </c:pt>
                <c:pt idx="2">
                  <c:v>0.48000000000000004</c:v>
                </c:pt>
                <c:pt idx="3">
                  <c:v>0.57000000000000006</c:v>
                </c:pt>
              </c:numCache>
            </c:numRef>
          </c:val>
          <c:extLst>
            <c:ext xmlns:c16="http://schemas.microsoft.com/office/drawing/2014/chart" uri="{C3380CC4-5D6E-409C-BE32-E72D297353CC}">
              <c16:uniqueId val="{00000007-277F-4777-9553-256F3199E6C3}"/>
            </c:ext>
          </c:extLst>
        </c:ser>
        <c:dLbls>
          <c:showLegendKey val="0"/>
          <c:showVal val="0"/>
          <c:showCatName val="0"/>
          <c:showSerName val="0"/>
          <c:showPercent val="0"/>
          <c:showBubbleSize val="0"/>
        </c:dLbls>
        <c:gapWidth val="219"/>
        <c:overlap val="-27"/>
        <c:axId val="326821912"/>
        <c:axId val="326823872"/>
      </c:barChart>
      <c:catAx>
        <c:axId val="326821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s-CL"/>
          </a:p>
        </c:txPr>
        <c:crossAx val="326823872"/>
        <c:crosses val="autoZero"/>
        <c:auto val="1"/>
        <c:lblAlgn val="ctr"/>
        <c:lblOffset val="100"/>
        <c:noMultiLvlLbl val="0"/>
      </c:catAx>
      <c:valAx>
        <c:axId val="326823872"/>
        <c:scaling>
          <c:orientation val="minMax"/>
        </c:scaling>
        <c:delete val="1"/>
        <c:axPos val="l"/>
        <c:numFmt formatCode="0%" sourceLinked="1"/>
        <c:majorTickMark val="none"/>
        <c:minorTickMark val="none"/>
        <c:tickLblPos val="nextTo"/>
        <c:crossAx val="3268219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s-CL"/>
        </a:p>
      </c:txPr>
    </c:legend>
    <c:plotVisOnly val="1"/>
    <c:dispBlanksAs val="gap"/>
    <c:showDLblsOverMax val="0"/>
  </c:chart>
  <c:spPr>
    <a:noFill/>
    <a:ln>
      <a:solidFill>
        <a:sysClr val="window" lastClr="FFFFFF">
          <a:lumMod val="75000"/>
        </a:sysClr>
      </a:solidFill>
    </a:ln>
    <a:effectLst/>
  </c:spPr>
  <c:txPr>
    <a:bodyPr/>
    <a:lstStyle/>
    <a:p>
      <a:pPr>
        <a:defRPr sz="1050">
          <a:solidFill>
            <a:sysClr val="windowText" lastClr="000000"/>
          </a:solidFill>
        </a:defRPr>
      </a:pPr>
      <a:endParaRPr lang="es-CL"/>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s-CL" b="1" dirty="0"/>
              <a:t>Promedio Notas Evaluación Capacitación </a:t>
            </a:r>
          </a:p>
          <a:p>
            <a:pPr>
              <a:defRPr/>
            </a:pPr>
            <a:r>
              <a:rPr lang="es-CL" b="0" dirty="0"/>
              <a:t>(Escala</a:t>
            </a:r>
            <a:r>
              <a:rPr lang="es-CL" b="0" baseline="0" dirty="0"/>
              <a:t> 1 a 7)</a:t>
            </a:r>
            <a:endParaRPr lang="es-CL" b="0" dirty="0"/>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'sat gral'!$P$13</c:f>
              <c:strCache>
                <c:ptCount val="1"/>
                <c:pt idx="0">
                  <c:v>Funcionarios 2018</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 gral'!$O$14:$O$18</c:f>
              <c:strCache>
                <c:ptCount val="5"/>
                <c:pt idx="0">
                  <c:v>Utilidad de los contenidos tratados</c:v>
                </c:pt>
                <c:pt idx="1">
                  <c:v>Metodología utilizada para impartir la capacitación</c:v>
                </c:pt>
                <c:pt idx="2">
                  <c:v>Tiempo de la capacitación</c:v>
                </c:pt>
                <c:pt idx="3">
                  <c:v>La claridad del lenguaje utilizado por los funcionarios del Consejo para la Transparencia*</c:v>
                </c:pt>
                <c:pt idx="4">
                  <c:v>Evaluación global de la capacitación</c:v>
                </c:pt>
              </c:strCache>
            </c:strRef>
          </c:cat>
          <c:val>
            <c:numRef>
              <c:f>'sat gral'!$P$14:$P$18</c:f>
              <c:numCache>
                <c:formatCode>General</c:formatCode>
                <c:ptCount val="5"/>
                <c:pt idx="0">
                  <c:v>6.3</c:v>
                </c:pt>
                <c:pt idx="1">
                  <c:v>6.1</c:v>
                </c:pt>
                <c:pt idx="2">
                  <c:v>5.7</c:v>
                </c:pt>
                <c:pt idx="4">
                  <c:v>6.2</c:v>
                </c:pt>
              </c:numCache>
            </c:numRef>
          </c:val>
          <c:extLst>
            <c:ext xmlns:c16="http://schemas.microsoft.com/office/drawing/2014/chart" uri="{C3380CC4-5D6E-409C-BE32-E72D297353CC}">
              <c16:uniqueId val="{00000000-76A6-4FDF-8694-E41F5F8ACF93}"/>
            </c:ext>
          </c:extLst>
        </c:ser>
        <c:ser>
          <c:idx val="1"/>
          <c:order val="1"/>
          <c:tx>
            <c:strRef>
              <c:f>'sat gral'!$Q$13</c:f>
              <c:strCache>
                <c:ptCount val="1"/>
                <c:pt idx="0">
                  <c:v>Funcionarios 2019</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 gral'!$O$14:$O$18</c:f>
              <c:strCache>
                <c:ptCount val="5"/>
                <c:pt idx="0">
                  <c:v>Utilidad de los contenidos tratados</c:v>
                </c:pt>
                <c:pt idx="1">
                  <c:v>Metodología utilizada para impartir la capacitación</c:v>
                </c:pt>
                <c:pt idx="2">
                  <c:v>Tiempo de la capacitación</c:v>
                </c:pt>
                <c:pt idx="3">
                  <c:v>La claridad del lenguaje utilizado por los funcionarios del Consejo para la Transparencia*</c:v>
                </c:pt>
                <c:pt idx="4">
                  <c:v>Evaluación global de la capacitación</c:v>
                </c:pt>
              </c:strCache>
            </c:strRef>
          </c:cat>
          <c:val>
            <c:numRef>
              <c:f>'sat gral'!$Q$14:$Q$18</c:f>
              <c:numCache>
                <c:formatCode>General</c:formatCode>
                <c:ptCount val="5"/>
                <c:pt idx="0">
                  <c:v>6.2</c:v>
                </c:pt>
                <c:pt idx="1">
                  <c:v>6.1</c:v>
                </c:pt>
                <c:pt idx="2">
                  <c:v>5.7</c:v>
                </c:pt>
                <c:pt idx="3">
                  <c:v>6.5</c:v>
                </c:pt>
                <c:pt idx="4">
                  <c:v>6.1</c:v>
                </c:pt>
              </c:numCache>
            </c:numRef>
          </c:val>
          <c:extLst>
            <c:ext xmlns:c16="http://schemas.microsoft.com/office/drawing/2014/chart" uri="{C3380CC4-5D6E-409C-BE32-E72D297353CC}">
              <c16:uniqueId val="{00000001-76A6-4FDF-8694-E41F5F8ACF93}"/>
            </c:ext>
          </c:extLst>
        </c:ser>
        <c:ser>
          <c:idx val="2"/>
          <c:order val="2"/>
          <c:tx>
            <c:strRef>
              <c:f>'sat gral'!$R$13</c:f>
              <c:strCache>
                <c:ptCount val="1"/>
                <c:pt idx="0">
                  <c:v>Ciudadanos 2018</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 gral'!$O$14:$O$18</c:f>
              <c:strCache>
                <c:ptCount val="5"/>
                <c:pt idx="0">
                  <c:v>Utilidad de los contenidos tratados</c:v>
                </c:pt>
                <c:pt idx="1">
                  <c:v>Metodología utilizada para impartir la capacitación</c:v>
                </c:pt>
                <c:pt idx="2">
                  <c:v>Tiempo de la capacitación</c:v>
                </c:pt>
                <c:pt idx="3">
                  <c:v>La claridad del lenguaje utilizado por los funcionarios del Consejo para la Transparencia*</c:v>
                </c:pt>
                <c:pt idx="4">
                  <c:v>Evaluación global de la capacitación</c:v>
                </c:pt>
              </c:strCache>
            </c:strRef>
          </c:cat>
          <c:val>
            <c:numRef>
              <c:f>'sat gral'!$R$14:$R$18</c:f>
              <c:numCache>
                <c:formatCode>General</c:formatCode>
                <c:ptCount val="5"/>
                <c:pt idx="0">
                  <c:v>6.3</c:v>
                </c:pt>
                <c:pt idx="1">
                  <c:v>6.2</c:v>
                </c:pt>
                <c:pt idx="2">
                  <c:v>5.9</c:v>
                </c:pt>
                <c:pt idx="4">
                  <c:v>6.1</c:v>
                </c:pt>
              </c:numCache>
            </c:numRef>
          </c:val>
          <c:extLst>
            <c:ext xmlns:c16="http://schemas.microsoft.com/office/drawing/2014/chart" uri="{C3380CC4-5D6E-409C-BE32-E72D297353CC}">
              <c16:uniqueId val="{00000002-76A6-4FDF-8694-E41F5F8ACF93}"/>
            </c:ext>
          </c:extLst>
        </c:ser>
        <c:ser>
          <c:idx val="3"/>
          <c:order val="3"/>
          <c:tx>
            <c:strRef>
              <c:f>'sat gral'!$S$13</c:f>
              <c:strCache>
                <c:ptCount val="1"/>
                <c:pt idx="0">
                  <c:v>Ciudadanos 2019</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 gral'!$O$14:$O$18</c:f>
              <c:strCache>
                <c:ptCount val="5"/>
                <c:pt idx="0">
                  <c:v>Utilidad de los contenidos tratados</c:v>
                </c:pt>
                <c:pt idx="1">
                  <c:v>Metodología utilizada para impartir la capacitación</c:v>
                </c:pt>
                <c:pt idx="2">
                  <c:v>Tiempo de la capacitación</c:v>
                </c:pt>
                <c:pt idx="3">
                  <c:v>La claridad del lenguaje utilizado por los funcionarios del Consejo para la Transparencia*</c:v>
                </c:pt>
                <c:pt idx="4">
                  <c:v>Evaluación global de la capacitación</c:v>
                </c:pt>
              </c:strCache>
            </c:strRef>
          </c:cat>
          <c:val>
            <c:numRef>
              <c:f>'sat gral'!$S$14:$S$18</c:f>
              <c:numCache>
                <c:formatCode>General</c:formatCode>
                <c:ptCount val="5"/>
                <c:pt idx="0">
                  <c:v>6.6</c:v>
                </c:pt>
                <c:pt idx="1">
                  <c:v>6.2</c:v>
                </c:pt>
                <c:pt idx="2">
                  <c:v>5.6</c:v>
                </c:pt>
                <c:pt idx="3">
                  <c:v>6.6</c:v>
                </c:pt>
                <c:pt idx="4">
                  <c:v>6.4</c:v>
                </c:pt>
              </c:numCache>
            </c:numRef>
          </c:val>
          <c:extLst>
            <c:ext xmlns:c16="http://schemas.microsoft.com/office/drawing/2014/chart" uri="{C3380CC4-5D6E-409C-BE32-E72D297353CC}">
              <c16:uniqueId val="{00000003-76A6-4FDF-8694-E41F5F8ACF93}"/>
            </c:ext>
          </c:extLst>
        </c:ser>
        <c:ser>
          <c:idx val="4"/>
          <c:order val="4"/>
          <c:tx>
            <c:strRef>
              <c:f>'sat gral'!$T$13</c:f>
              <c:strCache>
                <c:ptCount val="1"/>
              </c:strCache>
            </c:strRef>
          </c:tx>
          <c:spPr>
            <a:solidFill>
              <a:schemeClr val="accent5"/>
            </a:solidFill>
            <a:ln>
              <a:noFill/>
            </a:ln>
            <a:effectLst/>
          </c:spPr>
          <c:invertIfNegative val="0"/>
          <c:dLbls>
            <c:delete val="1"/>
          </c:dLbls>
          <c:cat>
            <c:strRef>
              <c:f>'sat gral'!$O$14:$O$18</c:f>
              <c:strCache>
                <c:ptCount val="5"/>
                <c:pt idx="0">
                  <c:v>Utilidad de los contenidos tratados</c:v>
                </c:pt>
                <c:pt idx="1">
                  <c:v>Metodología utilizada para impartir la capacitación</c:v>
                </c:pt>
                <c:pt idx="2">
                  <c:v>Tiempo de la capacitación</c:v>
                </c:pt>
                <c:pt idx="3">
                  <c:v>La claridad del lenguaje utilizado por los funcionarios del Consejo para la Transparencia*</c:v>
                </c:pt>
                <c:pt idx="4">
                  <c:v>Evaluación global de la capacitación</c:v>
                </c:pt>
              </c:strCache>
            </c:strRef>
          </c:cat>
          <c:val>
            <c:numRef>
              <c:f>'sat gral'!$T$14:$T$17</c:f>
              <c:numCache>
                <c:formatCode>General</c:formatCode>
                <c:ptCount val="4"/>
                <c:pt idx="0">
                  <c:v>0</c:v>
                </c:pt>
              </c:numCache>
            </c:numRef>
          </c:val>
          <c:extLst>
            <c:ext xmlns:c16="http://schemas.microsoft.com/office/drawing/2014/chart" uri="{C3380CC4-5D6E-409C-BE32-E72D297353CC}">
              <c16:uniqueId val="{00000004-76A6-4FDF-8694-E41F5F8ACF93}"/>
            </c:ext>
          </c:extLst>
        </c:ser>
        <c:dLbls>
          <c:dLblPos val="outEnd"/>
          <c:showLegendKey val="0"/>
          <c:showVal val="1"/>
          <c:showCatName val="0"/>
          <c:showSerName val="0"/>
          <c:showPercent val="0"/>
          <c:showBubbleSize val="0"/>
        </c:dLbls>
        <c:gapWidth val="219"/>
        <c:overlap val="-27"/>
        <c:axId val="449426152"/>
        <c:axId val="449425368"/>
      </c:barChart>
      <c:catAx>
        <c:axId val="449426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449425368"/>
        <c:crosses val="autoZero"/>
        <c:auto val="1"/>
        <c:lblAlgn val="ctr"/>
        <c:lblOffset val="100"/>
        <c:noMultiLvlLbl val="0"/>
      </c:catAx>
      <c:valAx>
        <c:axId val="449425368"/>
        <c:scaling>
          <c:orientation val="minMax"/>
        </c:scaling>
        <c:delete val="1"/>
        <c:axPos val="l"/>
        <c:numFmt formatCode="General" sourceLinked="1"/>
        <c:majorTickMark val="none"/>
        <c:minorTickMark val="none"/>
        <c:tickLblPos val="nextTo"/>
        <c:crossAx val="449426152"/>
        <c:crosses val="autoZero"/>
        <c:crossBetween val="between"/>
      </c:valAx>
      <c:spPr>
        <a:noFill/>
        <a:ln>
          <a:noFill/>
        </a:ln>
        <a:effectLst/>
      </c:spPr>
    </c:plotArea>
    <c:legend>
      <c:legendPos val="b"/>
      <c:legendEntry>
        <c:idx val="4"/>
        <c:delete val="1"/>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solidFill>
        <a:sysClr val="window" lastClr="FFFFFF">
          <a:lumMod val="65000"/>
        </a:sysClr>
      </a:solidFill>
    </a:ln>
    <a:effectLst/>
  </c:spPr>
  <c:txPr>
    <a:bodyPr/>
    <a:lstStyle/>
    <a:p>
      <a:pPr>
        <a:defRPr sz="1200"/>
      </a:pPr>
      <a:endParaRPr lang="es-CL"/>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L" sz="1400" b="1" dirty="0"/>
              <a:t>Tipo de institución (N=324)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0.44311045494313211"/>
          <c:y val="0.16041666666666668"/>
          <c:w val="0.45411176727909014"/>
          <c:h val="0.78865740740740742"/>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'P84'!$B$15:$B$23</c:f>
              <c:strCache>
                <c:ptCount val="9"/>
                <c:pt idx="0">
                  <c:v>Municipio (153)</c:v>
                </c:pt>
                <c:pt idx="1">
                  <c:v>OAC (94)</c:v>
                </c:pt>
                <c:pt idx="2">
                  <c:v>Corporación municipal (22)</c:v>
                </c:pt>
                <c:pt idx="3">
                  <c:v>Otra institución, ¿cuál? (21)</c:v>
                </c:pt>
                <c:pt idx="4">
                  <c:v>Hospital (16)</c:v>
                </c:pt>
                <c:pt idx="5">
                  <c:v>Empresa Pública (6)</c:v>
                </c:pt>
                <c:pt idx="6">
                  <c:v>Universidad Estatal (7)</c:v>
                </c:pt>
                <c:pt idx="7">
                  <c:v>FF.AA, de Orden y Seguridad Pública (3)</c:v>
                </c:pt>
                <c:pt idx="8">
                  <c:v>Fundación de la presidencia (2)</c:v>
                </c:pt>
              </c:strCache>
            </c:strRef>
          </c:cat>
          <c:val>
            <c:numRef>
              <c:f>'P84'!$C$15:$C$23</c:f>
              <c:numCache>
                <c:formatCode>0%</c:formatCode>
                <c:ptCount val="9"/>
                <c:pt idx="0">
                  <c:v>0.47</c:v>
                </c:pt>
                <c:pt idx="1">
                  <c:v>0.28999999999999998</c:v>
                </c:pt>
                <c:pt idx="2">
                  <c:v>7.0000000000000007E-2</c:v>
                </c:pt>
                <c:pt idx="3">
                  <c:v>7.0000000000000007E-2</c:v>
                </c:pt>
                <c:pt idx="4">
                  <c:v>0.05</c:v>
                </c:pt>
                <c:pt idx="5">
                  <c:v>0.02</c:v>
                </c:pt>
                <c:pt idx="6">
                  <c:v>0.02</c:v>
                </c:pt>
                <c:pt idx="7">
                  <c:v>0.01</c:v>
                </c:pt>
                <c:pt idx="8">
                  <c:v>0.01</c:v>
                </c:pt>
              </c:numCache>
            </c:numRef>
          </c:val>
          <c:extLst>
            <c:ext xmlns:c16="http://schemas.microsoft.com/office/drawing/2014/chart" uri="{C3380CC4-5D6E-409C-BE32-E72D297353CC}">
              <c16:uniqueId val="{00000000-5F69-4059-801E-AD9564EA0821}"/>
            </c:ext>
          </c:extLst>
        </c:ser>
        <c:dLbls>
          <c:showLegendKey val="0"/>
          <c:showVal val="1"/>
          <c:showCatName val="0"/>
          <c:showSerName val="0"/>
          <c:showPercent val="0"/>
          <c:showBubbleSize val="0"/>
        </c:dLbls>
        <c:gapWidth val="150"/>
        <c:axId val="422134640"/>
        <c:axId val="422141304"/>
      </c:barChart>
      <c:catAx>
        <c:axId val="422134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crossAx val="422141304"/>
        <c:crosses val="autoZero"/>
        <c:auto val="1"/>
        <c:lblAlgn val="ctr"/>
        <c:lblOffset val="100"/>
        <c:noMultiLvlLbl val="0"/>
      </c:catAx>
      <c:valAx>
        <c:axId val="422141304"/>
        <c:scaling>
          <c:orientation val="minMax"/>
        </c:scaling>
        <c:delete val="1"/>
        <c:axPos val="t"/>
        <c:numFmt formatCode="0%" sourceLinked="1"/>
        <c:majorTickMark val="none"/>
        <c:minorTickMark val="none"/>
        <c:tickLblPos val="nextTo"/>
        <c:crossAx val="422134640"/>
        <c:crosses val="autoZero"/>
        <c:crossBetween val="between"/>
      </c:valAx>
      <c:spPr>
        <a:noFill/>
        <a:ln>
          <a:noFill/>
        </a:ln>
        <a:effectLst/>
      </c:spPr>
    </c:plotArea>
    <c:plotVisOnly val="1"/>
    <c:dispBlanksAs val="gap"/>
    <c:showDLblsOverMax val="0"/>
  </c:chart>
  <c:spPr>
    <a:noFill/>
    <a:ln>
      <a:solidFill>
        <a:schemeClr val="bg1">
          <a:lumMod val="75000"/>
        </a:schemeClr>
      </a:solidFill>
    </a:ln>
    <a:effectLst/>
  </c:spPr>
  <c:txPr>
    <a:bodyPr/>
    <a:lstStyle/>
    <a:p>
      <a:pPr>
        <a:defRPr/>
      </a:pPr>
      <a:endParaRPr lang="es-CL"/>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400" b="1" dirty="0"/>
              <a:t>¿Desde hace cuánto tiempo Ud. tiene tareas vinculadas a los temas de transparencia?</a:t>
            </a:r>
          </a:p>
        </c:rich>
      </c:tx>
      <c:layout>
        <c:manualLayout>
          <c:xMode val="edge"/>
          <c:yMode val="edge"/>
          <c:x val="0.14590674699336129"/>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2.2762902048936957E-2"/>
          <c:y val="0.39024733320331378"/>
          <c:w val="0.95447425669121699"/>
          <c:h val="0.51268433351972276"/>
        </c:manualLayout>
      </c:layout>
      <c:barChart>
        <c:barDir val="col"/>
        <c:grouping val="clustered"/>
        <c:varyColors val="0"/>
        <c:ser>
          <c:idx val="0"/>
          <c:order val="0"/>
          <c:tx>
            <c:strRef>
              <c:f>'P1-P2'!$G$21</c:f>
              <c:strCache>
                <c:ptCount val="1"/>
                <c:pt idx="0">
                  <c:v>2015 (N=350)</c:v>
                </c:pt>
              </c:strCache>
            </c:strRef>
          </c:tx>
          <c:spPr>
            <a:solidFill>
              <a:schemeClr val="accent5">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'P1-P2'!$E$22:$F$25</c:f>
              <c:strCache>
                <c:ptCount val="4"/>
                <c:pt idx="0">
                  <c:v>1 año o menos</c:v>
                </c:pt>
                <c:pt idx="1">
                  <c:v>Entre 1 y 2 años</c:v>
                </c:pt>
                <c:pt idx="2">
                  <c:v>Entre 2 y 3 años</c:v>
                </c:pt>
                <c:pt idx="3">
                  <c:v>Más de 3 años</c:v>
                </c:pt>
              </c:strCache>
            </c:strRef>
          </c:cat>
          <c:val>
            <c:numRef>
              <c:f>'P1-P2'!$G$22:$G$25</c:f>
              <c:numCache>
                <c:formatCode>0%</c:formatCode>
                <c:ptCount val="4"/>
                <c:pt idx="0">
                  <c:v>0.15</c:v>
                </c:pt>
                <c:pt idx="1">
                  <c:v>0.21</c:v>
                </c:pt>
                <c:pt idx="2">
                  <c:v>0.16</c:v>
                </c:pt>
                <c:pt idx="3">
                  <c:v>0.48</c:v>
                </c:pt>
              </c:numCache>
            </c:numRef>
          </c:val>
          <c:extLst>
            <c:ext xmlns:c16="http://schemas.microsoft.com/office/drawing/2014/chart" uri="{C3380CC4-5D6E-409C-BE32-E72D297353CC}">
              <c16:uniqueId val="{00000000-47F7-40DA-83B8-491EA46AF7C7}"/>
            </c:ext>
          </c:extLst>
        </c:ser>
        <c:ser>
          <c:idx val="1"/>
          <c:order val="1"/>
          <c:tx>
            <c:strRef>
              <c:f>'P1-P2'!$H$21</c:f>
              <c:strCache>
                <c:ptCount val="1"/>
                <c:pt idx="0">
                  <c:v>2016 (N=272)</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'P1-P2'!$E$22:$F$25</c:f>
              <c:strCache>
                <c:ptCount val="4"/>
                <c:pt idx="0">
                  <c:v>1 año o menos</c:v>
                </c:pt>
                <c:pt idx="1">
                  <c:v>Entre 1 y 2 años</c:v>
                </c:pt>
                <c:pt idx="2">
                  <c:v>Entre 2 y 3 años</c:v>
                </c:pt>
                <c:pt idx="3">
                  <c:v>Más de 3 años</c:v>
                </c:pt>
              </c:strCache>
            </c:strRef>
          </c:cat>
          <c:val>
            <c:numRef>
              <c:f>'P1-P2'!$H$22:$H$25</c:f>
              <c:numCache>
                <c:formatCode>0%</c:formatCode>
                <c:ptCount val="4"/>
                <c:pt idx="0">
                  <c:v>0.19</c:v>
                </c:pt>
                <c:pt idx="1">
                  <c:v>0.17</c:v>
                </c:pt>
                <c:pt idx="2">
                  <c:v>0.17</c:v>
                </c:pt>
                <c:pt idx="3">
                  <c:v>0.47</c:v>
                </c:pt>
              </c:numCache>
            </c:numRef>
          </c:val>
          <c:extLst>
            <c:ext xmlns:c16="http://schemas.microsoft.com/office/drawing/2014/chart" uri="{C3380CC4-5D6E-409C-BE32-E72D297353CC}">
              <c16:uniqueId val="{00000001-47F7-40DA-83B8-491EA46AF7C7}"/>
            </c:ext>
          </c:extLst>
        </c:ser>
        <c:ser>
          <c:idx val="2"/>
          <c:order val="2"/>
          <c:tx>
            <c:strRef>
              <c:f>'P1-P2'!$I$21</c:f>
              <c:strCache>
                <c:ptCount val="1"/>
                <c:pt idx="0">
                  <c:v>2017 (N=390)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'P1-P2'!$E$22:$F$25</c:f>
              <c:strCache>
                <c:ptCount val="4"/>
                <c:pt idx="0">
                  <c:v>1 año o menos</c:v>
                </c:pt>
                <c:pt idx="1">
                  <c:v>Entre 1 y 2 años</c:v>
                </c:pt>
                <c:pt idx="2">
                  <c:v>Entre 2 y 3 años</c:v>
                </c:pt>
                <c:pt idx="3">
                  <c:v>Más de 3 años</c:v>
                </c:pt>
              </c:strCache>
            </c:strRef>
          </c:cat>
          <c:val>
            <c:numRef>
              <c:f>'P1-P2'!$I$22:$I$25</c:f>
              <c:numCache>
                <c:formatCode>0%</c:formatCode>
                <c:ptCount val="4"/>
                <c:pt idx="0">
                  <c:v>0.15</c:v>
                </c:pt>
                <c:pt idx="1">
                  <c:v>0.14000000000000001</c:v>
                </c:pt>
                <c:pt idx="2">
                  <c:v>0.13</c:v>
                </c:pt>
                <c:pt idx="3">
                  <c:v>0.56999999999999995</c:v>
                </c:pt>
              </c:numCache>
            </c:numRef>
          </c:val>
          <c:extLst>
            <c:ext xmlns:c16="http://schemas.microsoft.com/office/drawing/2014/chart" uri="{C3380CC4-5D6E-409C-BE32-E72D297353CC}">
              <c16:uniqueId val="{00000002-47F7-40DA-83B8-491EA46AF7C7}"/>
            </c:ext>
          </c:extLst>
        </c:ser>
        <c:ser>
          <c:idx val="3"/>
          <c:order val="3"/>
          <c:tx>
            <c:strRef>
              <c:f>'P1-P2'!$J$21</c:f>
              <c:strCache>
                <c:ptCount val="1"/>
                <c:pt idx="0">
                  <c:v>2018 (N=402)</c:v>
                </c:pt>
              </c:strCache>
            </c:strRef>
          </c:tx>
          <c:spPr>
            <a:solidFill>
              <a:schemeClr val="accent5">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'P1-P2'!$E$22:$F$25</c:f>
              <c:strCache>
                <c:ptCount val="4"/>
                <c:pt idx="0">
                  <c:v>1 año o menos</c:v>
                </c:pt>
                <c:pt idx="1">
                  <c:v>Entre 1 y 2 años</c:v>
                </c:pt>
                <c:pt idx="2">
                  <c:v>Entre 2 y 3 años</c:v>
                </c:pt>
                <c:pt idx="3">
                  <c:v>Más de 3 años</c:v>
                </c:pt>
              </c:strCache>
            </c:strRef>
          </c:cat>
          <c:val>
            <c:numRef>
              <c:f>'P1-P2'!$J$22:$J$25</c:f>
              <c:numCache>
                <c:formatCode>0%</c:formatCode>
                <c:ptCount val="4"/>
                <c:pt idx="0">
                  <c:v>0.12</c:v>
                </c:pt>
                <c:pt idx="1">
                  <c:v>0.12</c:v>
                </c:pt>
                <c:pt idx="2">
                  <c:v>0.11</c:v>
                </c:pt>
                <c:pt idx="3">
                  <c:v>0.63</c:v>
                </c:pt>
              </c:numCache>
            </c:numRef>
          </c:val>
          <c:extLst>
            <c:ext xmlns:c16="http://schemas.microsoft.com/office/drawing/2014/chart" uri="{C3380CC4-5D6E-409C-BE32-E72D297353CC}">
              <c16:uniqueId val="{00000003-47F7-40DA-83B8-491EA46AF7C7}"/>
            </c:ext>
          </c:extLst>
        </c:ser>
        <c:ser>
          <c:idx val="4"/>
          <c:order val="4"/>
          <c:tx>
            <c:strRef>
              <c:f>'P1-P2'!$K$21</c:f>
              <c:strCache>
                <c:ptCount val="1"/>
                <c:pt idx="0">
                  <c:v>2019 (N=324)</c:v>
                </c:pt>
              </c:strCache>
            </c:strRef>
          </c:tx>
          <c:spPr>
            <a:solidFill>
              <a:schemeClr val="accent5">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'P1-P2'!$E$22:$F$25</c:f>
              <c:strCache>
                <c:ptCount val="4"/>
                <c:pt idx="0">
                  <c:v>1 año o menos</c:v>
                </c:pt>
                <c:pt idx="1">
                  <c:v>Entre 1 y 2 años</c:v>
                </c:pt>
                <c:pt idx="2">
                  <c:v>Entre 2 y 3 años</c:v>
                </c:pt>
                <c:pt idx="3">
                  <c:v>Más de 3 años</c:v>
                </c:pt>
              </c:strCache>
            </c:strRef>
          </c:cat>
          <c:val>
            <c:numRef>
              <c:f>'P1-P2'!$K$22:$K$25</c:f>
              <c:numCache>
                <c:formatCode>0%</c:formatCode>
                <c:ptCount val="4"/>
                <c:pt idx="0">
                  <c:v>0.1</c:v>
                </c:pt>
                <c:pt idx="1">
                  <c:v>0.16</c:v>
                </c:pt>
                <c:pt idx="2">
                  <c:v>0.12</c:v>
                </c:pt>
                <c:pt idx="3">
                  <c:v>0.62</c:v>
                </c:pt>
              </c:numCache>
            </c:numRef>
          </c:val>
          <c:extLst>
            <c:ext xmlns:c16="http://schemas.microsoft.com/office/drawing/2014/chart" uri="{C3380CC4-5D6E-409C-BE32-E72D297353CC}">
              <c16:uniqueId val="{00000004-47F7-40DA-83B8-491EA46AF7C7}"/>
            </c:ext>
          </c:extLst>
        </c:ser>
        <c:dLbls>
          <c:showLegendKey val="0"/>
          <c:showVal val="1"/>
          <c:showCatName val="0"/>
          <c:showSerName val="0"/>
          <c:showPercent val="0"/>
          <c:showBubbleSize val="0"/>
        </c:dLbls>
        <c:gapWidth val="150"/>
        <c:overlap val="-25"/>
        <c:axId val="457873920"/>
        <c:axId val="457870392"/>
      </c:barChart>
      <c:catAx>
        <c:axId val="457873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457870392"/>
        <c:crosses val="autoZero"/>
        <c:auto val="1"/>
        <c:lblAlgn val="ctr"/>
        <c:lblOffset val="100"/>
        <c:noMultiLvlLbl val="0"/>
      </c:catAx>
      <c:valAx>
        <c:axId val="457870392"/>
        <c:scaling>
          <c:orientation val="minMax"/>
        </c:scaling>
        <c:delete val="1"/>
        <c:axPos val="l"/>
        <c:numFmt formatCode="0%" sourceLinked="1"/>
        <c:majorTickMark val="none"/>
        <c:minorTickMark val="none"/>
        <c:tickLblPos val="nextTo"/>
        <c:crossAx val="457873920"/>
        <c:crosses val="autoZero"/>
        <c:crossBetween val="between"/>
      </c:valAx>
      <c:spPr>
        <a:noFill/>
        <a:ln>
          <a:noFill/>
        </a:ln>
        <a:effectLst/>
      </c:spPr>
    </c:plotArea>
    <c:legend>
      <c:legendPos val="t"/>
      <c:layout>
        <c:manualLayout>
          <c:xMode val="edge"/>
          <c:yMode val="edge"/>
          <c:x val="7.4542829210658829E-2"/>
          <c:y val="0.14462281796272969"/>
          <c:w val="0.86333038247001437"/>
          <c:h val="0.1160193560274495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solidFill>
        <a:sysClr val="window" lastClr="FFFFFF">
          <a:lumMod val="75000"/>
        </a:sysClr>
      </a:solidFill>
    </a:ln>
    <a:effectLst/>
  </c:spPr>
  <c:txPr>
    <a:bodyPr/>
    <a:lstStyle/>
    <a:p>
      <a:pPr>
        <a:defRPr/>
      </a:pPr>
      <a:endParaRPr lang="es-CL"/>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400" b="1"/>
              <a:t>¿Le</a:t>
            </a:r>
            <a:r>
              <a:rPr lang="es-CL" sz="1400" b="1" baseline="0"/>
              <a:t> asignaron a Ud., funciones de...?</a:t>
            </a:r>
            <a:endParaRPr lang="es-CL" sz="14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0"/>
          <c:y val="0.31968355216498817"/>
          <c:w val="1"/>
          <c:h val="0.49354138983100665"/>
        </c:manualLayout>
      </c:layout>
      <c:barChart>
        <c:barDir val="col"/>
        <c:grouping val="clustered"/>
        <c:varyColors val="0"/>
        <c:ser>
          <c:idx val="0"/>
          <c:order val="0"/>
          <c:tx>
            <c:strRef>
              <c:f>'P7-P8-P9'!$B$18</c:f>
              <c:strCache>
                <c:ptCount val="1"/>
                <c:pt idx="0">
                  <c:v>2015</c:v>
                </c:pt>
              </c:strCache>
            </c:strRef>
          </c:tx>
          <c:spPr>
            <a:solidFill>
              <a:schemeClr val="accent1">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'P7-P8-P9'!$A$19:$A$21</c:f>
              <c:strCache>
                <c:ptCount val="3"/>
                <c:pt idx="0">
                  <c:v>Ley de Lobby</c:v>
                </c:pt>
                <c:pt idx="1">
                  <c:v>Ley de Probidad</c:v>
                </c:pt>
                <c:pt idx="2">
                  <c:v>Ley de Protección de Datos Personales</c:v>
                </c:pt>
              </c:strCache>
            </c:strRef>
          </c:cat>
          <c:val>
            <c:numRef>
              <c:f>'P7-P8-P9'!$B$19:$B$21</c:f>
              <c:numCache>
                <c:formatCode>General</c:formatCode>
                <c:ptCount val="3"/>
                <c:pt idx="0" formatCode="0%">
                  <c:v>0.59</c:v>
                </c:pt>
              </c:numCache>
            </c:numRef>
          </c:val>
          <c:extLst>
            <c:ext xmlns:c16="http://schemas.microsoft.com/office/drawing/2014/chart" uri="{C3380CC4-5D6E-409C-BE32-E72D297353CC}">
              <c16:uniqueId val="{00000000-4FBE-4A81-906A-77A7955A8C7D}"/>
            </c:ext>
          </c:extLst>
        </c:ser>
        <c:ser>
          <c:idx val="1"/>
          <c:order val="1"/>
          <c:tx>
            <c:strRef>
              <c:f>'P7-P8-P9'!$C$18</c:f>
              <c:strCache>
                <c:ptCount val="1"/>
                <c:pt idx="0">
                  <c:v>2016</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'P7-P8-P9'!$A$19:$A$21</c:f>
              <c:strCache>
                <c:ptCount val="3"/>
                <c:pt idx="0">
                  <c:v>Ley de Lobby</c:v>
                </c:pt>
                <c:pt idx="1">
                  <c:v>Ley de Probidad</c:v>
                </c:pt>
                <c:pt idx="2">
                  <c:v>Ley de Protección de Datos Personales</c:v>
                </c:pt>
              </c:strCache>
            </c:strRef>
          </c:cat>
          <c:val>
            <c:numRef>
              <c:f>'P7-P8-P9'!$C$19:$C$21</c:f>
              <c:numCache>
                <c:formatCode>0%</c:formatCode>
                <c:ptCount val="3"/>
                <c:pt idx="0">
                  <c:v>0.54</c:v>
                </c:pt>
                <c:pt idx="1">
                  <c:v>0.22</c:v>
                </c:pt>
              </c:numCache>
            </c:numRef>
          </c:val>
          <c:extLst>
            <c:ext xmlns:c16="http://schemas.microsoft.com/office/drawing/2014/chart" uri="{C3380CC4-5D6E-409C-BE32-E72D297353CC}">
              <c16:uniqueId val="{00000001-4FBE-4A81-906A-77A7955A8C7D}"/>
            </c:ext>
          </c:extLst>
        </c:ser>
        <c:ser>
          <c:idx val="2"/>
          <c:order val="2"/>
          <c:tx>
            <c:strRef>
              <c:f>'P7-P8-P9'!$D$18</c:f>
              <c:strCache>
                <c:ptCount val="1"/>
                <c:pt idx="0">
                  <c:v>2017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'P7-P8-P9'!$A$19:$A$21</c:f>
              <c:strCache>
                <c:ptCount val="3"/>
                <c:pt idx="0">
                  <c:v>Ley de Lobby</c:v>
                </c:pt>
                <c:pt idx="1">
                  <c:v>Ley de Probidad</c:v>
                </c:pt>
                <c:pt idx="2">
                  <c:v>Ley de Protección de Datos Personales</c:v>
                </c:pt>
              </c:strCache>
            </c:strRef>
          </c:cat>
          <c:val>
            <c:numRef>
              <c:f>'P7-P8-P9'!$D$19:$D$21</c:f>
              <c:numCache>
                <c:formatCode>0%</c:formatCode>
                <c:ptCount val="3"/>
                <c:pt idx="0">
                  <c:v>0.51</c:v>
                </c:pt>
                <c:pt idx="1">
                  <c:v>0.31</c:v>
                </c:pt>
              </c:numCache>
            </c:numRef>
          </c:val>
          <c:extLst>
            <c:ext xmlns:c16="http://schemas.microsoft.com/office/drawing/2014/chart" uri="{C3380CC4-5D6E-409C-BE32-E72D297353CC}">
              <c16:uniqueId val="{00000002-4FBE-4A81-906A-77A7955A8C7D}"/>
            </c:ext>
          </c:extLst>
        </c:ser>
        <c:ser>
          <c:idx val="3"/>
          <c:order val="3"/>
          <c:tx>
            <c:strRef>
              <c:f>'P7-P8-P9'!$E$18</c:f>
              <c:strCache>
                <c:ptCount val="1"/>
                <c:pt idx="0">
                  <c:v>2018</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'P7-P8-P9'!$A$19:$A$21</c:f>
              <c:strCache>
                <c:ptCount val="3"/>
                <c:pt idx="0">
                  <c:v>Ley de Lobby</c:v>
                </c:pt>
                <c:pt idx="1">
                  <c:v>Ley de Probidad</c:v>
                </c:pt>
                <c:pt idx="2">
                  <c:v>Ley de Protección de Datos Personales</c:v>
                </c:pt>
              </c:strCache>
            </c:strRef>
          </c:cat>
          <c:val>
            <c:numRef>
              <c:f>'P7-P8-P9'!$E$19:$E$21</c:f>
              <c:numCache>
                <c:formatCode>0%</c:formatCode>
                <c:ptCount val="3"/>
                <c:pt idx="0">
                  <c:v>0.43</c:v>
                </c:pt>
                <c:pt idx="1">
                  <c:v>0.26</c:v>
                </c:pt>
                <c:pt idx="2">
                  <c:v>0.32</c:v>
                </c:pt>
              </c:numCache>
            </c:numRef>
          </c:val>
          <c:extLst>
            <c:ext xmlns:c16="http://schemas.microsoft.com/office/drawing/2014/chart" uri="{C3380CC4-5D6E-409C-BE32-E72D297353CC}">
              <c16:uniqueId val="{00000003-4FBE-4A81-906A-77A7955A8C7D}"/>
            </c:ext>
          </c:extLst>
        </c:ser>
        <c:ser>
          <c:idx val="4"/>
          <c:order val="4"/>
          <c:tx>
            <c:strRef>
              <c:f>'P7-P8-P9'!$F$18</c:f>
              <c:strCache>
                <c:ptCount val="1"/>
                <c:pt idx="0">
                  <c:v>2019</c:v>
                </c:pt>
              </c:strCache>
            </c:strRef>
          </c:tx>
          <c:spPr>
            <a:solidFill>
              <a:schemeClr val="accent1">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'P7-P8-P9'!$A$19:$A$21</c:f>
              <c:strCache>
                <c:ptCount val="3"/>
                <c:pt idx="0">
                  <c:v>Ley de Lobby</c:v>
                </c:pt>
                <c:pt idx="1">
                  <c:v>Ley de Probidad</c:v>
                </c:pt>
                <c:pt idx="2">
                  <c:v>Ley de Protección de Datos Personales</c:v>
                </c:pt>
              </c:strCache>
            </c:strRef>
          </c:cat>
          <c:val>
            <c:numRef>
              <c:f>'P7-P8-P9'!$F$19:$F$21</c:f>
              <c:numCache>
                <c:formatCode>0%</c:formatCode>
                <c:ptCount val="3"/>
                <c:pt idx="0">
                  <c:v>0.45</c:v>
                </c:pt>
                <c:pt idx="1">
                  <c:v>0.23</c:v>
                </c:pt>
                <c:pt idx="2">
                  <c:v>0.32</c:v>
                </c:pt>
              </c:numCache>
            </c:numRef>
          </c:val>
          <c:extLst>
            <c:ext xmlns:c16="http://schemas.microsoft.com/office/drawing/2014/chart" uri="{C3380CC4-5D6E-409C-BE32-E72D297353CC}">
              <c16:uniqueId val="{00000004-4FBE-4A81-906A-77A7955A8C7D}"/>
            </c:ext>
          </c:extLst>
        </c:ser>
        <c:dLbls>
          <c:showLegendKey val="0"/>
          <c:showVal val="1"/>
          <c:showCatName val="0"/>
          <c:showSerName val="0"/>
          <c:showPercent val="0"/>
          <c:showBubbleSize val="0"/>
        </c:dLbls>
        <c:gapWidth val="150"/>
        <c:overlap val="-25"/>
        <c:axId val="457874312"/>
        <c:axId val="422138560"/>
      </c:barChart>
      <c:catAx>
        <c:axId val="457874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crossAx val="422138560"/>
        <c:crosses val="autoZero"/>
        <c:auto val="1"/>
        <c:lblAlgn val="ctr"/>
        <c:lblOffset val="100"/>
        <c:noMultiLvlLbl val="0"/>
      </c:catAx>
      <c:valAx>
        <c:axId val="422138560"/>
        <c:scaling>
          <c:orientation val="minMax"/>
        </c:scaling>
        <c:delete val="1"/>
        <c:axPos val="l"/>
        <c:numFmt formatCode="0%" sourceLinked="1"/>
        <c:majorTickMark val="none"/>
        <c:minorTickMark val="none"/>
        <c:tickLblPos val="nextTo"/>
        <c:crossAx val="4578743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solidFill>
        <a:sysClr val="window" lastClr="FFFFFF">
          <a:lumMod val="75000"/>
        </a:sysClr>
      </a:solidFill>
    </a:ln>
    <a:effectLst/>
  </c:spPr>
  <c:txPr>
    <a:bodyPr/>
    <a:lstStyle/>
    <a:p>
      <a:pPr>
        <a:defRPr/>
      </a:pPr>
      <a:endParaRPr lang="es-CL"/>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400" b="1" dirty="0"/>
              <a:t>¿Existe en su institución un área o unidad de transparencia?</a:t>
            </a:r>
          </a:p>
        </c:rich>
      </c:tx>
      <c:layout>
        <c:manualLayout>
          <c:xMode val="edge"/>
          <c:yMode val="edge"/>
          <c:x val="0.1875489480954071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3.0273597912010231E-2"/>
          <c:y val="0.44849029712170702"/>
          <c:w val="0.93945280417597954"/>
          <c:h val="0.40814522217809723"/>
        </c:manualLayout>
      </c:layout>
      <c:barChart>
        <c:barDir val="col"/>
        <c:grouping val="clustered"/>
        <c:varyColors val="0"/>
        <c:ser>
          <c:idx val="0"/>
          <c:order val="0"/>
          <c:tx>
            <c:strRef>
              <c:f>'P1-P2'!$J$3</c:f>
              <c:strCache>
                <c:ptCount val="1"/>
                <c:pt idx="0">
                  <c:v>2018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'P1-P2'!$I$4:$I$6</c:f>
              <c:strCache>
                <c:ptCount val="3"/>
                <c:pt idx="0">
                  <c:v>No</c:v>
                </c:pt>
                <c:pt idx="1">
                  <c:v>Sí</c:v>
                </c:pt>
                <c:pt idx="2">
                  <c:v>No sabe</c:v>
                </c:pt>
              </c:strCache>
            </c:strRef>
          </c:cat>
          <c:val>
            <c:numRef>
              <c:f>'P1-P2'!$J$4:$J$6</c:f>
              <c:numCache>
                <c:formatCode>0%</c:formatCode>
                <c:ptCount val="3"/>
                <c:pt idx="0">
                  <c:v>0.28000000000000003</c:v>
                </c:pt>
                <c:pt idx="1">
                  <c:v>0.72</c:v>
                </c:pt>
                <c:pt idx="2" formatCode="0.0%">
                  <c:v>3.0000000000000001E-3</c:v>
                </c:pt>
              </c:numCache>
            </c:numRef>
          </c:val>
          <c:extLst>
            <c:ext xmlns:c16="http://schemas.microsoft.com/office/drawing/2014/chart" uri="{C3380CC4-5D6E-409C-BE32-E72D297353CC}">
              <c16:uniqueId val="{00000000-96A5-40DC-8B22-BDABA51548B2}"/>
            </c:ext>
          </c:extLst>
        </c:ser>
        <c:ser>
          <c:idx val="1"/>
          <c:order val="1"/>
          <c:tx>
            <c:strRef>
              <c:f>'P1-P2'!$K$3</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'P1-P2'!$I$4:$I$6</c:f>
              <c:strCache>
                <c:ptCount val="3"/>
                <c:pt idx="0">
                  <c:v>No</c:v>
                </c:pt>
                <c:pt idx="1">
                  <c:v>Sí</c:v>
                </c:pt>
                <c:pt idx="2">
                  <c:v>No sabe</c:v>
                </c:pt>
              </c:strCache>
            </c:strRef>
          </c:cat>
          <c:val>
            <c:numRef>
              <c:f>'P1-P2'!$K$4:$K$6</c:f>
              <c:numCache>
                <c:formatCode>0%</c:formatCode>
                <c:ptCount val="3"/>
                <c:pt idx="0">
                  <c:v>0.26851851851851855</c:v>
                </c:pt>
                <c:pt idx="1">
                  <c:v>0.73148148148148151</c:v>
                </c:pt>
                <c:pt idx="2">
                  <c:v>0</c:v>
                </c:pt>
              </c:numCache>
            </c:numRef>
          </c:val>
          <c:extLst>
            <c:ext xmlns:c16="http://schemas.microsoft.com/office/drawing/2014/chart" uri="{C3380CC4-5D6E-409C-BE32-E72D297353CC}">
              <c16:uniqueId val="{00000001-96A5-40DC-8B22-BDABA51548B2}"/>
            </c:ext>
          </c:extLst>
        </c:ser>
        <c:dLbls>
          <c:showLegendKey val="0"/>
          <c:showVal val="1"/>
          <c:showCatName val="0"/>
          <c:showSerName val="0"/>
          <c:showPercent val="0"/>
          <c:showBubbleSize val="0"/>
        </c:dLbls>
        <c:gapWidth val="150"/>
        <c:overlap val="-25"/>
        <c:axId val="462820240"/>
        <c:axId val="462820632"/>
      </c:barChart>
      <c:catAx>
        <c:axId val="46282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462820632"/>
        <c:crosses val="autoZero"/>
        <c:auto val="1"/>
        <c:lblAlgn val="ctr"/>
        <c:lblOffset val="100"/>
        <c:noMultiLvlLbl val="0"/>
      </c:catAx>
      <c:valAx>
        <c:axId val="462820632"/>
        <c:scaling>
          <c:orientation val="minMax"/>
        </c:scaling>
        <c:delete val="1"/>
        <c:axPos val="l"/>
        <c:numFmt formatCode="0%" sourceLinked="1"/>
        <c:majorTickMark val="none"/>
        <c:minorTickMark val="none"/>
        <c:tickLblPos val="nextTo"/>
        <c:crossAx val="462820240"/>
        <c:crosses val="autoZero"/>
        <c:crossBetween val="between"/>
      </c:valAx>
      <c:spPr>
        <a:noFill/>
        <a:ln>
          <a:noFill/>
        </a:ln>
        <a:effectLst/>
      </c:spPr>
    </c:plotArea>
    <c:legend>
      <c:legendPos val="t"/>
      <c:layout>
        <c:manualLayout>
          <c:xMode val="edge"/>
          <c:yMode val="edge"/>
          <c:x val="0.39712047591742872"/>
          <c:y val="0.19087507200833806"/>
          <c:w val="0.17413642458770692"/>
          <c:h val="9.616350562489109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solidFill>
        <a:sysClr val="window" lastClr="FFFFFF">
          <a:lumMod val="75000"/>
        </a:sysClr>
      </a:solidFill>
    </a:ln>
    <a:effectLst/>
  </c:spPr>
  <c:txPr>
    <a:bodyPr/>
    <a:lstStyle/>
    <a:p>
      <a:pPr>
        <a:defRPr/>
      </a:pPr>
      <a:endParaRPr lang="es-CL"/>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s-CL" sz="1100" b="1"/>
              <a:t>¿Cuántos de esos funcionarios se encuentran en calidad de honorarios?</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0.23082177831174922"/>
          <c:y val="0.41531258228266132"/>
          <c:w val="0.60005381236301669"/>
          <c:h val="0.55123092286688158"/>
        </c:manualLayout>
      </c:layout>
      <c:pieChart>
        <c:varyColors val="1"/>
        <c:ser>
          <c:idx val="0"/>
          <c:order val="0"/>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1432-4F15-897A-7EF38DE10EAE}"/>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1432-4F15-897A-7EF38DE10EAE}"/>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1432-4F15-897A-7EF38DE10EAE}"/>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1432-4F15-897A-7EF38DE10EAE}"/>
              </c:ext>
            </c:extLst>
          </c:dPt>
          <c:dLbls>
            <c:dLbl>
              <c:idx val="0"/>
              <c:layout>
                <c:manualLayout>
                  <c:x val="-0.16793941624797046"/>
                  <c:y val="-0.13660355025116916"/>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CL"/>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432-4F15-897A-7EF38DE10EAE}"/>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CL"/>
                </a:p>
              </c:txPr>
              <c:showLegendKey val="0"/>
              <c:showVal val="0"/>
              <c:showCatName val="0"/>
              <c:showSerName val="0"/>
              <c:showPercent val="1"/>
              <c:showBubbleSize val="0"/>
              <c:extLst>
                <c:ext xmlns:c16="http://schemas.microsoft.com/office/drawing/2014/chart" uri="{C3380CC4-5D6E-409C-BE32-E72D297353CC}">
                  <c16:uniqueId val="{00000003-1432-4F15-897A-7EF38DE10EAE}"/>
                </c:ext>
              </c:extLst>
            </c:dLbl>
            <c:dLbl>
              <c:idx val="2"/>
              <c:tx>
                <c:rich>
                  <a:bodyPr rot="0" spcFirstLastPara="1" vertOverflow="ellipsis" vert="horz" wrap="square" lIns="38100" tIns="19050" rIns="38100" bIns="19050" anchor="ctr" anchorCtr="0">
                    <a:spAutoFit/>
                  </a:bodyPr>
                  <a:lstStyle/>
                  <a:p>
                    <a:pPr algn="ctr">
                      <a:defRPr lang="en-US" sz="1200" b="1" i="0" u="none" strike="noStrike" kern="1200" baseline="0">
                        <a:solidFill>
                          <a:schemeClr val="tx1">
                            <a:lumMod val="75000"/>
                            <a:lumOff val="25000"/>
                          </a:schemeClr>
                        </a:solidFill>
                        <a:latin typeface="+mn-lt"/>
                        <a:ea typeface="+mn-ea"/>
                        <a:cs typeface="+mn-cs"/>
                      </a:defRPr>
                    </a:pPr>
                    <a:fld id="{3659DEA2-B27B-4DA4-868A-789AC2970C91}" type="PERCENTAGE">
                      <a:rPr lang="en-US" sz="1200" b="1" i="0" u="none" strike="noStrike" kern="1200" baseline="0">
                        <a:solidFill>
                          <a:schemeClr val="tx1">
                            <a:lumMod val="75000"/>
                            <a:lumOff val="25000"/>
                          </a:schemeClr>
                        </a:solidFill>
                        <a:latin typeface="+mn-lt"/>
                        <a:ea typeface="+mn-ea"/>
                        <a:cs typeface="+mn-cs"/>
                      </a:rPr>
                      <a:pPr algn="ctr">
                        <a:defRPr lang="en-US" sz="1200" b="1"/>
                      </a:pPr>
                      <a:t>[PORCENTAJE]</a:t>
                    </a:fld>
                    <a:endParaRPr lang="es-CL"/>
                  </a:p>
                </c:rich>
              </c:tx>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432-4F15-897A-7EF38DE10EA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'P4-P5'!$I$31:$I$34</c:f>
              <c:strCache>
                <c:ptCount val="4"/>
                <c:pt idx="0">
                  <c:v>Ninguno</c:v>
                </c:pt>
                <c:pt idx="1">
                  <c:v>1</c:v>
                </c:pt>
                <c:pt idx="2">
                  <c:v>2</c:v>
                </c:pt>
                <c:pt idx="3">
                  <c:v>3 a 8</c:v>
                </c:pt>
              </c:strCache>
            </c:strRef>
          </c:cat>
          <c:val>
            <c:numRef>
              <c:f>'P4-P5'!$J$31:$J$34</c:f>
              <c:numCache>
                <c:formatCode>0%</c:formatCode>
                <c:ptCount val="4"/>
                <c:pt idx="0">
                  <c:v>0.74</c:v>
                </c:pt>
                <c:pt idx="1">
                  <c:v>0.19</c:v>
                </c:pt>
                <c:pt idx="2">
                  <c:v>0.05</c:v>
                </c:pt>
                <c:pt idx="3">
                  <c:v>0.03</c:v>
                </c:pt>
              </c:numCache>
            </c:numRef>
          </c:val>
          <c:extLst>
            <c:ext xmlns:c16="http://schemas.microsoft.com/office/drawing/2014/chart" uri="{C3380CC4-5D6E-409C-BE32-E72D297353CC}">
              <c16:uniqueId val="{00000008-1432-4F15-897A-7EF38DE10EAE}"/>
            </c:ext>
          </c:extLst>
        </c:ser>
        <c:dLbls>
          <c:showLegendKey val="0"/>
          <c:showVal val="0"/>
          <c:showCatName val="0"/>
          <c:showSerName val="0"/>
          <c:showPercent val="1"/>
          <c:showBubbleSize val="0"/>
          <c:showLeaderLines val="1"/>
        </c:dLbls>
        <c:firstSliceAng val="0"/>
      </c:pieChart>
      <c:spPr>
        <a:noFill/>
        <a:ln>
          <a:noFill/>
        </a:ln>
        <a:effectLst/>
      </c:spPr>
    </c:plotArea>
    <c:legend>
      <c:legendPos val="t"/>
      <c:overlay val="0"/>
      <c:spPr>
        <a:solidFill>
          <a:sysClr val="window" lastClr="FFFFFF"/>
        </a:solid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ysClr val="window" lastClr="FFFFFF"/>
    </a:solidFill>
    <a:ln>
      <a:solidFill>
        <a:sysClr val="window" lastClr="FFFFFF">
          <a:lumMod val="75000"/>
        </a:sysClr>
      </a:solidFill>
    </a:ln>
    <a:effectLst/>
  </c:spPr>
  <c:txPr>
    <a:bodyPr/>
    <a:lstStyle/>
    <a:p>
      <a:pPr>
        <a:defRPr/>
      </a:pPr>
      <a:endParaRPr lang="es-C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s-CL" b="1" dirty="0"/>
              <a:t>En comparación a su experiencia con otros organismos públicos, tales como ministerios o municipios, ¿cuán satisfactorio ha sido el servicio entregado por el Consejo para la Transparencia? (% Más/Mucho más satisfactorio)</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SatisServicios!$B$1</c:f>
              <c:strCache>
                <c:ptCount val="1"/>
                <c:pt idx="0">
                  <c:v>2018</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SatisServicios!$A$2:$A$4</c:f>
              <c:strCache>
                <c:ptCount val="3"/>
                <c:pt idx="0">
                  <c:v>Reclamantes</c:v>
                </c:pt>
                <c:pt idx="1">
                  <c:v>Consultantes</c:v>
                </c:pt>
                <c:pt idx="2">
                  <c:v>Solicitantes CPLT</c:v>
                </c:pt>
              </c:strCache>
            </c:strRef>
          </c:cat>
          <c:val>
            <c:numRef>
              <c:f>SatisServicios!$B$2:$B$4</c:f>
              <c:numCache>
                <c:formatCode>0%</c:formatCode>
                <c:ptCount val="3"/>
                <c:pt idx="0">
                  <c:v>0.61</c:v>
                </c:pt>
                <c:pt idx="1">
                  <c:v>0.7</c:v>
                </c:pt>
                <c:pt idx="2">
                  <c:v>0.63</c:v>
                </c:pt>
              </c:numCache>
            </c:numRef>
          </c:val>
          <c:extLst>
            <c:ext xmlns:c16="http://schemas.microsoft.com/office/drawing/2014/chart" uri="{C3380CC4-5D6E-409C-BE32-E72D297353CC}">
              <c16:uniqueId val="{00000000-BBAD-4F6C-A8D8-436078AB3D74}"/>
            </c:ext>
          </c:extLst>
        </c:ser>
        <c:ser>
          <c:idx val="1"/>
          <c:order val="1"/>
          <c:tx>
            <c:strRef>
              <c:f>SatisServicios!$C$1</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SatisServicios!$A$2:$A$4</c:f>
              <c:strCache>
                <c:ptCount val="3"/>
                <c:pt idx="0">
                  <c:v>Reclamantes</c:v>
                </c:pt>
                <c:pt idx="1">
                  <c:v>Consultantes</c:v>
                </c:pt>
                <c:pt idx="2">
                  <c:v>Solicitantes CPLT</c:v>
                </c:pt>
              </c:strCache>
            </c:strRef>
          </c:cat>
          <c:val>
            <c:numRef>
              <c:f>SatisServicios!$C$2:$C$4</c:f>
              <c:numCache>
                <c:formatCode>0%</c:formatCode>
                <c:ptCount val="3"/>
                <c:pt idx="0">
                  <c:v>0.5</c:v>
                </c:pt>
                <c:pt idx="1">
                  <c:v>0.7</c:v>
                </c:pt>
                <c:pt idx="2">
                  <c:v>0.69</c:v>
                </c:pt>
              </c:numCache>
            </c:numRef>
          </c:val>
          <c:extLst>
            <c:ext xmlns:c16="http://schemas.microsoft.com/office/drawing/2014/chart" uri="{C3380CC4-5D6E-409C-BE32-E72D297353CC}">
              <c16:uniqueId val="{00000001-BBAD-4F6C-A8D8-436078AB3D74}"/>
            </c:ext>
          </c:extLst>
        </c:ser>
        <c:dLbls>
          <c:dLblPos val="outEnd"/>
          <c:showLegendKey val="0"/>
          <c:showVal val="1"/>
          <c:showCatName val="0"/>
          <c:showSerName val="0"/>
          <c:showPercent val="0"/>
          <c:showBubbleSize val="0"/>
        </c:dLbls>
        <c:gapWidth val="219"/>
        <c:overlap val="-27"/>
        <c:axId val="11775720"/>
        <c:axId val="11773368"/>
      </c:barChart>
      <c:catAx>
        <c:axId val="11775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11773368"/>
        <c:crosses val="autoZero"/>
        <c:auto val="1"/>
        <c:lblAlgn val="ctr"/>
        <c:lblOffset val="100"/>
        <c:noMultiLvlLbl val="0"/>
      </c:catAx>
      <c:valAx>
        <c:axId val="11773368"/>
        <c:scaling>
          <c:orientation val="minMax"/>
        </c:scaling>
        <c:delete val="1"/>
        <c:axPos val="l"/>
        <c:numFmt formatCode="0%" sourceLinked="1"/>
        <c:majorTickMark val="none"/>
        <c:minorTickMark val="none"/>
        <c:tickLblPos val="nextTo"/>
        <c:crossAx val="11775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solidFill>
        <a:srgbClr val="DBE5F1">
          <a:shade val="50000"/>
        </a:srgbClr>
      </a:solidFill>
    </a:ln>
    <a:effectLst/>
  </c:spPr>
  <c:txPr>
    <a:bodyPr/>
    <a:lstStyle/>
    <a:p>
      <a:pPr>
        <a:defRPr sz="1200"/>
      </a:pPr>
      <a:endParaRPr lang="es-CL"/>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i="0" u="none" strike="noStrike" baseline="0">
                <a:effectLst/>
              </a:rPr>
              <a:t>Incluyéndolo a Ud., ¿cuántos funcionarios en su institución tienen dentro de sus funciones principales, tareas de transparencia?</a:t>
            </a:r>
            <a:endParaRPr lang="es-CL" sz="1200"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2.3209993621820649E-2"/>
          <c:y val="0.39463755420171787"/>
          <c:w val="0.95358001275635873"/>
          <c:h val="0.4881268997612071"/>
        </c:manualLayout>
      </c:layout>
      <c:barChart>
        <c:barDir val="col"/>
        <c:grouping val="clustered"/>
        <c:varyColors val="0"/>
        <c:ser>
          <c:idx val="0"/>
          <c:order val="0"/>
          <c:tx>
            <c:strRef>
              <c:f>'P4-P5'!$J$20</c:f>
              <c:strCache>
                <c:ptCount val="1"/>
                <c:pt idx="0">
                  <c:v>2018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'P4-P5'!$I$21:$I$27</c:f>
              <c:strCache>
                <c:ptCount val="7"/>
                <c:pt idx="0">
                  <c:v>0</c:v>
                </c:pt>
                <c:pt idx="1">
                  <c:v>1</c:v>
                </c:pt>
                <c:pt idx="2">
                  <c:v>2</c:v>
                </c:pt>
                <c:pt idx="3">
                  <c:v>3</c:v>
                </c:pt>
                <c:pt idx="4">
                  <c:v>4 a 6</c:v>
                </c:pt>
                <c:pt idx="5">
                  <c:v>7 a 10</c:v>
                </c:pt>
                <c:pt idx="6">
                  <c:v>11 o más</c:v>
                </c:pt>
              </c:strCache>
            </c:strRef>
          </c:cat>
          <c:val>
            <c:numRef>
              <c:f>'P4-P5'!$J$21:$J$27</c:f>
              <c:numCache>
                <c:formatCode>0%</c:formatCode>
                <c:ptCount val="7"/>
                <c:pt idx="0">
                  <c:v>2.5000000000000001E-2</c:v>
                </c:pt>
                <c:pt idx="1">
                  <c:v>0.26600000000000001</c:v>
                </c:pt>
                <c:pt idx="2">
                  <c:v>0.27600000000000002</c:v>
                </c:pt>
                <c:pt idx="3">
                  <c:v>0.15</c:v>
                </c:pt>
                <c:pt idx="4">
                  <c:v>0.129</c:v>
                </c:pt>
                <c:pt idx="5">
                  <c:v>5.5E-2</c:v>
                </c:pt>
                <c:pt idx="6">
                  <c:v>9.5000000000000001E-2</c:v>
                </c:pt>
              </c:numCache>
            </c:numRef>
          </c:val>
          <c:extLst>
            <c:ext xmlns:c16="http://schemas.microsoft.com/office/drawing/2014/chart" uri="{C3380CC4-5D6E-409C-BE32-E72D297353CC}">
              <c16:uniqueId val="{00000000-AD60-42E9-9FDA-71D35869D7A5}"/>
            </c:ext>
          </c:extLst>
        </c:ser>
        <c:ser>
          <c:idx val="1"/>
          <c:order val="1"/>
          <c:tx>
            <c:strRef>
              <c:f>'P4-P5'!$K$20</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'P4-P5'!$I$21:$I$27</c:f>
              <c:strCache>
                <c:ptCount val="7"/>
                <c:pt idx="0">
                  <c:v>0</c:v>
                </c:pt>
                <c:pt idx="1">
                  <c:v>1</c:v>
                </c:pt>
                <c:pt idx="2">
                  <c:v>2</c:v>
                </c:pt>
                <c:pt idx="3">
                  <c:v>3</c:v>
                </c:pt>
                <c:pt idx="4">
                  <c:v>4 a 6</c:v>
                </c:pt>
                <c:pt idx="5">
                  <c:v>7 a 10</c:v>
                </c:pt>
                <c:pt idx="6">
                  <c:v>11 o más</c:v>
                </c:pt>
              </c:strCache>
            </c:strRef>
          </c:cat>
          <c:val>
            <c:numRef>
              <c:f>'P4-P5'!$K$21:$K$27</c:f>
              <c:numCache>
                <c:formatCode>0%</c:formatCode>
                <c:ptCount val="7"/>
                <c:pt idx="0">
                  <c:v>7.0000000000000007E-2</c:v>
                </c:pt>
                <c:pt idx="1">
                  <c:v>0.24</c:v>
                </c:pt>
                <c:pt idx="2">
                  <c:v>0.3</c:v>
                </c:pt>
                <c:pt idx="3">
                  <c:v>0.15</c:v>
                </c:pt>
                <c:pt idx="4">
                  <c:v>0.11</c:v>
                </c:pt>
                <c:pt idx="5">
                  <c:v>0.05</c:v>
                </c:pt>
                <c:pt idx="6">
                  <c:v>0.08</c:v>
                </c:pt>
              </c:numCache>
            </c:numRef>
          </c:val>
          <c:extLst>
            <c:ext xmlns:c16="http://schemas.microsoft.com/office/drawing/2014/chart" uri="{C3380CC4-5D6E-409C-BE32-E72D297353CC}">
              <c16:uniqueId val="{00000001-AD60-42E9-9FDA-71D35869D7A5}"/>
            </c:ext>
          </c:extLst>
        </c:ser>
        <c:dLbls>
          <c:showLegendKey val="0"/>
          <c:showVal val="1"/>
          <c:showCatName val="0"/>
          <c:showSerName val="0"/>
          <c:showPercent val="0"/>
          <c:showBubbleSize val="0"/>
        </c:dLbls>
        <c:gapWidth val="150"/>
        <c:overlap val="-25"/>
        <c:axId val="462821416"/>
        <c:axId val="462822592"/>
      </c:barChart>
      <c:catAx>
        <c:axId val="46282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462822592"/>
        <c:crosses val="autoZero"/>
        <c:auto val="1"/>
        <c:lblAlgn val="ctr"/>
        <c:lblOffset val="100"/>
        <c:noMultiLvlLbl val="0"/>
      </c:catAx>
      <c:valAx>
        <c:axId val="462822592"/>
        <c:scaling>
          <c:orientation val="minMax"/>
        </c:scaling>
        <c:delete val="1"/>
        <c:axPos val="l"/>
        <c:numFmt formatCode="0%" sourceLinked="1"/>
        <c:majorTickMark val="none"/>
        <c:minorTickMark val="none"/>
        <c:tickLblPos val="nextTo"/>
        <c:crossAx val="4628214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ysClr val="window" lastClr="FFFFFF"/>
    </a:solidFill>
    <a:ln>
      <a:solidFill>
        <a:sysClr val="window" lastClr="FFFFFF">
          <a:lumMod val="75000"/>
        </a:sysClr>
      </a:solidFill>
    </a:ln>
    <a:effectLst/>
  </c:spPr>
  <c:txPr>
    <a:bodyPr/>
    <a:lstStyle/>
    <a:p>
      <a:pPr>
        <a:defRPr/>
      </a:pPr>
      <a:endParaRPr lang="es-CL"/>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400" b="1" i="0" baseline="0" dirty="0">
                <a:effectLst/>
              </a:rPr>
              <a:t>¿Cuán de acuerdo está usted con las siguientes afirmaciones?</a:t>
            </a:r>
            <a:endParaRPr lang="es-CL" sz="1400" b="1" dirty="0">
              <a:effectLst/>
            </a:endParaRPr>
          </a:p>
          <a:p>
            <a:pPr>
              <a:defRPr/>
            </a:pPr>
            <a:r>
              <a:rPr lang="es-CL" sz="1400" b="0" i="0" baseline="0" dirty="0">
                <a:effectLst/>
              </a:rPr>
              <a:t> (Respuestas "De acuerdo" y "Muy de acuerdo")</a:t>
            </a:r>
            <a:endParaRPr lang="es-CL" sz="1400" dirty="0">
              <a:effectLst/>
            </a:endParaRPr>
          </a:p>
        </c:rich>
      </c:tx>
      <c:layout>
        <c:manualLayout>
          <c:xMode val="edge"/>
          <c:yMode val="edge"/>
          <c:x val="0.23914427640352826"/>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7.3271315654799881E-3"/>
          <c:y val="0.4310480574763762"/>
          <c:w val="0.93888888888888888"/>
          <c:h val="0.39413076306313194"/>
        </c:manualLayout>
      </c:layout>
      <c:barChart>
        <c:barDir val="col"/>
        <c:grouping val="clustered"/>
        <c:varyColors val="0"/>
        <c:ser>
          <c:idx val="0"/>
          <c:order val="0"/>
          <c:tx>
            <c:strRef>
              <c:f>'P10'!$B$27</c:f>
              <c:strCache>
                <c:ptCount val="1"/>
                <c:pt idx="0">
                  <c:v>2015</c:v>
                </c:pt>
              </c:strCache>
            </c:strRef>
          </c:tx>
          <c:spPr>
            <a:solidFill>
              <a:schemeClr val="accent1">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'P10'!$A$28:$A$29</c:f>
              <c:strCache>
                <c:ptCount val="2"/>
                <c:pt idx="0">
                  <c:v>Las otras áreas del organismo en que trabajo responden con eficiencia los requerimientos que se les hacen para responder solicitudes de información pública.</c:v>
                </c:pt>
                <c:pt idx="1">
                  <c:v>Existe voluntad política de los jefes de servicio para hacerse cargo de las obligaciones que impone la Ley de Transparencia.</c:v>
                </c:pt>
              </c:strCache>
            </c:strRef>
          </c:cat>
          <c:val>
            <c:numRef>
              <c:f>'P10'!$B$28:$B$29</c:f>
              <c:numCache>
                <c:formatCode>0%</c:formatCode>
                <c:ptCount val="2"/>
                <c:pt idx="0">
                  <c:v>0.8</c:v>
                </c:pt>
                <c:pt idx="1">
                  <c:v>0.92</c:v>
                </c:pt>
              </c:numCache>
            </c:numRef>
          </c:val>
          <c:extLst>
            <c:ext xmlns:c16="http://schemas.microsoft.com/office/drawing/2014/chart" uri="{C3380CC4-5D6E-409C-BE32-E72D297353CC}">
              <c16:uniqueId val="{00000000-C322-4871-B2EE-4CA0AC8FEEAC}"/>
            </c:ext>
          </c:extLst>
        </c:ser>
        <c:ser>
          <c:idx val="1"/>
          <c:order val="1"/>
          <c:tx>
            <c:strRef>
              <c:f>'P10'!$C$27</c:f>
              <c:strCache>
                <c:ptCount val="1"/>
                <c:pt idx="0">
                  <c:v>2016</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'P10'!$A$28:$A$29</c:f>
              <c:strCache>
                <c:ptCount val="2"/>
                <c:pt idx="0">
                  <c:v>Las otras áreas del organismo en que trabajo responden con eficiencia los requerimientos que se les hacen para responder solicitudes de información pública.</c:v>
                </c:pt>
                <c:pt idx="1">
                  <c:v>Existe voluntad política de los jefes de servicio para hacerse cargo de las obligaciones que impone la Ley de Transparencia.</c:v>
                </c:pt>
              </c:strCache>
            </c:strRef>
          </c:cat>
          <c:val>
            <c:numRef>
              <c:f>'P10'!$C$28:$C$29</c:f>
              <c:numCache>
                <c:formatCode>0%</c:formatCode>
                <c:ptCount val="2"/>
                <c:pt idx="0">
                  <c:v>0.79</c:v>
                </c:pt>
                <c:pt idx="1">
                  <c:v>0.94</c:v>
                </c:pt>
              </c:numCache>
            </c:numRef>
          </c:val>
          <c:extLst>
            <c:ext xmlns:c16="http://schemas.microsoft.com/office/drawing/2014/chart" uri="{C3380CC4-5D6E-409C-BE32-E72D297353CC}">
              <c16:uniqueId val="{00000001-C322-4871-B2EE-4CA0AC8FEEAC}"/>
            </c:ext>
          </c:extLst>
        </c:ser>
        <c:ser>
          <c:idx val="2"/>
          <c:order val="2"/>
          <c:tx>
            <c:strRef>
              <c:f>'P10'!$D$27</c:f>
              <c:strCache>
                <c:ptCount val="1"/>
                <c:pt idx="0">
                  <c:v>2017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'P10'!$A$28:$A$29</c:f>
              <c:strCache>
                <c:ptCount val="2"/>
                <c:pt idx="0">
                  <c:v>Las otras áreas del organismo en que trabajo responden con eficiencia los requerimientos que se les hacen para responder solicitudes de información pública.</c:v>
                </c:pt>
                <c:pt idx="1">
                  <c:v>Existe voluntad política de los jefes de servicio para hacerse cargo de las obligaciones que impone la Ley de Transparencia.</c:v>
                </c:pt>
              </c:strCache>
            </c:strRef>
          </c:cat>
          <c:val>
            <c:numRef>
              <c:f>'P10'!$D$28:$D$29</c:f>
              <c:numCache>
                <c:formatCode>0%</c:formatCode>
                <c:ptCount val="2"/>
                <c:pt idx="0">
                  <c:v>0.77</c:v>
                </c:pt>
                <c:pt idx="1">
                  <c:v>0.87</c:v>
                </c:pt>
              </c:numCache>
            </c:numRef>
          </c:val>
          <c:extLst>
            <c:ext xmlns:c16="http://schemas.microsoft.com/office/drawing/2014/chart" uri="{C3380CC4-5D6E-409C-BE32-E72D297353CC}">
              <c16:uniqueId val="{00000002-C322-4871-B2EE-4CA0AC8FEEAC}"/>
            </c:ext>
          </c:extLst>
        </c:ser>
        <c:ser>
          <c:idx val="3"/>
          <c:order val="3"/>
          <c:tx>
            <c:strRef>
              <c:f>'P10'!$E$27</c:f>
              <c:strCache>
                <c:ptCount val="1"/>
                <c:pt idx="0">
                  <c:v>2018</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'P10'!$A$28:$A$29</c:f>
              <c:strCache>
                <c:ptCount val="2"/>
                <c:pt idx="0">
                  <c:v>Las otras áreas del organismo en que trabajo responden con eficiencia los requerimientos que se les hacen para responder solicitudes de información pública.</c:v>
                </c:pt>
                <c:pt idx="1">
                  <c:v>Existe voluntad política de los jefes de servicio para hacerse cargo de las obligaciones que impone la Ley de Transparencia.</c:v>
                </c:pt>
              </c:strCache>
            </c:strRef>
          </c:cat>
          <c:val>
            <c:numRef>
              <c:f>'P10'!$E$28:$E$29</c:f>
              <c:numCache>
                <c:formatCode>0%</c:formatCode>
                <c:ptCount val="2"/>
                <c:pt idx="0">
                  <c:v>0.75</c:v>
                </c:pt>
                <c:pt idx="1">
                  <c:v>0.87</c:v>
                </c:pt>
              </c:numCache>
            </c:numRef>
          </c:val>
          <c:extLst>
            <c:ext xmlns:c16="http://schemas.microsoft.com/office/drawing/2014/chart" uri="{C3380CC4-5D6E-409C-BE32-E72D297353CC}">
              <c16:uniqueId val="{00000003-C322-4871-B2EE-4CA0AC8FEEAC}"/>
            </c:ext>
          </c:extLst>
        </c:ser>
        <c:ser>
          <c:idx val="4"/>
          <c:order val="4"/>
          <c:tx>
            <c:strRef>
              <c:f>'P10'!$F$27</c:f>
              <c:strCache>
                <c:ptCount val="1"/>
                <c:pt idx="0">
                  <c:v>2019</c:v>
                </c:pt>
              </c:strCache>
            </c:strRef>
          </c:tx>
          <c:spPr>
            <a:solidFill>
              <a:schemeClr val="accent1">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'P10'!$A$28:$A$29</c:f>
              <c:strCache>
                <c:ptCount val="2"/>
                <c:pt idx="0">
                  <c:v>Las otras áreas del organismo en que trabajo responden con eficiencia los requerimientos que se les hacen para responder solicitudes de información pública.</c:v>
                </c:pt>
                <c:pt idx="1">
                  <c:v>Existe voluntad política de los jefes de servicio para hacerse cargo de las obligaciones que impone la Ley de Transparencia.</c:v>
                </c:pt>
              </c:strCache>
            </c:strRef>
          </c:cat>
          <c:val>
            <c:numRef>
              <c:f>'P10'!$F$28:$F$29</c:f>
              <c:numCache>
                <c:formatCode>0%</c:formatCode>
                <c:ptCount val="2"/>
                <c:pt idx="0">
                  <c:v>0.77</c:v>
                </c:pt>
                <c:pt idx="1">
                  <c:v>0.87</c:v>
                </c:pt>
              </c:numCache>
            </c:numRef>
          </c:val>
          <c:extLst>
            <c:ext xmlns:c16="http://schemas.microsoft.com/office/drawing/2014/chart" uri="{C3380CC4-5D6E-409C-BE32-E72D297353CC}">
              <c16:uniqueId val="{00000004-C322-4871-B2EE-4CA0AC8FEEAC}"/>
            </c:ext>
          </c:extLst>
        </c:ser>
        <c:dLbls>
          <c:showLegendKey val="0"/>
          <c:showVal val="1"/>
          <c:showCatName val="0"/>
          <c:showSerName val="0"/>
          <c:showPercent val="0"/>
          <c:showBubbleSize val="0"/>
        </c:dLbls>
        <c:gapWidth val="150"/>
        <c:overlap val="-25"/>
        <c:axId val="462823376"/>
        <c:axId val="462824552"/>
      </c:barChart>
      <c:catAx>
        <c:axId val="462823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462824552"/>
        <c:crosses val="autoZero"/>
        <c:auto val="1"/>
        <c:lblAlgn val="ctr"/>
        <c:lblOffset val="100"/>
        <c:noMultiLvlLbl val="0"/>
      </c:catAx>
      <c:valAx>
        <c:axId val="462824552"/>
        <c:scaling>
          <c:orientation val="minMax"/>
        </c:scaling>
        <c:delete val="1"/>
        <c:axPos val="l"/>
        <c:numFmt formatCode="0%" sourceLinked="1"/>
        <c:majorTickMark val="none"/>
        <c:minorTickMark val="none"/>
        <c:tickLblPos val="nextTo"/>
        <c:crossAx val="462823376"/>
        <c:crosses val="autoZero"/>
        <c:crossBetween val="between"/>
      </c:valAx>
      <c:spPr>
        <a:noFill/>
        <a:ln>
          <a:noFill/>
        </a:ln>
        <a:effectLst/>
      </c:spPr>
    </c:plotArea>
    <c:legend>
      <c:legendPos val="t"/>
      <c:layout>
        <c:manualLayout>
          <c:xMode val="edge"/>
          <c:yMode val="edge"/>
          <c:x val="0.30148371173746019"/>
          <c:y val="0.15639320523929173"/>
          <c:w val="0.37381205500163062"/>
          <c:h val="0.1035967192319733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ysClr val="window" lastClr="FFFFFF"/>
    </a:solidFill>
    <a:ln>
      <a:solidFill>
        <a:sysClr val="window" lastClr="FFFFFF">
          <a:lumMod val="75000"/>
        </a:sysClr>
      </a:solidFill>
    </a:ln>
    <a:effectLst/>
  </c:spPr>
  <c:txPr>
    <a:bodyPr/>
    <a:lstStyle/>
    <a:p>
      <a:pPr>
        <a:defRPr/>
      </a:pPr>
      <a:endParaRPr lang="es-CL"/>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i="0" baseline="0" dirty="0">
                <a:effectLst/>
              </a:rPr>
              <a:t>Cuando se generan cambios en el equipo de personas que trabaja los temas de Transparencia en su institución... (% de respuestas “Sí”)</a:t>
            </a:r>
            <a:endParaRPr lang="es-CL" sz="1200" b="1" dirty="0">
              <a:effectLst/>
            </a:endParaRPr>
          </a:p>
        </c:rich>
      </c:tx>
      <c:layout>
        <c:manualLayout>
          <c:xMode val="edge"/>
          <c:yMode val="edge"/>
          <c:x val="0.14754821391909648"/>
          <c:y val="2.836881243173056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0"/>
          <c:y val="0.42072384827886827"/>
          <c:w val="0.91896869244935542"/>
          <c:h val="0.49219953390902771"/>
        </c:manualLayout>
      </c:layout>
      <c:barChart>
        <c:barDir val="col"/>
        <c:grouping val="clustered"/>
        <c:varyColors val="0"/>
        <c:ser>
          <c:idx val="0"/>
          <c:order val="0"/>
          <c:tx>
            <c:strRef>
              <c:f>'P11'!$I$28</c:f>
              <c:strCache>
                <c:ptCount val="1"/>
                <c:pt idx="0">
                  <c:v>2018</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'P11'!$H$29:$H$32</c:f>
              <c:strCache>
                <c:ptCount val="4"/>
                <c:pt idx="0">
                  <c:v>Se realiza un traspaso formal de funciones</c:v>
                </c:pt>
                <c:pt idx="1">
                  <c:v>Existe un protocolo para el traspaso de la información</c:v>
                </c:pt>
                <c:pt idx="2">
                  <c:v>Se formaliza el cambio de usuario en los sistemas del Consejo (Portal de Transparencia)</c:v>
                </c:pt>
                <c:pt idx="3">
                  <c:v>Se notifica formalmente al Consejo para la Transparencia</c:v>
                </c:pt>
              </c:strCache>
            </c:strRef>
          </c:cat>
          <c:val>
            <c:numRef>
              <c:f>'P11'!$I$29:$I$32</c:f>
              <c:numCache>
                <c:formatCode>0%</c:formatCode>
                <c:ptCount val="4"/>
                <c:pt idx="0">
                  <c:v>0.28999999999999998</c:v>
                </c:pt>
                <c:pt idx="1">
                  <c:v>0.17</c:v>
                </c:pt>
                <c:pt idx="2">
                  <c:v>0.47</c:v>
                </c:pt>
                <c:pt idx="3">
                  <c:v>0.41</c:v>
                </c:pt>
              </c:numCache>
            </c:numRef>
          </c:val>
          <c:extLst>
            <c:ext xmlns:c16="http://schemas.microsoft.com/office/drawing/2014/chart" uri="{C3380CC4-5D6E-409C-BE32-E72D297353CC}">
              <c16:uniqueId val="{00000000-D2C5-4160-AFDD-18D439CE9977}"/>
            </c:ext>
          </c:extLst>
        </c:ser>
        <c:ser>
          <c:idx val="1"/>
          <c:order val="1"/>
          <c:tx>
            <c:strRef>
              <c:f>'P11'!$J$28</c:f>
              <c:strCache>
                <c:ptCount val="1"/>
                <c:pt idx="0">
                  <c:v>2019</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'P11'!$H$29:$H$32</c:f>
              <c:strCache>
                <c:ptCount val="4"/>
                <c:pt idx="0">
                  <c:v>Se realiza un traspaso formal de funciones</c:v>
                </c:pt>
                <c:pt idx="1">
                  <c:v>Existe un protocolo para el traspaso de la información</c:v>
                </c:pt>
                <c:pt idx="2">
                  <c:v>Se formaliza el cambio de usuario en los sistemas del Consejo (Portal de Transparencia)</c:v>
                </c:pt>
                <c:pt idx="3">
                  <c:v>Se notifica formalmente al Consejo para la Transparencia</c:v>
                </c:pt>
              </c:strCache>
            </c:strRef>
          </c:cat>
          <c:val>
            <c:numRef>
              <c:f>'P11'!$J$29:$J$32</c:f>
              <c:numCache>
                <c:formatCode>0%</c:formatCode>
                <c:ptCount val="4"/>
                <c:pt idx="0">
                  <c:v>0.31</c:v>
                </c:pt>
                <c:pt idx="1">
                  <c:v>0.17</c:v>
                </c:pt>
                <c:pt idx="2">
                  <c:v>0.51</c:v>
                </c:pt>
                <c:pt idx="3">
                  <c:v>0.41</c:v>
                </c:pt>
              </c:numCache>
            </c:numRef>
          </c:val>
          <c:extLst>
            <c:ext xmlns:c16="http://schemas.microsoft.com/office/drawing/2014/chart" uri="{C3380CC4-5D6E-409C-BE32-E72D297353CC}">
              <c16:uniqueId val="{00000001-D2C5-4160-AFDD-18D439CE9977}"/>
            </c:ext>
          </c:extLst>
        </c:ser>
        <c:dLbls>
          <c:showLegendKey val="0"/>
          <c:showVal val="1"/>
          <c:showCatName val="0"/>
          <c:showSerName val="0"/>
          <c:showPercent val="0"/>
          <c:showBubbleSize val="0"/>
        </c:dLbls>
        <c:gapWidth val="150"/>
        <c:overlap val="-25"/>
        <c:axId val="462824944"/>
        <c:axId val="464075424"/>
      </c:barChart>
      <c:catAx>
        <c:axId val="462824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464075424"/>
        <c:crosses val="autoZero"/>
        <c:auto val="1"/>
        <c:lblAlgn val="ctr"/>
        <c:lblOffset val="100"/>
        <c:noMultiLvlLbl val="0"/>
      </c:catAx>
      <c:valAx>
        <c:axId val="464075424"/>
        <c:scaling>
          <c:orientation val="minMax"/>
        </c:scaling>
        <c:delete val="1"/>
        <c:axPos val="l"/>
        <c:numFmt formatCode="0%" sourceLinked="1"/>
        <c:majorTickMark val="none"/>
        <c:minorTickMark val="none"/>
        <c:tickLblPos val="nextTo"/>
        <c:crossAx val="4628249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ysClr val="window" lastClr="FFFFFF"/>
    </a:solidFill>
    <a:ln>
      <a:solidFill>
        <a:sysClr val="window" lastClr="FFFFFF">
          <a:lumMod val="75000"/>
        </a:sysClr>
      </a:solidFill>
    </a:ln>
    <a:effectLst/>
  </c:spPr>
  <c:txPr>
    <a:bodyPr/>
    <a:lstStyle/>
    <a:p>
      <a:pPr>
        <a:defRPr/>
      </a:pPr>
      <a:endParaRPr lang="es-CL"/>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400" b="1" i="0" baseline="0" dirty="0">
                <a:effectLst/>
              </a:rPr>
              <a:t>Cuando se generan cambios en el equipo de personas que trabaja los temas de Transparencia en su institución: (% Sí)</a:t>
            </a:r>
            <a:endParaRPr lang="es-CL" sz="1400" b="1" dirty="0">
              <a:effectLst/>
            </a:endParaRPr>
          </a:p>
        </c:rich>
      </c:tx>
      <c:layout>
        <c:manualLayout>
          <c:xMode val="edge"/>
          <c:yMode val="edge"/>
          <c:x val="0.10378224527091999"/>
          <c:y val="3.5229661332542933E-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4.9352012537327624E-3"/>
          <c:y val="0.37770558510712021"/>
          <c:w val="0.9209343891261863"/>
          <c:h val="0.38374168082647059"/>
        </c:manualLayout>
      </c:layout>
      <c:barChart>
        <c:barDir val="col"/>
        <c:grouping val="clustered"/>
        <c:varyColors val="0"/>
        <c:ser>
          <c:idx val="0"/>
          <c:order val="0"/>
          <c:tx>
            <c:strRef>
              <c:f>'P11'!$M$28</c:f>
              <c:strCache>
                <c:ptCount val="1"/>
                <c:pt idx="0">
                  <c:v>OAC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'P11'!$L$29:$L$32</c:f>
              <c:strCache>
                <c:ptCount val="4"/>
                <c:pt idx="0">
                  <c:v>Se realiza un traspaso formal de funciones</c:v>
                </c:pt>
                <c:pt idx="1">
                  <c:v>Existe un protocolo para el traspaso de la información</c:v>
                </c:pt>
                <c:pt idx="2">
                  <c:v>Se formaliza el cambio de usuario en los sistemas del Consejo (Portal de Transparencia)</c:v>
                </c:pt>
                <c:pt idx="3">
                  <c:v>Se notifica formalmente al Consejo para la Transparencia</c:v>
                </c:pt>
              </c:strCache>
            </c:strRef>
          </c:cat>
          <c:val>
            <c:numRef>
              <c:f>'P11'!$M$29:$M$32</c:f>
              <c:numCache>
                <c:formatCode>0%</c:formatCode>
                <c:ptCount val="4"/>
                <c:pt idx="0">
                  <c:v>0.36</c:v>
                </c:pt>
                <c:pt idx="1">
                  <c:v>0.15</c:v>
                </c:pt>
                <c:pt idx="2">
                  <c:v>0.46</c:v>
                </c:pt>
                <c:pt idx="3">
                  <c:v>0.41</c:v>
                </c:pt>
              </c:numCache>
            </c:numRef>
          </c:val>
          <c:extLst>
            <c:ext xmlns:c16="http://schemas.microsoft.com/office/drawing/2014/chart" uri="{C3380CC4-5D6E-409C-BE32-E72D297353CC}">
              <c16:uniqueId val="{00000000-AFB6-4477-8475-F687CFBB3615}"/>
            </c:ext>
          </c:extLst>
        </c:ser>
        <c:ser>
          <c:idx val="1"/>
          <c:order val="1"/>
          <c:tx>
            <c:strRef>
              <c:f>'P11'!$N$28</c:f>
              <c:strCache>
                <c:ptCount val="1"/>
                <c:pt idx="0">
                  <c:v>Municipio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'P11'!$L$29:$L$32</c:f>
              <c:strCache>
                <c:ptCount val="4"/>
                <c:pt idx="0">
                  <c:v>Se realiza un traspaso formal de funciones</c:v>
                </c:pt>
                <c:pt idx="1">
                  <c:v>Existe un protocolo para el traspaso de la información</c:v>
                </c:pt>
                <c:pt idx="2">
                  <c:v>Se formaliza el cambio de usuario en los sistemas del Consejo (Portal de Transparencia)</c:v>
                </c:pt>
                <c:pt idx="3">
                  <c:v>Se notifica formalmente al Consejo para la Transparencia</c:v>
                </c:pt>
              </c:strCache>
            </c:strRef>
          </c:cat>
          <c:val>
            <c:numRef>
              <c:f>'P11'!$N$29:$N$32</c:f>
              <c:numCache>
                <c:formatCode>0%</c:formatCode>
                <c:ptCount val="4"/>
                <c:pt idx="0">
                  <c:v>0.27</c:v>
                </c:pt>
                <c:pt idx="1">
                  <c:v>0.16</c:v>
                </c:pt>
                <c:pt idx="2">
                  <c:v>0.56000000000000005</c:v>
                </c:pt>
                <c:pt idx="3">
                  <c:v>0.39</c:v>
                </c:pt>
              </c:numCache>
            </c:numRef>
          </c:val>
          <c:extLst>
            <c:ext xmlns:c16="http://schemas.microsoft.com/office/drawing/2014/chart" uri="{C3380CC4-5D6E-409C-BE32-E72D297353CC}">
              <c16:uniqueId val="{00000001-AFB6-4477-8475-F687CFBB3615}"/>
            </c:ext>
          </c:extLst>
        </c:ser>
        <c:dLbls>
          <c:showLegendKey val="0"/>
          <c:showVal val="1"/>
          <c:showCatName val="0"/>
          <c:showSerName val="0"/>
          <c:showPercent val="0"/>
          <c:showBubbleSize val="0"/>
        </c:dLbls>
        <c:gapWidth val="150"/>
        <c:overlap val="-25"/>
        <c:axId val="464070328"/>
        <c:axId val="464074640"/>
      </c:barChart>
      <c:catAx>
        <c:axId val="464070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464074640"/>
        <c:crosses val="autoZero"/>
        <c:auto val="1"/>
        <c:lblAlgn val="ctr"/>
        <c:lblOffset val="100"/>
        <c:noMultiLvlLbl val="0"/>
      </c:catAx>
      <c:valAx>
        <c:axId val="464074640"/>
        <c:scaling>
          <c:orientation val="minMax"/>
        </c:scaling>
        <c:delete val="1"/>
        <c:axPos val="l"/>
        <c:numFmt formatCode="0%" sourceLinked="1"/>
        <c:majorTickMark val="none"/>
        <c:minorTickMark val="none"/>
        <c:tickLblPos val="nextTo"/>
        <c:crossAx val="464070328"/>
        <c:crosses val="autoZero"/>
        <c:crossBetween val="between"/>
      </c:valAx>
      <c:spPr>
        <a:noFill/>
        <a:ln>
          <a:noFill/>
        </a:ln>
        <a:effectLst/>
      </c:spPr>
    </c:plotArea>
    <c:legend>
      <c:legendPos val="t"/>
      <c:layout>
        <c:manualLayout>
          <c:xMode val="edge"/>
          <c:yMode val="edge"/>
          <c:x val="0.34393880310399022"/>
          <c:y val="0.21191502886502731"/>
          <c:w val="0.31212211080844443"/>
          <c:h val="6.838958006179869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ysClr val="window" lastClr="FFFFFF"/>
    </a:solidFill>
    <a:ln>
      <a:solidFill>
        <a:sysClr val="window" lastClr="FFFFFF">
          <a:lumMod val="75000"/>
        </a:sysClr>
      </a:solidFill>
    </a:ln>
    <a:effectLst/>
  </c:spPr>
  <c:txPr>
    <a:bodyPr/>
    <a:lstStyle/>
    <a:p>
      <a:pPr>
        <a:defRPr/>
      </a:pPr>
      <a:endParaRPr lang="es-CL"/>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400" b="1"/>
              <a:t>¿Con cuál de las siguientes afirmaciones se identifica más?</a:t>
            </a:r>
          </a:p>
        </c:rich>
      </c:tx>
      <c:layout>
        <c:manualLayout>
          <c:xMode val="edge"/>
          <c:yMode val="edge"/>
          <c:x val="0.2064976947794905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1.6596542216756306E-2"/>
          <c:y val="0.28834445731536462"/>
          <c:w val="0.96680691556648735"/>
          <c:h val="0.45985704332179961"/>
        </c:manualLayout>
      </c:layout>
      <c:barChart>
        <c:barDir val="col"/>
        <c:grouping val="clustered"/>
        <c:varyColors val="0"/>
        <c:ser>
          <c:idx val="0"/>
          <c:order val="0"/>
          <c:tx>
            <c:strRef>
              <c:f>'P80'!$C$13</c:f>
              <c:strCache>
                <c:ptCount val="1"/>
                <c:pt idx="0">
                  <c:v>2015</c:v>
                </c:pt>
              </c:strCache>
            </c:strRef>
          </c:tx>
          <c:spPr>
            <a:solidFill>
              <a:schemeClr val="accent2">
                <a:tint val="54000"/>
              </a:schemeClr>
            </a:solidFill>
            <a:ln>
              <a:noFill/>
            </a:ln>
            <a:effectLst/>
          </c:spPr>
          <c:invertIfNegative val="0"/>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extLst>
                <c:ext xmlns:c16="http://schemas.microsoft.com/office/drawing/2014/chart" uri="{C3380CC4-5D6E-409C-BE32-E72D297353CC}">
                  <c16:uniqueId val="{00000000-FEDE-460E-81EB-405966CD216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'P80'!$B$14:$B$17</c:f>
              <c:strCache>
                <c:ptCount val="4"/>
                <c:pt idx="0">
                  <c:v>Los beneficios que aporta la Ley de Transparencia son superiores a cualquier costo (tiempo, trabajo, recursos, riesgos) que implique su implementación.</c:v>
                </c:pt>
                <c:pt idx="1">
                  <c:v>Los beneficios que aporta la Ley de Transparencia son inferiores a cualquier costo (tiempo, trabajo, recursos, riesgos) que implique su implementación.</c:v>
                </c:pt>
                <c:pt idx="2">
                  <c:v>Los beneficios y los costos son iguales.</c:v>
                </c:pt>
                <c:pt idx="3">
                  <c:v>No sabe </c:v>
                </c:pt>
              </c:strCache>
            </c:strRef>
          </c:cat>
          <c:val>
            <c:numRef>
              <c:f>'P80'!$C$14:$C$17</c:f>
              <c:numCache>
                <c:formatCode>0%</c:formatCode>
                <c:ptCount val="4"/>
                <c:pt idx="0">
                  <c:v>0.59</c:v>
                </c:pt>
                <c:pt idx="1">
                  <c:v>0.22</c:v>
                </c:pt>
                <c:pt idx="2">
                  <c:v>0.11</c:v>
                </c:pt>
                <c:pt idx="3">
                  <c:v>0.08</c:v>
                </c:pt>
              </c:numCache>
            </c:numRef>
          </c:val>
          <c:extLst>
            <c:ext xmlns:c16="http://schemas.microsoft.com/office/drawing/2014/chart" uri="{C3380CC4-5D6E-409C-BE32-E72D297353CC}">
              <c16:uniqueId val="{00000001-FEDE-460E-81EB-405966CD216B}"/>
            </c:ext>
          </c:extLst>
        </c:ser>
        <c:ser>
          <c:idx val="1"/>
          <c:order val="1"/>
          <c:tx>
            <c:strRef>
              <c:f>'P80'!$D$13</c:f>
              <c:strCache>
                <c:ptCount val="1"/>
                <c:pt idx="0">
                  <c:v>2016</c:v>
                </c:pt>
              </c:strCache>
            </c:strRef>
          </c:tx>
          <c:spPr>
            <a:solidFill>
              <a:schemeClr val="accent2">
                <a:tint val="77000"/>
              </a:schemeClr>
            </a:solidFill>
            <a:ln>
              <a:noFill/>
            </a:ln>
            <a:effectLst/>
          </c:spPr>
          <c:invertIfNegative val="0"/>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extLst>
                <c:ext xmlns:c16="http://schemas.microsoft.com/office/drawing/2014/chart" uri="{C3380CC4-5D6E-409C-BE32-E72D297353CC}">
                  <c16:uniqueId val="{00000002-FEDE-460E-81EB-405966CD216B}"/>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'P80'!$B$14:$B$17</c:f>
              <c:strCache>
                <c:ptCount val="4"/>
                <c:pt idx="0">
                  <c:v>Los beneficios que aporta la Ley de Transparencia son superiores a cualquier costo (tiempo, trabajo, recursos, riesgos) que implique su implementación.</c:v>
                </c:pt>
                <c:pt idx="1">
                  <c:v>Los beneficios que aporta la Ley de Transparencia son inferiores a cualquier costo (tiempo, trabajo, recursos, riesgos) que implique su implementación.</c:v>
                </c:pt>
                <c:pt idx="2">
                  <c:v>Los beneficios y los costos son iguales.</c:v>
                </c:pt>
                <c:pt idx="3">
                  <c:v>No sabe </c:v>
                </c:pt>
              </c:strCache>
            </c:strRef>
          </c:cat>
          <c:val>
            <c:numRef>
              <c:f>'P80'!$D$14:$D$17</c:f>
              <c:numCache>
                <c:formatCode>0%</c:formatCode>
                <c:ptCount val="4"/>
                <c:pt idx="0">
                  <c:v>0.56000000000000005</c:v>
                </c:pt>
                <c:pt idx="1">
                  <c:v>0.21</c:v>
                </c:pt>
                <c:pt idx="2">
                  <c:v>0.14000000000000001</c:v>
                </c:pt>
                <c:pt idx="3">
                  <c:v>0.08</c:v>
                </c:pt>
              </c:numCache>
            </c:numRef>
          </c:val>
          <c:extLst>
            <c:ext xmlns:c16="http://schemas.microsoft.com/office/drawing/2014/chart" uri="{C3380CC4-5D6E-409C-BE32-E72D297353CC}">
              <c16:uniqueId val="{00000003-FEDE-460E-81EB-405966CD216B}"/>
            </c:ext>
          </c:extLst>
        </c:ser>
        <c:ser>
          <c:idx val="2"/>
          <c:order val="2"/>
          <c:tx>
            <c:strRef>
              <c:f>'P80'!$E$13</c:f>
              <c:strCache>
                <c:ptCount val="1"/>
                <c:pt idx="0">
                  <c:v>2017</c:v>
                </c:pt>
              </c:strCache>
            </c:strRef>
          </c:tx>
          <c:spPr>
            <a:solidFill>
              <a:schemeClr val="accent2"/>
            </a:solidFill>
            <a:ln>
              <a:noFill/>
            </a:ln>
            <a:effectLst/>
          </c:spPr>
          <c:invertIfNegative val="0"/>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extLst>
                <c:ext xmlns:c16="http://schemas.microsoft.com/office/drawing/2014/chart" uri="{C3380CC4-5D6E-409C-BE32-E72D297353CC}">
                  <c16:uniqueId val="{00000004-FEDE-460E-81EB-405966CD216B}"/>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'P80'!$B$14:$B$17</c:f>
              <c:strCache>
                <c:ptCount val="4"/>
                <c:pt idx="0">
                  <c:v>Los beneficios que aporta la Ley de Transparencia son superiores a cualquier costo (tiempo, trabajo, recursos, riesgos) que implique su implementación.</c:v>
                </c:pt>
                <c:pt idx="1">
                  <c:v>Los beneficios que aporta la Ley de Transparencia son inferiores a cualquier costo (tiempo, trabajo, recursos, riesgos) que implique su implementación.</c:v>
                </c:pt>
                <c:pt idx="2">
                  <c:v>Los beneficios y los costos son iguales.</c:v>
                </c:pt>
                <c:pt idx="3">
                  <c:v>No sabe </c:v>
                </c:pt>
              </c:strCache>
            </c:strRef>
          </c:cat>
          <c:val>
            <c:numRef>
              <c:f>'P80'!$E$14:$E$17</c:f>
              <c:numCache>
                <c:formatCode>0%</c:formatCode>
                <c:ptCount val="4"/>
                <c:pt idx="0">
                  <c:v>0.54</c:v>
                </c:pt>
                <c:pt idx="1">
                  <c:v>0.24</c:v>
                </c:pt>
                <c:pt idx="2">
                  <c:v>0.12</c:v>
                </c:pt>
                <c:pt idx="3">
                  <c:v>0.1</c:v>
                </c:pt>
              </c:numCache>
            </c:numRef>
          </c:val>
          <c:extLst>
            <c:ext xmlns:c16="http://schemas.microsoft.com/office/drawing/2014/chart" uri="{C3380CC4-5D6E-409C-BE32-E72D297353CC}">
              <c16:uniqueId val="{00000005-FEDE-460E-81EB-405966CD216B}"/>
            </c:ext>
          </c:extLst>
        </c:ser>
        <c:ser>
          <c:idx val="3"/>
          <c:order val="3"/>
          <c:tx>
            <c:strRef>
              <c:f>'P80'!$F$13</c:f>
              <c:strCache>
                <c:ptCount val="1"/>
                <c:pt idx="0">
                  <c:v>2018</c:v>
                </c:pt>
              </c:strCache>
            </c:strRef>
          </c:tx>
          <c:spPr>
            <a:solidFill>
              <a:schemeClr val="accent2">
                <a:shade val="76000"/>
              </a:schemeClr>
            </a:solidFill>
            <a:ln>
              <a:noFill/>
            </a:ln>
            <a:effectLst/>
          </c:spPr>
          <c:invertIfNegative val="0"/>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extLst>
                <c:ext xmlns:c16="http://schemas.microsoft.com/office/drawing/2014/chart" uri="{C3380CC4-5D6E-409C-BE32-E72D297353CC}">
                  <c16:uniqueId val="{00000006-FEDE-460E-81EB-405966CD216B}"/>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'P80'!$B$14:$B$17</c:f>
              <c:strCache>
                <c:ptCount val="4"/>
                <c:pt idx="0">
                  <c:v>Los beneficios que aporta la Ley de Transparencia son superiores a cualquier costo (tiempo, trabajo, recursos, riesgos) que implique su implementación.</c:v>
                </c:pt>
                <c:pt idx="1">
                  <c:v>Los beneficios que aporta la Ley de Transparencia son inferiores a cualquier costo (tiempo, trabajo, recursos, riesgos) que implique su implementación.</c:v>
                </c:pt>
                <c:pt idx="2">
                  <c:v>Los beneficios y los costos son iguales.</c:v>
                </c:pt>
                <c:pt idx="3">
                  <c:v>No sabe </c:v>
                </c:pt>
              </c:strCache>
            </c:strRef>
          </c:cat>
          <c:val>
            <c:numRef>
              <c:f>'P80'!$F$14:$F$17</c:f>
              <c:numCache>
                <c:formatCode>0%</c:formatCode>
                <c:ptCount val="4"/>
                <c:pt idx="0">
                  <c:v>0.56999999999999995</c:v>
                </c:pt>
                <c:pt idx="1">
                  <c:v>0.21</c:v>
                </c:pt>
                <c:pt idx="2">
                  <c:v>0.11</c:v>
                </c:pt>
                <c:pt idx="3">
                  <c:v>0.1</c:v>
                </c:pt>
              </c:numCache>
            </c:numRef>
          </c:val>
          <c:extLst>
            <c:ext xmlns:c16="http://schemas.microsoft.com/office/drawing/2014/chart" uri="{C3380CC4-5D6E-409C-BE32-E72D297353CC}">
              <c16:uniqueId val="{00000007-FEDE-460E-81EB-405966CD216B}"/>
            </c:ext>
          </c:extLst>
        </c:ser>
        <c:ser>
          <c:idx val="4"/>
          <c:order val="4"/>
          <c:tx>
            <c:strRef>
              <c:f>'P80'!$G$13</c:f>
              <c:strCache>
                <c:ptCount val="1"/>
                <c:pt idx="0">
                  <c:v>2019</c:v>
                </c:pt>
              </c:strCache>
            </c:strRef>
          </c:tx>
          <c:spPr>
            <a:solidFill>
              <a:schemeClr val="accent2">
                <a:shade val="53000"/>
              </a:schemeClr>
            </a:solidFill>
            <a:ln>
              <a:noFill/>
            </a:ln>
            <a:effectLst/>
          </c:spPr>
          <c:invertIfNegative val="0"/>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extLst>
                <c:ext xmlns:c16="http://schemas.microsoft.com/office/drawing/2014/chart" uri="{C3380CC4-5D6E-409C-BE32-E72D297353CC}">
                  <c16:uniqueId val="{00000008-FEDE-460E-81EB-405966CD216B}"/>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'P80'!$B$14:$B$17</c:f>
              <c:strCache>
                <c:ptCount val="4"/>
                <c:pt idx="0">
                  <c:v>Los beneficios que aporta la Ley de Transparencia son superiores a cualquier costo (tiempo, trabajo, recursos, riesgos) que implique su implementación.</c:v>
                </c:pt>
                <c:pt idx="1">
                  <c:v>Los beneficios que aporta la Ley de Transparencia son inferiores a cualquier costo (tiempo, trabajo, recursos, riesgos) que implique su implementación.</c:v>
                </c:pt>
                <c:pt idx="2">
                  <c:v>Los beneficios y los costos son iguales.</c:v>
                </c:pt>
                <c:pt idx="3">
                  <c:v>No sabe </c:v>
                </c:pt>
              </c:strCache>
            </c:strRef>
          </c:cat>
          <c:val>
            <c:numRef>
              <c:f>'P80'!$G$14:$G$17</c:f>
              <c:numCache>
                <c:formatCode>0%</c:formatCode>
                <c:ptCount val="4"/>
                <c:pt idx="0">
                  <c:v>0.55000000000000004</c:v>
                </c:pt>
                <c:pt idx="1">
                  <c:v>0.25</c:v>
                </c:pt>
                <c:pt idx="2">
                  <c:v>0.1</c:v>
                </c:pt>
                <c:pt idx="3">
                  <c:v>0.1</c:v>
                </c:pt>
              </c:numCache>
            </c:numRef>
          </c:val>
          <c:extLst>
            <c:ext xmlns:c16="http://schemas.microsoft.com/office/drawing/2014/chart" uri="{C3380CC4-5D6E-409C-BE32-E72D297353CC}">
              <c16:uniqueId val="{00000009-FEDE-460E-81EB-405966CD216B}"/>
            </c:ext>
          </c:extLst>
        </c:ser>
        <c:dLbls>
          <c:showLegendKey val="0"/>
          <c:showVal val="1"/>
          <c:showCatName val="0"/>
          <c:showSerName val="0"/>
          <c:showPercent val="0"/>
          <c:showBubbleSize val="0"/>
        </c:dLbls>
        <c:gapWidth val="150"/>
        <c:overlap val="-25"/>
        <c:axId val="464074248"/>
        <c:axId val="464069544"/>
      </c:barChart>
      <c:catAx>
        <c:axId val="464074248"/>
        <c:scaling>
          <c:orientation val="minMax"/>
        </c:scaling>
        <c:delete val="0"/>
        <c:axPos val="b"/>
        <c:numFmt formatCode="General" sourceLinked="1"/>
        <c:majorTickMark val="none"/>
        <c:minorTickMark val="none"/>
        <c:tickLblPos val="nextTo"/>
        <c:spPr>
          <a:solidFill>
            <a:sysClr val="window" lastClr="FFFFFF"/>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L"/>
          </a:p>
        </c:txPr>
        <c:crossAx val="464069544"/>
        <c:crosses val="autoZero"/>
        <c:auto val="1"/>
        <c:lblAlgn val="ctr"/>
        <c:lblOffset val="100"/>
        <c:noMultiLvlLbl val="0"/>
      </c:catAx>
      <c:valAx>
        <c:axId val="464069544"/>
        <c:scaling>
          <c:orientation val="minMax"/>
        </c:scaling>
        <c:delete val="1"/>
        <c:axPos val="l"/>
        <c:numFmt formatCode="0%" sourceLinked="1"/>
        <c:majorTickMark val="none"/>
        <c:minorTickMark val="none"/>
        <c:tickLblPos val="nextTo"/>
        <c:crossAx val="4640742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ysClr val="window" lastClr="FFFFFF"/>
    </a:solidFill>
    <a:ln>
      <a:solidFill>
        <a:sysClr val="window" lastClr="FFFFFF">
          <a:lumMod val="75000"/>
        </a:sysClr>
      </a:solidFill>
    </a:ln>
    <a:effectLst/>
  </c:spPr>
  <c:txPr>
    <a:bodyPr/>
    <a:lstStyle/>
    <a:p>
      <a:pPr>
        <a:defRPr/>
      </a:pPr>
      <a:endParaRPr lang="es-CL"/>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400" b="1" i="0" baseline="0" dirty="0">
                <a:effectLst/>
              </a:rPr>
              <a:t>¿Diría Ud. que la mayoría de las solicitudes de información pública que ingresan en su institución son…?</a:t>
            </a:r>
            <a:endParaRPr lang="es-CL" sz="1400" b="1"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3.0555555555555555E-2"/>
          <c:y val="0.48594962088072324"/>
          <c:w val="0.93888888888888888"/>
          <c:h val="0.40665099154272383"/>
        </c:manualLayout>
      </c:layout>
      <c:barChart>
        <c:barDir val="col"/>
        <c:grouping val="clustered"/>
        <c:varyColors val="0"/>
        <c:ser>
          <c:idx val="0"/>
          <c:order val="0"/>
          <c:tx>
            <c:strRef>
              <c:f>'P12'!$I$11</c:f>
              <c:strCache>
                <c:ptCount val="1"/>
                <c:pt idx="0">
                  <c:v>2017</c:v>
                </c:pt>
              </c:strCache>
            </c:strRef>
          </c:tx>
          <c:spPr>
            <a:solidFill>
              <a:schemeClr val="accent5">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'P12'!$H$12:$H$14</c:f>
              <c:strCache>
                <c:ptCount val="3"/>
                <c:pt idx="0">
                  <c:v>Sobre asuntos de interés personal</c:v>
                </c:pt>
                <c:pt idx="1">
                  <c:v>Sobre asuntos de interés público</c:v>
                </c:pt>
                <c:pt idx="2">
                  <c:v>No sabe</c:v>
                </c:pt>
              </c:strCache>
            </c:strRef>
          </c:cat>
          <c:val>
            <c:numRef>
              <c:f>'P12'!$I$12:$I$14</c:f>
              <c:numCache>
                <c:formatCode>0%</c:formatCode>
                <c:ptCount val="3"/>
                <c:pt idx="0">
                  <c:v>0.59</c:v>
                </c:pt>
                <c:pt idx="1">
                  <c:v>0.38</c:v>
                </c:pt>
                <c:pt idx="2">
                  <c:v>0.03</c:v>
                </c:pt>
              </c:numCache>
            </c:numRef>
          </c:val>
          <c:extLst>
            <c:ext xmlns:c16="http://schemas.microsoft.com/office/drawing/2014/chart" uri="{C3380CC4-5D6E-409C-BE32-E72D297353CC}">
              <c16:uniqueId val="{00000000-1680-48AC-8516-4104A74149C4}"/>
            </c:ext>
          </c:extLst>
        </c:ser>
        <c:ser>
          <c:idx val="1"/>
          <c:order val="1"/>
          <c:tx>
            <c:strRef>
              <c:f>'P12'!$J$11</c:f>
              <c:strCache>
                <c:ptCount val="1"/>
                <c:pt idx="0">
                  <c:v>2018</c:v>
                </c:pt>
              </c:strCache>
            </c:strRef>
          </c:tx>
          <c:spPr>
            <a:solidFill>
              <a:schemeClr val="accent5"/>
            </a:solidFill>
            <a:ln>
              <a:noFill/>
            </a:ln>
            <a:effectLst/>
          </c:spPr>
          <c:invertIfNegative val="0"/>
          <c:dLbls>
            <c:dLbl>
              <c:idx val="2"/>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extLst>
                <c:ext xmlns:c16="http://schemas.microsoft.com/office/drawing/2014/chart" uri="{C3380CC4-5D6E-409C-BE32-E72D297353CC}">
                  <c16:uniqueId val="{00000001-1680-48AC-8516-4104A74149C4}"/>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'P12'!$H$12:$H$14</c:f>
              <c:strCache>
                <c:ptCount val="3"/>
                <c:pt idx="0">
                  <c:v>Sobre asuntos de interés personal</c:v>
                </c:pt>
                <c:pt idx="1">
                  <c:v>Sobre asuntos de interés público</c:v>
                </c:pt>
                <c:pt idx="2">
                  <c:v>No sabe</c:v>
                </c:pt>
              </c:strCache>
            </c:strRef>
          </c:cat>
          <c:val>
            <c:numRef>
              <c:f>'P12'!$J$12:$J$14</c:f>
              <c:numCache>
                <c:formatCode>0%</c:formatCode>
                <c:ptCount val="3"/>
                <c:pt idx="0">
                  <c:v>0.61</c:v>
                </c:pt>
                <c:pt idx="1">
                  <c:v>0.34</c:v>
                </c:pt>
                <c:pt idx="2">
                  <c:v>0.05</c:v>
                </c:pt>
              </c:numCache>
            </c:numRef>
          </c:val>
          <c:extLst>
            <c:ext xmlns:c16="http://schemas.microsoft.com/office/drawing/2014/chart" uri="{C3380CC4-5D6E-409C-BE32-E72D297353CC}">
              <c16:uniqueId val="{00000002-1680-48AC-8516-4104A74149C4}"/>
            </c:ext>
          </c:extLst>
        </c:ser>
        <c:ser>
          <c:idx val="2"/>
          <c:order val="2"/>
          <c:tx>
            <c:strRef>
              <c:f>'P12'!$K$11</c:f>
              <c:strCache>
                <c:ptCount val="1"/>
                <c:pt idx="0">
                  <c:v>2019</c:v>
                </c:pt>
              </c:strCache>
            </c:strRef>
          </c:tx>
          <c:spPr>
            <a:solidFill>
              <a:schemeClr val="accent5">
                <a:shade val="65000"/>
              </a:schemeClr>
            </a:solidFill>
            <a:ln>
              <a:noFill/>
            </a:ln>
            <a:effectLst/>
          </c:spPr>
          <c:invertIfNegative val="0"/>
          <c:dLbls>
            <c:dLbl>
              <c:idx val="2"/>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extLst>
                <c:ext xmlns:c16="http://schemas.microsoft.com/office/drawing/2014/chart" uri="{C3380CC4-5D6E-409C-BE32-E72D297353CC}">
                  <c16:uniqueId val="{00000003-1680-48AC-8516-4104A74149C4}"/>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'P12'!$H$12:$H$14</c:f>
              <c:strCache>
                <c:ptCount val="3"/>
                <c:pt idx="0">
                  <c:v>Sobre asuntos de interés personal</c:v>
                </c:pt>
                <c:pt idx="1">
                  <c:v>Sobre asuntos de interés público</c:v>
                </c:pt>
                <c:pt idx="2">
                  <c:v>No sabe</c:v>
                </c:pt>
              </c:strCache>
            </c:strRef>
          </c:cat>
          <c:val>
            <c:numRef>
              <c:f>'P12'!$K$12:$K$14</c:f>
              <c:numCache>
                <c:formatCode>0%</c:formatCode>
                <c:ptCount val="3"/>
                <c:pt idx="0">
                  <c:v>0.66</c:v>
                </c:pt>
                <c:pt idx="1">
                  <c:v>0.32</c:v>
                </c:pt>
                <c:pt idx="2">
                  <c:v>0.02</c:v>
                </c:pt>
              </c:numCache>
            </c:numRef>
          </c:val>
          <c:extLst>
            <c:ext xmlns:c16="http://schemas.microsoft.com/office/drawing/2014/chart" uri="{C3380CC4-5D6E-409C-BE32-E72D297353CC}">
              <c16:uniqueId val="{00000004-1680-48AC-8516-4104A74149C4}"/>
            </c:ext>
          </c:extLst>
        </c:ser>
        <c:dLbls>
          <c:showLegendKey val="0"/>
          <c:showVal val="1"/>
          <c:showCatName val="0"/>
          <c:showSerName val="0"/>
          <c:showPercent val="0"/>
          <c:showBubbleSize val="0"/>
        </c:dLbls>
        <c:gapWidth val="150"/>
        <c:overlap val="-25"/>
        <c:axId val="464069936"/>
        <c:axId val="464071112"/>
      </c:barChart>
      <c:catAx>
        <c:axId val="464069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464071112"/>
        <c:crosses val="autoZero"/>
        <c:auto val="1"/>
        <c:lblAlgn val="ctr"/>
        <c:lblOffset val="100"/>
        <c:noMultiLvlLbl val="0"/>
      </c:catAx>
      <c:valAx>
        <c:axId val="464071112"/>
        <c:scaling>
          <c:orientation val="minMax"/>
        </c:scaling>
        <c:delete val="1"/>
        <c:axPos val="l"/>
        <c:numFmt formatCode="0%" sourceLinked="1"/>
        <c:majorTickMark val="none"/>
        <c:minorTickMark val="none"/>
        <c:tickLblPos val="nextTo"/>
        <c:crossAx val="46406993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ysClr val="window" lastClr="FFFFFF"/>
    </a:solidFill>
    <a:ln>
      <a:solidFill>
        <a:sysClr val="window" lastClr="FFFFFF">
          <a:lumMod val="75000"/>
        </a:sysClr>
      </a:solidFill>
    </a:ln>
    <a:effectLst/>
  </c:spPr>
  <c:txPr>
    <a:bodyPr/>
    <a:lstStyle/>
    <a:p>
      <a:pPr>
        <a:defRPr/>
      </a:pPr>
      <a:endParaRPr lang="es-CL"/>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400" b="1" i="0" baseline="0">
                <a:effectLst/>
              </a:rPr>
              <a:t>¿Diría Ud. que la mayoría de las solicitudes de información pública que ingresan en su institución son…?</a:t>
            </a:r>
            <a:endParaRPr lang="es-CL" sz="14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3.8294168842471714E-2"/>
          <c:y val="0.42209933564550989"/>
          <c:w val="0.92341166231505656"/>
          <c:h val="0.40873830937045097"/>
        </c:manualLayout>
      </c:layout>
      <c:barChart>
        <c:barDir val="col"/>
        <c:grouping val="clustered"/>
        <c:varyColors val="0"/>
        <c:ser>
          <c:idx val="0"/>
          <c:order val="0"/>
          <c:tx>
            <c:strRef>
              <c:f>'P12'!$H$35</c:f>
              <c:strCache>
                <c:ptCount val="1"/>
                <c:pt idx="0">
                  <c:v>Municipio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'P12'!$G$36:$G$38</c:f>
              <c:strCache>
                <c:ptCount val="3"/>
                <c:pt idx="0">
                  <c:v>Sobre asuntos de interés personal</c:v>
                </c:pt>
                <c:pt idx="1">
                  <c:v>Sobre asuntos de interés público</c:v>
                </c:pt>
                <c:pt idx="2">
                  <c:v>No sabe</c:v>
                </c:pt>
              </c:strCache>
            </c:strRef>
          </c:cat>
          <c:val>
            <c:numRef>
              <c:f>'P12'!$H$36:$H$38</c:f>
              <c:numCache>
                <c:formatCode>0%</c:formatCode>
                <c:ptCount val="3"/>
                <c:pt idx="0">
                  <c:v>0.71</c:v>
                </c:pt>
                <c:pt idx="1">
                  <c:v>0.28000000000000003</c:v>
                </c:pt>
                <c:pt idx="2">
                  <c:v>0.01</c:v>
                </c:pt>
              </c:numCache>
            </c:numRef>
          </c:val>
          <c:extLst>
            <c:ext xmlns:c16="http://schemas.microsoft.com/office/drawing/2014/chart" uri="{C3380CC4-5D6E-409C-BE32-E72D297353CC}">
              <c16:uniqueId val="{00000000-28C3-4612-8384-4B2B21BC923A}"/>
            </c:ext>
          </c:extLst>
        </c:ser>
        <c:ser>
          <c:idx val="1"/>
          <c:order val="1"/>
          <c:tx>
            <c:strRef>
              <c:f>'P12'!$I$35</c:f>
              <c:strCache>
                <c:ptCount val="1"/>
                <c:pt idx="0">
                  <c:v>OAC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'P12'!$G$36:$G$38</c:f>
              <c:strCache>
                <c:ptCount val="3"/>
                <c:pt idx="0">
                  <c:v>Sobre asuntos de interés personal</c:v>
                </c:pt>
                <c:pt idx="1">
                  <c:v>Sobre asuntos de interés público</c:v>
                </c:pt>
                <c:pt idx="2">
                  <c:v>No sabe</c:v>
                </c:pt>
              </c:strCache>
            </c:strRef>
          </c:cat>
          <c:val>
            <c:numRef>
              <c:f>'P12'!$I$36:$I$38</c:f>
              <c:numCache>
                <c:formatCode>0%</c:formatCode>
                <c:ptCount val="3"/>
                <c:pt idx="0">
                  <c:v>0.62</c:v>
                </c:pt>
                <c:pt idx="1">
                  <c:v>0.35</c:v>
                </c:pt>
                <c:pt idx="2">
                  <c:v>0.03</c:v>
                </c:pt>
              </c:numCache>
            </c:numRef>
          </c:val>
          <c:extLst>
            <c:ext xmlns:c16="http://schemas.microsoft.com/office/drawing/2014/chart" uri="{C3380CC4-5D6E-409C-BE32-E72D297353CC}">
              <c16:uniqueId val="{00000001-28C3-4612-8384-4B2B21BC923A}"/>
            </c:ext>
          </c:extLst>
        </c:ser>
        <c:dLbls>
          <c:showLegendKey val="0"/>
          <c:showVal val="1"/>
          <c:showCatName val="0"/>
          <c:showSerName val="0"/>
          <c:showPercent val="0"/>
          <c:showBubbleSize val="0"/>
        </c:dLbls>
        <c:gapWidth val="150"/>
        <c:overlap val="-25"/>
        <c:axId val="464071896"/>
        <c:axId val="464072288"/>
      </c:barChart>
      <c:catAx>
        <c:axId val="464071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464072288"/>
        <c:crosses val="autoZero"/>
        <c:auto val="1"/>
        <c:lblAlgn val="ctr"/>
        <c:lblOffset val="100"/>
        <c:noMultiLvlLbl val="0"/>
      </c:catAx>
      <c:valAx>
        <c:axId val="464072288"/>
        <c:scaling>
          <c:orientation val="minMax"/>
        </c:scaling>
        <c:delete val="1"/>
        <c:axPos val="l"/>
        <c:numFmt formatCode="0%" sourceLinked="1"/>
        <c:majorTickMark val="none"/>
        <c:minorTickMark val="none"/>
        <c:tickLblPos val="nextTo"/>
        <c:crossAx val="464071896"/>
        <c:crosses val="autoZero"/>
        <c:crossBetween val="between"/>
      </c:valAx>
      <c:spPr>
        <a:noFill/>
        <a:ln>
          <a:noFill/>
        </a:ln>
        <a:effectLst/>
      </c:spPr>
    </c:plotArea>
    <c:legend>
      <c:legendPos val="t"/>
      <c:layout>
        <c:manualLayout>
          <c:xMode val="edge"/>
          <c:yMode val="edge"/>
          <c:x val="0.32365288542587528"/>
          <c:y val="0.26284017296839601"/>
          <c:w val="0.35269395503107803"/>
          <c:h val="7.282742582959944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ysClr val="window" lastClr="FFFFFF"/>
    </a:solidFill>
    <a:ln>
      <a:solidFill>
        <a:sysClr val="window" lastClr="FFFFFF">
          <a:lumMod val="75000"/>
        </a:sysClr>
      </a:solidFill>
    </a:ln>
    <a:effectLst/>
  </c:spPr>
  <c:txPr>
    <a:bodyPr/>
    <a:lstStyle/>
    <a:p>
      <a:pPr>
        <a:defRPr/>
      </a:pPr>
      <a:endParaRPr lang="es-CL"/>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es-CL" sz="1050" b="1" i="0" baseline="0" dirty="0">
                <a:effectLst/>
              </a:rPr>
              <a:t>¿Ud. conoce/ha usado la herramienta de auto-evaluación ?</a:t>
            </a:r>
            <a:endParaRPr lang="es-CL" sz="1050" dirty="0">
              <a:effectLst/>
            </a:endParaRPr>
          </a:p>
          <a:p>
            <a:pPr>
              <a:defRPr sz="1050"/>
            </a:pPr>
            <a:r>
              <a:rPr lang="es-CL" sz="1050" b="0" i="0" baseline="0" dirty="0">
                <a:effectLst/>
              </a:rPr>
              <a:t>(Porcentaje respuestas Sí respecto del total, N=324)</a:t>
            </a:r>
            <a:endParaRPr lang="es-CL" sz="1050" dirty="0">
              <a:effectLst/>
            </a:endParaRPr>
          </a:p>
        </c:rich>
      </c:tx>
      <c:layout>
        <c:manualLayout>
          <c:xMode val="edge"/>
          <c:yMode val="edge"/>
          <c:x val="0.11097388525993862"/>
          <c:y val="0"/>
        </c:manualLayout>
      </c:layout>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Hoja1!$P$2</c:f>
              <c:strCache>
                <c:ptCount val="1"/>
                <c:pt idx="0">
                  <c:v>TA</c:v>
                </c:pt>
              </c:strCache>
            </c:strRef>
          </c:tx>
          <c:spPr>
            <a:solidFill>
              <a:srgbClr val="4F81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Hoja1!$O$3:$O$4</c:f>
              <c:strCache>
                <c:ptCount val="2"/>
                <c:pt idx="0">
                  <c:v>¿Ud. conoce las herramientas de autoevaluación?</c:v>
                </c:pt>
                <c:pt idx="1">
                  <c:v>¿Ud. ha utilizado la herramienta de auto-evaluación</c:v>
                </c:pt>
              </c:strCache>
            </c:strRef>
          </c:cat>
          <c:val>
            <c:numRef>
              <c:f>Hoja1!$P$3:$P$4</c:f>
              <c:numCache>
                <c:formatCode>0%</c:formatCode>
                <c:ptCount val="2"/>
                <c:pt idx="0">
                  <c:v>0.73</c:v>
                </c:pt>
                <c:pt idx="1">
                  <c:v>0.56999999999999995</c:v>
                </c:pt>
              </c:numCache>
            </c:numRef>
          </c:val>
          <c:extLst>
            <c:ext xmlns:c16="http://schemas.microsoft.com/office/drawing/2014/chart" uri="{C3380CC4-5D6E-409C-BE32-E72D297353CC}">
              <c16:uniqueId val="{00000000-69FB-4461-A43F-79B15E7973B3}"/>
            </c:ext>
          </c:extLst>
        </c:ser>
        <c:ser>
          <c:idx val="1"/>
          <c:order val="1"/>
          <c:tx>
            <c:strRef>
              <c:f>Hoja1!$Q$2</c:f>
              <c:strCache>
                <c:ptCount val="1"/>
                <c:pt idx="0">
                  <c:v>DAI</c:v>
                </c:pt>
              </c:strCache>
            </c:strRef>
          </c:tx>
          <c:spPr>
            <a:solidFill>
              <a:srgbClr val="F79646">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Hoja1!$O$3:$O$4</c:f>
              <c:strCache>
                <c:ptCount val="2"/>
                <c:pt idx="0">
                  <c:v>¿Ud. conoce las herramientas de autoevaluación?</c:v>
                </c:pt>
                <c:pt idx="1">
                  <c:v>¿Ud. ha utilizado la herramienta de auto-evaluación</c:v>
                </c:pt>
              </c:strCache>
            </c:strRef>
          </c:cat>
          <c:val>
            <c:numRef>
              <c:f>Hoja1!$Q$3:$Q$4</c:f>
              <c:numCache>
                <c:formatCode>0%</c:formatCode>
                <c:ptCount val="2"/>
                <c:pt idx="0">
                  <c:v>0.41</c:v>
                </c:pt>
                <c:pt idx="1">
                  <c:v>0.27</c:v>
                </c:pt>
              </c:numCache>
            </c:numRef>
          </c:val>
          <c:extLst>
            <c:ext xmlns:c16="http://schemas.microsoft.com/office/drawing/2014/chart" uri="{C3380CC4-5D6E-409C-BE32-E72D297353CC}">
              <c16:uniqueId val="{00000001-69FB-4461-A43F-79B15E7973B3}"/>
            </c:ext>
          </c:extLst>
        </c:ser>
        <c:dLbls>
          <c:showLegendKey val="0"/>
          <c:showVal val="1"/>
          <c:showCatName val="0"/>
          <c:showSerName val="0"/>
          <c:showPercent val="0"/>
          <c:showBubbleSize val="0"/>
        </c:dLbls>
        <c:gapWidth val="150"/>
        <c:overlap val="-25"/>
        <c:axId val="464073856"/>
        <c:axId val="464075032"/>
      </c:barChart>
      <c:catAx>
        <c:axId val="464073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L"/>
          </a:p>
        </c:txPr>
        <c:crossAx val="464075032"/>
        <c:crosses val="autoZero"/>
        <c:auto val="1"/>
        <c:lblAlgn val="ctr"/>
        <c:lblOffset val="100"/>
        <c:noMultiLvlLbl val="0"/>
      </c:catAx>
      <c:valAx>
        <c:axId val="464075032"/>
        <c:scaling>
          <c:orientation val="minMax"/>
        </c:scaling>
        <c:delete val="1"/>
        <c:axPos val="l"/>
        <c:numFmt formatCode="0%" sourceLinked="1"/>
        <c:majorTickMark val="none"/>
        <c:minorTickMark val="none"/>
        <c:tickLblPos val="nextTo"/>
        <c:crossAx val="4640738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solidFill>
        <a:sysClr val="window" lastClr="FFFFFF">
          <a:lumMod val="75000"/>
        </a:sysClr>
      </a:solidFill>
    </a:ln>
    <a:effectLst/>
  </c:spPr>
  <c:txPr>
    <a:bodyPr/>
    <a:lstStyle/>
    <a:p>
      <a:pPr>
        <a:defRPr/>
      </a:pPr>
      <a:endParaRPr lang="es-CL"/>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¿Con qué frecuencia la usa?</a:t>
            </a:r>
            <a:endParaRPr lang="es-CL" sz="105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bar"/>
        <c:grouping val="clustered"/>
        <c:varyColors val="0"/>
        <c:ser>
          <c:idx val="0"/>
          <c:order val="0"/>
          <c:tx>
            <c:strRef>
              <c:f>Hoja1!$P$12</c:f>
              <c:strCache>
                <c:ptCount val="1"/>
                <c:pt idx="0">
                  <c:v>TA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Hoja1!$O$13:$O$16</c:f>
              <c:strCache>
                <c:ptCount val="4"/>
                <c:pt idx="0">
                  <c:v>Mensualmente</c:v>
                </c:pt>
                <c:pt idx="1">
                  <c:v>Más de 3 veces por semestre (pero menos de 1 vez al mes)</c:v>
                </c:pt>
                <c:pt idx="2">
                  <c:v>Una vez al año</c:v>
                </c:pt>
                <c:pt idx="3">
                  <c:v>Menos de una vez al año</c:v>
                </c:pt>
              </c:strCache>
            </c:strRef>
          </c:cat>
          <c:val>
            <c:numRef>
              <c:f>Hoja1!$P$13:$P$16</c:f>
              <c:numCache>
                <c:formatCode>0%</c:formatCode>
                <c:ptCount val="4"/>
                <c:pt idx="0">
                  <c:v>0.19</c:v>
                </c:pt>
                <c:pt idx="1">
                  <c:v>0.1</c:v>
                </c:pt>
                <c:pt idx="2">
                  <c:v>0.55000000000000004</c:v>
                </c:pt>
                <c:pt idx="3">
                  <c:v>0.16</c:v>
                </c:pt>
              </c:numCache>
            </c:numRef>
          </c:val>
          <c:extLst>
            <c:ext xmlns:c16="http://schemas.microsoft.com/office/drawing/2014/chart" uri="{C3380CC4-5D6E-409C-BE32-E72D297353CC}">
              <c16:uniqueId val="{00000000-15C8-4F18-9191-3D02BFFDCBEC}"/>
            </c:ext>
          </c:extLst>
        </c:ser>
        <c:ser>
          <c:idx val="1"/>
          <c:order val="1"/>
          <c:tx>
            <c:strRef>
              <c:f>Hoja1!$Q$12</c:f>
              <c:strCache>
                <c:ptCount val="1"/>
                <c:pt idx="0">
                  <c:v>DAI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Hoja1!$O$13:$O$16</c:f>
              <c:strCache>
                <c:ptCount val="4"/>
                <c:pt idx="0">
                  <c:v>Mensualmente</c:v>
                </c:pt>
                <c:pt idx="1">
                  <c:v>Más de 3 veces por semestre (pero menos de 1 vez al mes)</c:v>
                </c:pt>
                <c:pt idx="2">
                  <c:v>Una vez al año</c:v>
                </c:pt>
                <c:pt idx="3">
                  <c:v>Menos de una vez al año</c:v>
                </c:pt>
              </c:strCache>
            </c:strRef>
          </c:cat>
          <c:val>
            <c:numRef>
              <c:f>Hoja1!$Q$13:$Q$16</c:f>
              <c:numCache>
                <c:formatCode>0%</c:formatCode>
                <c:ptCount val="4"/>
                <c:pt idx="0">
                  <c:v>0.09</c:v>
                </c:pt>
                <c:pt idx="1">
                  <c:v>0.04</c:v>
                </c:pt>
                <c:pt idx="2">
                  <c:v>0.68</c:v>
                </c:pt>
                <c:pt idx="3">
                  <c:v>0.19</c:v>
                </c:pt>
              </c:numCache>
            </c:numRef>
          </c:val>
          <c:extLst>
            <c:ext xmlns:c16="http://schemas.microsoft.com/office/drawing/2014/chart" uri="{C3380CC4-5D6E-409C-BE32-E72D297353CC}">
              <c16:uniqueId val="{00000001-15C8-4F18-9191-3D02BFFDCBEC}"/>
            </c:ext>
          </c:extLst>
        </c:ser>
        <c:dLbls>
          <c:showLegendKey val="0"/>
          <c:showVal val="1"/>
          <c:showCatName val="0"/>
          <c:showSerName val="0"/>
          <c:showPercent val="0"/>
          <c:showBubbleSize val="0"/>
        </c:dLbls>
        <c:gapWidth val="150"/>
        <c:axId val="418951592"/>
        <c:axId val="418952376"/>
      </c:barChart>
      <c:catAx>
        <c:axId val="4189515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CL"/>
          </a:p>
        </c:txPr>
        <c:crossAx val="418952376"/>
        <c:crosses val="autoZero"/>
        <c:auto val="1"/>
        <c:lblAlgn val="ctr"/>
        <c:lblOffset val="100"/>
        <c:noMultiLvlLbl val="0"/>
      </c:catAx>
      <c:valAx>
        <c:axId val="418952376"/>
        <c:scaling>
          <c:orientation val="minMax"/>
        </c:scaling>
        <c:delete val="1"/>
        <c:axPos val="t"/>
        <c:numFmt formatCode="0%" sourceLinked="1"/>
        <c:majorTickMark val="none"/>
        <c:minorTickMark val="none"/>
        <c:tickLblPos val="nextTo"/>
        <c:crossAx val="4189515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ysClr val="window" lastClr="FFFFFF"/>
    </a:solidFill>
    <a:ln>
      <a:solidFill>
        <a:sysClr val="window" lastClr="FFFFFF">
          <a:lumMod val="75000"/>
        </a:sysClr>
      </a:solidFill>
    </a:ln>
    <a:effectLst/>
  </c:spPr>
  <c:txPr>
    <a:bodyPr/>
    <a:lstStyle/>
    <a:p>
      <a:pPr>
        <a:defRPr/>
      </a:pPr>
      <a:endParaRPr lang="es-CL"/>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i="0" baseline="0">
                <a:effectLst/>
              </a:rPr>
              <a:t>En relación a las herramientas de auto-evaluación, ¿cuán satisfecho está Ud., con...?:  </a:t>
            </a:r>
          </a:p>
          <a:p>
            <a:pPr>
              <a:defRPr sz="1200"/>
            </a:pPr>
            <a:r>
              <a:rPr lang="es-CL" sz="1200" b="0" i="0" baseline="0">
                <a:effectLst/>
              </a:rPr>
              <a:t>(% Satisfecho / Muy satisfecho)</a:t>
            </a:r>
            <a:endParaRPr lang="es-CL" sz="1200">
              <a:effectLst/>
            </a:endParaRPr>
          </a:p>
        </c:rich>
      </c:tx>
      <c:layout>
        <c:manualLayout>
          <c:xMode val="edge"/>
          <c:yMode val="edge"/>
          <c:x val="0.19320459963465253"/>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8.5872653816553041E-2"/>
          <c:y val="0.34068317782939583"/>
          <c:w val="0.96175575313105954"/>
          <c:h val="0.35658090719784014"/>
        </c:manualLayout>
      </c:layout>
      <c:barChart>
        <c:barDir val="col"/>
        <c:grouping val="clustered"/>
        <c:varyColors val="0"/>
        <c:ser>
          <c:idx val="0"/>
          <c:order val="0"/>
          <c:tx>
            <c:strRef>
              <c:f>Hoja1!$P$17</c:f>
              <c:strCache>
                <c:ptCount val="1"/>
                <c:pt idx="0">
                  <c:v>TA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Hoja1!$O$18:$O$21</c:f>
              <c:strCache>
                <c:ptCount val="4"/>
                <c:pt idx="0">
                  <c:v>La claridad de las instrucciones sobre el uso de la herramienta</c:v>
                </c:pt>
                <c:pt idx="1">
                  <c:v>La utilidad de la herramienta para mejorar el cumplimiento de Transparencia Activa / Derecho de Acceso a la Información en su institución</c:v>
                </c:pt>
                <c:pt idx="2">
                  <c:v>La facilidad de uso</c:v>
                </c:pt>
                <c:pt idx="3">
                  <c:v>La utilidad para clarificar lo que el Consejo fiscaliza</c:v>
                </c:pt>
              </c:strCache>
            </c:strRef>
          </c:cat>
          <c:val>
            <c:numRef>
              <c:f>Hoja1!$P$18:$P$21</c:f>
              <c:numCache>
                <c:formatCode>0%</c:formatCode>
                <c:ptCount val="4"/>
                <c:pt idx="0">
                  <c:v>0.86</c:v>
                </c:pt>
                <c:pt idx="1">
                  <c:v>0.78</c:v>
                </c:pt>
                <c:pt idx="2">
                  <c:v>0.83</c:v>
                </c:pt>
                <c:pt idx="3">
                  <c:v>0.68</c:v>
                </c:pt>
              </c:numCache>
            </c:numRef>
          </c:val>
          <c:extLst>
            <c:ext xmlns:c16="http://schemas.microsoft.com/office/drawing/2014/chart" uri="{C3380CC4-5D6E-409C-BE32-E72D297353CC}">
              <c16:uniqueId val="{00000000-A714-4DA1-A9C2-99EA1E752089}"/>
            </c:ext>
          </c:extLst>
        </c:ser>
        <c:ser>
          <c:idx val="1"/>
          <c:order val="1"/>
          <c:tx>
            <c:strRef>
              <c:f>Hoja1!$Q$17</c:f>
              <c:strCache>
                <c:ptCount val="1"/>
                <c:pt idx="0">
                  <c:v>DAI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Hoja1!$O$18:$O$21</c:f>
              <c:strCache>
                <c:ptCount val="4"/>
                <c:pt idx="0">
                  <c:v>La claridad de las instrucciones sobre el uso de la herramienta</c:v>
                </c:pt>
                <c:pt idx="1">
                  <c:v>La utilidad de la herramienta para mejorar el cumplimiento de Transparencia Activa / Derecho de Acceso a la Información en su institución</c:v>
                </c:pt>
                <c:pt idx="2">
                  <c:v>La facilidad de uso</c:v>
                </c:pt>
                <c:pt idx="3">
                  <c:v>La utilidad para clarificar lo que el Consejo fiscaliza</c:v>
                </c:pt>
              </c:strCache>
            </c:strRef>
          </c:cat>
          <c:val>
            <c:numRef>
              <c:f>Hoja1!$Q$18:$Q$21</c:f>
              <c:numCache>
                <c:formatCode>0%</c:formatCode>
                <c:ptCount val="4"/>
                <c:pt idx="0">
                  <c:v>0.87</c:v>
                </c:pt>
                <c:pt idx="1">
                  <c:v>0.84</c:v>
                </c:pt>
                <c:pt idx="2">
                  <c:v>0.82</c:v>
                </c:pt>
                <c:pt idx="3">
                  <c:v>0.79</c:v>
                </c:pt>
              </c:numCache>
            </c:numRef>
          </c:val>
          <c:extLst>
            <c:ext xmlns:c16="http://schemas.microsoft.com/office/drawing/2014/chart" uri="{C3380CC4-5D6E-409C-BE32-E72D297353CC}">
              <c16:uniqueId val="{00000001-A714-4DA1-A9C2-99EA1E752089}"/>
            </c:ext>
          </c:extLst>
        </c:ser>
        <c:dLbls>
          <c:showLegendKey val="0"/>
          <c:showVal val="1"/>
          <c:showCatName val="0"/>
          <c:showSerName val="0"/>
          <c:showPercent val="0"/>
          <c:showBubbleSize val="0"/>
        </c:dLbls>
        <c:gapWidth val="150"/>
        <c:overlap val="-25"/>
        <c:axId val="418953160"/>
        <c:axId val="418956296"/>
      </c:barChart>
      <c:catAx>
        <c:axId val="418953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CL"/>
          </a:p>
        </c:txPr>
        <c:crossAx val="418956296"/>
        <c:crosses val="autoZero"/>
        <c:auto val="1"/>
        <c:lblAlgn val="ctr"/>
        <c:lblOffset val="100"/>
        <c:noMultiLvlLbl val="0"/>
      </c:catAx>
      <c:valAx>
        <c:axId val="418956296"/>
        <c:scaling>
          <c:orientation val="minMax"/>
        </c:scaling>
        <c:delete val="1"/>
        <c:axPos val="l"/>
        <c:numFmt formatCode="0%" sourceLinked="1"/>
        <c:majorTickMark val="none"/>
        <c:minorTickMark val="none"/>
        <c:tickLblPos val="nextTo"/>
        <c:crossAx val="418953160"/>
        <c:crosses val="autoZero"/>
        <c:crossBetween val="between"/>
      </c:valAx>
      <c:spPr>
        <a:noFill/>
        <a:ln>
          <a:noFill/>
        </a:ln>
        <a:effectLst/>
      </c:spPr>
    </c:plotArea>
    <c:legend>
      <c:legendPos val="t"/>
      <c:layout>
        <c:manualLayout>
          <c:xMode val="edge"/>
          <c:yMode val="edge"/>
          <c:x val="0.45426552672610804"/>
          <c:y val="0.18264470579602807"/>
          <c:w val="8.8413334621829556E-2"/>
          <c:h val="7.812554680664918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ysClr val="window" lastClr="FFFFFF"/>
    </a:solidFill>
    <a:ln>
      <a:solidFill>
        <a:sysClr val="window" lastClr="FFFFFF">
          <a:lumMod val="75000"/>
        </a:sysClr>
      </a:solidFill>
    </a:ln>
    <a:effectLst/>
  </c:spPr>
  <c:txPr>
    <a:bodyPr/>
    <a:lstStyle/>
    <a:p>
      <a:pPr>
        <a:defRPr/>
      </a:pPr>
      <a:endParaRPr lang="es-C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s-CL" b="1" dirty="0"/>
              <a:t>¿Diría Ud. que el Consejo para la Transparencia es un organismo?</a:t>
            </a:r>
          </a:p>
        </c:rich>
      </c:tx>
      <c:layout>
        <c:manualLayout>
          <c:xMode val="edge"/>
          <c:yMode val="edge"/>
          <c:x val="0.21733859212778406"/>
          <c:y val="1.3104013104013105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atributos!$B$1</c:f>
              <c:strCache>
                <c:ptCount val="1"/>
                <c:pt idx="0">
                  <c:v>Reclamantes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atributos!$A$2:$A$6</c:f>
              <c:strCache>
                <c:ptCount val="5"/>
                <c:pt idx="0">
                  <c:v>Autónomo</c:v>
                </c:pt>
                <c:pt idx="1">
                  <c:v>Que cumple su misión</c:v>
                </c:pt>
                <c:pt idx="2">
                  <c:v>Transparente</c:v>
                </c:pt>
                <c:pt idx="3">
                  <c:v>Políticamente independiente</c:v>
                </c:pt>
                <c:pt idx="4">
                  <c:v>Eficiente</c:v>
                </c:pt>
              </c:strCache>
            </c:strRef>
          </c:cat>
          <c:val>
            <c:numRef>
              <c:f>atributos!$B$2:$B$6</c:f>
              <c:numCache>
                <c:formatCode>0%</c:formatCode>
                <c:ptCount val="5"/>
                <c:pt idx="0">
                  <c:v>0.55198019801980203</c:v>
                </c:pt>
                <c:pt idx="1">
                  <c:v>0.62128712871287128</c:v>
                </c:pt>
                <c:pt idx="2">
                  <c:v>0.62623762376237624</c:v>
                </c:pt>
                <c:pt idx="3">
                  <c:v>0.56930693069306926</c:v>
                </c:pt>
                <c:pt idx="4">
                  <c:v>0.47524752475247523</c:v>
                </c:pt>
              </c:numCache>
            </c:numRef>
          </c:val>
          <c:extLst>
            <c:ext xmlns:c16="http://schemas.microsoft.com/office/drawing/2014/chart" uri="{C3380CC4-5D6E-409C-BE32-E72D297353CC}">
              <c16:uniqueId val="{00000000-7843-47D6-996C-CD16F74E8B8C}"/>
            </c:ext>
          </c:extLst>
        </c:ser>
        <c:ser>
          <c:idx val="1"/>
          <c:order val="1"/>
          <c:tx>
            <c:strRef>
              <c:f>atributos!$C$1</c:f>
              <c:strCache>
                <c:ptCount val="1"/>
                <c:pt idx="0">
                  <c:v>Consultantes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atributos!$A$2:$A$6</c:f>
              <c:strCache>
                <c:ptCount val="5"/>
                <c:pt idx="0">
                  <c:v>Autónomo</c:v>
                </c:pt>
                <c:pt idx="1">
                  <c:v>Que cumple su misión</c:v>
                </c:pt>
                <c:pt idx="2">
                  <c:v>Transparente</c:v>
                </c:pt>
                <c:pt idx="3">
                  <c:v>Políticamente independiente</c:v>
                </c:pt>
                <c:pt idx="4">
                  <c:v>Eficiente</c:v>
                </c:pt>
              </c:strCache>
            </c:strRef>
          </c:cat>
          <c:val>
            <c:numRef>
              <c:f>atributos!$C$2:$C$6</c:f>
              <c:numCache>
                <c:formatCode>0%</c:formatCode>
                <c:ptCount val="5"/>
                <c:pt idx="0">
                  <c:v>0.6797945205479452</c:v>
                </c:pt>
                <c:pt idx="1">
                  <c:v>0.8047945205479452</c:v>
                </c:pt>
                <c:pt idx="2">
                  <c:v>0.78253424657534243</c:v>
                </c:pt>
                <c:pt idx="3">
                  <c:v>0.67294520547945202</c:v>
                </c:pt>
                <c:pt idx="4">
                  <c:v>0.70376712328767121</c:v>
                </c:pt>
              </c:numCache>
            </c:numRef>
          </c:val>
          <c:extLst>
            <c:ext xmlns:c16="http://schemas.microsoft.com/office/drawing/2014/chart" uri="{C3380CC4-5D6E-409C-BE32-E72D297353CC}">
              <c16:uniqueId val="{00000001-7843-47D6-996C-CD16F74E8B8C}"/>
            </c:ext>
          </c:extLst>
        </c:ser>
        <c:ser>
          <c:idx val="2"/>
          <c:order val="2"/>
          <c:tx>
            <c:strRef>
              <c:f>atributos!$D$1</c:f>
              <c:strCache>
                <c:ptCount val="1"/>
                <c:pt idx="0">
                  <c:v>Solicitantes CPLT</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atributos!$A$2:$A$6</c:f>
              <c:strCache>
                <c:ptCount val="5"/>
                <c:pt idx="0">
                  <c:v>Autónomo</c:v>
                </c:pt>
                <c:pt idx="1">
                  <c:v>Que cumple su misión</c:v>
                </c:pt>
                <c:pt idx="2">
                  <c:v>Transparente</c:v>
                </c:pt>
                <c:pt idx="3">
                  <c:v>Políticamente independiente</c:v>
                </c:pt>
                <c:pt idx="4">
                  <c:v>Eficiente</c:v>
                </c:pt>
              </c:strCache>
            </c:strRef>
          </c:cat>
          <c:val>
            <c:numRef>
              <c:f>atributos!$D$2:$D$6</c:f>
              <c:numCache>
                <c:formatCode>0%</c:formatCode>
                <c:ptCount val="5"/>
                <c:pt idx="0">
                  <c:v>0.48888888888888887</c:v>
                </c:pt>
                <c:pt idx="1">
                  <c:v>0.71111111111111114</c:v>
                </c:pt>
                <c:pt idx="2">
                  <c:v>0.68888888888888888</c:v>
                </c:pt>
                <c:pt idx="3">
                  <c:v>0.6</c:v>
                </c:pt>
                <c:pt idx="4">
                  <c:v>0.66666666666666663</c:v>
                </c:pt>
              </c:numCache>
            </c:numRef>
          </c:val>
          <c:extLst>
            <c:ext xmlns:c16="http://schemas.microsoft.com/office/drawing/2014/chart" uri="{C3380CC4-5D6E-409C-BE32-E72D297353CC}">
              <c16:uniqueId val="{00000002-7843-47D6-996C-CD16F74E8B8C}"/>
            </c:ext>
          </c:extLst>
        </c:ser>
        <c:ser>
          <c:idx val="3"/>
          <c:order val="3"/>
          <c:tx>
            <c:strRef>
              <c:f>atributos!$E$1</c:f>
              <c:strCache>
                <c:ptCount val="1"/>
                <c:pt idx="0">
                  <c:v>Capacitados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atributos!$A$2:$A$6</c:f>
              <c:strCache>
                <c:ptCount val="5"/>
                <c:pt idx="0">
                  <c:v>Autónomo</c:v>
                </c:pt>
                <c:pt idx="1">
                  <c:v>Que cumple su misión</c:v>
                </c:pt>
                <c:pt idx="2">
                  <c:v>Transparente</c:v>
                </c:pt>
                <c:pt idx="3">
                  <c:v>Políticamente independiente</c:v>
                </c:pt>
                <c:pt idx="4">
                  <c:v>Eficiente</c:v>
                </c:pt>
              </c:strCache>
            </c:strRef>
          </c:cat>
          <c:val>
            <c:numRef>
              <c:f>atributos!$E$2:$E$6</c:f>
              <c:numCache>
                <c:formatCode>0%</c:formatCode>
                <c:ptCount val="5"/>
                <c:pt idx="0">
                  <c:v>0.74029850746268655</c:v>
                </c:pt>
                <c:pt idx="1">
                  <c:v>0.90149253731343282</c:v>
                </c:pt>
                <c:pt idx="2">
                  <c:v>0.88059701492537312</c:v>
                </c:pt>
                <c:pt idx="3">
                  <c:v>0.77611940298507465</c:v>
                </c:pt>
                <c:pt idx="4">
                  <c:v>0.74626865671641796</c:v>
                </c:pt>
              </c:numCache>
            </c:numRef>
          </c:val>
          <c:extLst>
            <c:ext xmlns:c16="http://schemas.microsoft.com/office/drawing/2014/chart" uri="{C3380CC4-5D6E-409C-BE32-E72D297353CC}">
              <c16:uniqueId val="{00000003-7843-47D6-996C-CD16F74E8B8C}"/>
            </c:ext>
          </c:extLst>
        </c:ser>
        <c:ser>
          <c:idx val="4"/>
          <c:order val="4"/>
          <c:tx>
            <c:strRef>
              <c:f>atributos!$F$1</c:f>
              <c:strCache>
                <c:ptCount val="1"/>
                <c:pt idx="0">
                  <c:v>ENT 2019*</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atributos!$A$2:$A$6</c:f>
              <c:strCache>
                <c:ptCount val="5"/>
                <c:pt idx="0">
                  <c:v>Autónomo</c:v>
                </c:pt>
                <c:pt idx="1">
                  <c:v>Que cumple su misión</c:v>
                </c:pt>
                <c:pt idx="2">
                  <c:v>Transparente</c:v>
                </c:pt>
                <c:pt idx="3">
                  <c:v>Políticamente independiente</c:v>
                </c:pt>
                <c:pt idx="4">
                  <c:v>Eficiente</c:v>
                </c:pt>
              </c:strCache>
            </c:strRef>
          </c:cat>
          <c:val>
            <c:numRef>
              <c:f>atributos!$F$2:$F$6</c:f>
              <c:numCache>
                <c:formatCode>0%</c:formatCode>
                <c:ptCount val="5"/>
                <c:pt idx="0">
                  <c:v>0.47</c:v>
                </c:pt>
                <c:pt idx="1">
                  <c:v>0.53</c:v>
                </c:pt>
                <c:pt idx="2">
                  <c:v>0.49</c:v>
                </c:pt>
                <c:pt idx="3">
                  <c:v>0.33</c:v>
                </c:pt>
              </c:numCache>
            </c:numRef>
          </c:val>
          <c:extLst>
            <c:ext xmlns:c16="http://schemas.microsoft.com/office/drawing/2014/chart" uri="{C3380CC4-5D6E-409C-BE32-E72D297353CC}">
              <c16:uniqueId val="{00000004-7843-47D6-996C-CD16F74E8B8C}"/>
            </c:ext>
          </c:extLst>
        </c:ser>
        <c:dLbls>
          <c:dLblPos val="outEnd"/>
          <c:showLegendKey val="0"/>
          <c:showVal val="1"/>
          <c:showCatName val="0"/>
          <c:showSerName val="0"/>
          <c:showPercent val="0"/>
          <c:showBubbleSize val="0"/>
        </c:dLbls>
        <c:gapWidth val="219"/>
        <c:overlap val="-27"/>
        <c:axId val="273806384"/>
        <c:axId val="273801288"/>
      </c:barChart>
      <c:catAx>
        <c:axId val="27380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273801288"/>
        <c:crosses val="autoZero"/>
        <c:auto val="1"/>
        <c:lblAlgn val="ctr"/>
        <c:lblOffset val="100"/>
        <c:noMultiLvlLbl val="0"/>
      </c:catAx>
      <c:valAx>
        <c:axId val="273801288"/>
        <c:scaling>
          <c:orientation val="minMax"/>
        </c:scaling>
        <c:delete val="1"/>
        <c:axPos val="l"/>
        <c:numFmt formatCode="0%" sourceLinked="1"/>
        <c:majorTickMark val="none"/>
        <c:minorTickMark val="none"/>
        <c:tickLblPos val="nextTo"/>
        <c:crossAx val="273806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solidFill>
        <a:sysClr val="windowText" lastClr="000000">
          <a:lumMod val="65000"/>
          <a:lumOff val="35000"/>
        </a:sysClr>
      </a:solidFill>
    </a:ln>
    <a:effectLst/>
  </c:spPr>
  <c:txPr>
    <a:bodyPr/>
    <a:lstStyle/>
    <a:p>
      <a:pPr>
        <a:defRPr sz="1200"/>
      </a:pPr>
      <a:endParaRPr lang="es-CL"/>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400" b="1" i="0" baseline="0">
                <a:effectLst/>
              </a:rPr>
              <a:t>¿Cuán de acuerdo está con las siguientes afirmaciones, en relación al proceso de resolución del reclamo por parte del Consejo?: el proceso fue... </a:t>
            </a:r>
          </a:p>
          <a:p>
            <a:pPr>
              <a:defRPr/>
            </a:pPr>
            <a:r>
              <a:rPr lang="es-CL" sz="1400" b="0" i="0" baseline="0">
                <a:effectLst/>
              </a:rPr>
              <a:t>(% Muy de acuerdo / De acuerdo)</a:t>
            </a:r>
            <a:endParaRPr lang="es-CL" sz="1400">
              <a:effectLst/>
            </a:endParaRPr>
          </a:p>
        </c:rich>
      </c:tx>
      <c:layout>
        <c:manualLayout>
          <c:xMode val="edge"/>
          <c:yMode val="edge"/>
          <c:x val="0.13218352616155277"/>
          <c:y val="1.0766312074216031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1.6939361692840021E-2"/>
          <c:y val="0.41389962459654517"/>
          <c:w val="0.9661212766143199"/>
          <c:h val="0.49118866592765054"/>
        </c:manualLayout>
      </c:layout>
      <c:barChart>
        <c:barDir val="col"/>
        <c:grouping val="clustered"/>
        <c:varyColors val="0"/>
        <c:ser>
          <c:idx val="0"/>
          <c:order val="0"/>
          <c:tx>
            <c:strRef>
              <c:f>'P58'!$B$40</c:f>
              <c:strCache>
                <c:ptCount val="1"/>
                <c:pt idx="0">
                  <c:v>2013</c:v>
                </c:pt>
              </c:strCache>
            </c:strRef>
          </c:tx>
          <c:spPr>
            <a:solidFill>
              <a:schemeClr val="accent5">
                <a:tint val="4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'P58'!$A$41:$A$43</c:f>
              <c:strCache>
                <c:ptCount val="3"/>
                <c:pt idx="0">
                  <c:v>Expedito para su institución</c:v>
                </c:pt>
                <c:pt idx="1">
                  <c:v>Poco demandante para su institución</c:v>
                </c:pt>
                <c:pt idx="2">
                  <c:v>Eficiente para su institución</c:v>
                </c:pt>
              </c:strCache>
            </c:strRef>
          </c:cat>
          <c:val>
            <c:numRef>
              <c:f>'P58'!$B$41:$B$43</c:f>
              <c:numCache>
                <c:formatCode>0%</c:formatCode>
                <c:ptCount val="3"/>
                <c:pt idx="0">
                  <c:v>0.84</c:v>
                </c:pt>
                <c:pt idx="1">
                  <c:v>0.15</c:v>
                </c:pt>
                <c:pt idx="2">
                  <c:v>0.78</c:v>
                </c:pt>
              </c:numCache>
            </c:numRef>
          </c:val>
          <c:extLst>
            <c:ext xmlns:c16="http://schemas.microsoft.com/office/drawing/2014/chart" uri="{C3380CC4-5D6E-409C-BE32-E72D297353CC}">
              <c16:uniqueId val="{00000000-86A8-49CE-91CA-3DBFE393D356}"/>
            </c:ext>
          </c:extLst>
        </c:ser>
        <c:ser>
          <c:idx val="1"/>
          <c:order val="1"/>
          <c:tx>
            <c:strRef>
              <c:f>'P58'!$C$40</c:f>
              <c:strCache>
                <c:ptCount val="1"/>
                <c:pt idx="0">
                  <c:v>2014</c:v>
                </c:pt>
              </c:strCache>
            </c:strRef>
          </c:tx>
          <c:spPr>
            <a:solidFill>
              <a:schemeClr val="accent5">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'P58'!$A$41:$A$43</c:f>
              <c:strCache>
                <c:ptCount val="3"/>
                <c:pt idx="0">
                  <c:v>Expedito para su institución</c:v>
                </c:pt>
                <c:pt idx="1">
                  <c:v>Poco demandante para su institución</c:v>
                </c:pt>
                <c:pt idx="2">
                  <c:v>Eficiente para su institución</c:v>
                </c:pt>
              </c:strCache>
            </c:strRef>
          </c:cat>
          <c:val>
            <c:numRef>
              <c:f>'P58'!$C$41:$C$43</c:f>
              <c:numCache>
                <c:formatCode>0%</c:formatCode>
                <c:ptCount val="3"/>
                <c:pt idx="0">
                  <c:v>0.8</c:v>
                </c:pt>
                <c:pt idx="1">
                  <c:v>0.17</c:v>
                </c:pt>
                <c:pt idx="2">
                  <c:v>0.78</c:v>
                </c:pt>
              </c:numCache>
            </c:numRef>
          </c:val>
          <c:extLst>
            <c:ext xmlns:c16="http://schemas.microsoft.com/office/drawing/2014/chart" uri="{C3380CC4-5D6E-409C-BE32-E72D297353CC}">
              <c16:uniqueId val="{00000001-86A8-49CE-91CA-3DBFE393D356}"/>
            </c:ext>
          </c:extLst>
        </c:ser>
        <c:ser>
          <c:idx val="2"/>
          <c:order val="2"/>
          <c:tx>
            <c:strRef>
              <c:f>'P58'!$D$40</c:f>
              <c:strCache>
                <c:ptCount val="1"/>
                <c:pt idx="0">
                  <c:v>2015</c:v>
                </c:pt>
              </c:strCache>
            </c:strRef>
          </c:tx>
          <c:spPr>
            <a:solidFill>
              <a:schemeClr val="accent5">
                <a:tint val="8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'P58'!$A$41:$A$43</c:f>
              <c:strCache>
                <c:ptCount val="3"/>
                <c:pt idx="0">
                  <c:v>Expedito para su institución</c:v>
                </c:pt>
                <c:pt idx="1">
                  <c:v>Poco demandante para su institución</c:v>
                </c:pt>
                <c:pt idx="2">
                  <c:v>Eficiente para su institución</c:v>
                </c:pt>
              </c:strCache>
            </c:strRef>
          </c:cat>
          <c:val>
            <c:numRef>
              <c:f>'P58'!$D$41:$D$43</c:f>
              <c:numCache>
                <c:formatCode>0%</c:formatCode>
                <c:ptCount val="3"/>
                <c:pt idx="0">
                  <c:v>0.87</c:v>
                </c:pt>
                <c:pt idx="1">
                  <c:v>0.22</c:v>
                </c:pt>
                <c:pt idx="2">
                  <c:v>0.84</c:v>
                </c:pt>
              </c:numCache>
            </c:numRef>
          </c:val>
          <c:extLst>
            <c:ext xmlns:c16="http://schemas.microsoft.com/office/drawing/2014/chart" uri="{C3380CC4-5D6E-409C-BE32-E72D297353CC}">
              <c16:uniqueId val="{00000002-86A8-49CE-91CA-3DBFE393D356}"/>
            </c:ext>
          </c:extLst>
        </c:ser>
        <c:ser>
          <c:idx val="3"/>
          <c:order val="3"/>
          <c:tx>
            <c:strRef>
              <c:f>'P58'!$E$40</c:f>
              <c:strCache>
                <c:ptCount val="1"/>
                <c:pt idx="0">
                  <c:v>2016</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'P58'!$A$41:$A$43</c:f>
              <c:strCache>
                <c:ptCount val="3"/>
                <c:pt idx="0">
                  <c:v>Expedito para su institución</c:v>
                </c:pt>
                <c:pt idx="1">
                  <c:v>Poco demandante para su institución</c:v>
                </c:pt>
                <c:pt idx="2">
                  <c:v>Eficiente para su institución</c:v>
                </c:pt>
              </c:strCache>
            </c:strRef>
          </c:cat>
          <c:val>
            <c:numRef>
              <c:f>'P58'!$E$41:$E$43</c:f>
              <c:numCache>
                <c:formatCode>0%</c:formatCode>
                <c:ptCount val="3"/>
                <c:pt idx="0">
                  <c:v>0.87</c:v>
                </c:pt>
                <c:pt idx="1">
                  <c:v>0.2</c:v>
                </c:pt>
                <c:pt idx="2">
                  <c:v>0.86</c:v>
                </c:pt>
              </c:numCache>
            </c:numRef>
          </c:val>
          <c:extLst>
            <c:ext xmlns:c16="http://schemas.microsoft.com/office/drawing/2014/chart" uri="{C3380CC4-5D6E-409C-BE32-E72D297353CC}">
              <c16:uniqueId val="{00000003-86A8-49CE-91CA-3DBFE393D356}"/>
            </c:ext>
          </c:extLst>
        </c:ser>
        <c:ser>
          <c:idx val="4"/>
          <c:order val="4"/>
          <c:tx>
            <c:strRef>
              <c:f>'P58'!$F$40</c:f>
              <c:strCache>
                <c:ptCount val="1"/>
                <c:pt idx="0">
                  <c:v>2017</c:v>
                </c:pt>
              </c:strCache>
            </c:strRef>
          </c:tx>
          <c:spPr>
            <a:solidFill>
              <a:schemeClr val="accent5">
                <a:shade val="8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'P58'!$A$41:$A$43</c:f>
              <c:strCache>
                <c:ptCount val="3"/>
                <c:pt idx="0">
                  <c:v>Expedito para su institución</c:v>
                </c:pt>
                <c:pt idx="1">
                  <c:v>Poco demandante para su institución</c:v>
                </c:pt>
                <c:pt idx="2">
                  <c:v>Eficiente para su institución</c:v>
                </c:pt>
              </c:strCache>
            </c:strRef>
          </c:cat>
          <c:val>
            <c:numRef>
              <c:f>'P58'!$F$41:$F$43</c:f>
              <c:numCache>
                <c:formatCode>0%</c:formatCode>
                <c:ptCount val="3"/>
                <c:pt idx="0">
                  <c:v>0.94</c:v>
                </c:pt>
                <c:pt idx="1">
                  <c:v>0.25</c:v>
                </c:pt>
                <c:pt idx="2">
                  <c:v>0.86</c:v>
                </c:pt>
              </c:numCache>
            </c:numRef>
          </c:val>
          <c:extLst>
            <c:ext xmlns:c16="http://schemas.microsoft.com/office/drawing/2014/chart" uri="{C3380CC4-5D6E-409C-BE32-E72D297353CC}">
              <c16:uniqueId val="{00000004-86A8-49CE-91CA-3DBFE393D356}"/>
            </c:ext>
          </c:extLst>
        </c:ser>
        <c:ser>
          <c:idx val="5"/>
          <c:order val="5"/>
          <c:tx>
            <c:strRef>
              <c:f>'P58'!$G$40</c:f>
              <c:strCache>
                <c:ptCount val="1"/>
                <c:pt idx="0">
                  <c:v>2018</c:v>
                </c:pt>
              </c:strCache>
            </c:strRef>
          </c:tx>
          <c:spPr>
            <a:solidFill>
              <a:schemeClr val="accent5">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'P58'!$A$41:$A$43</c:f>
              <c:strCache>
                <c:ptCount val="3"/>
                <c:pt idx="0">
                  <c:v>Expedito para su institución</c:v>
                </c:pt>
                <c:pt idx="1">
                  <c:v>Poco demandante para su institución</c:v>
                </c:pt>
                <c:pt idx="2">
                  <c:v>Eficiente para su institución</c:v>
                </c:pt>
              </c:strCache>
            </c:strRef>
          </c:cat>
          <c:val>
            <c:numRef>
              <c:f>'P58'!$G$41:$G$43</c:f>
              <c:numCache>
                <c:formatCode>0%</c:formatCode>
                <c:ptCount val="3"/>
                <c:pt idx="0">
                  <c:v>0.87</c:v>
                </c:pt>
                <c:pt idx="1">
                  <c:v>0.26</c:v>
                </c:pt>
                <c:pt idx="2">
                  <c:v>0.87</c:v>
                </c:pt>
              </c:numCache>
            </c:numRef>
          </c:val>
          <c:extLst>
            <c:ext xmlns:c16="http://schemas.microsoft.com/office/drawing/2014/chart" uri="{C3380CC4-5D6E-409C-BE32-E72D297353CC}">
              <c16:uniqueId val="{00000005-86A8-49CE-91CA-3DBFE393D356}"/>
            </c:ext>
          </c:extLst>
        </c:ser>
        <c:ser>
          <c:idx val="6"/>
          <c:order val="6"/>
          <c:tx>
            <c:strRef>
              <c:f>'P58'!$H$40</c:f>
              <c:strCache>
                <c:ptCount val="1"/>
                <c:pt idx="0">
                  <c:v>2019</c:v>
                </c:pt>
              </c:strCache>
            </c:strRef>
          </c:tx>
          <c:spPr>
            <a:solidFill>
              <a:schemeClr val="accent5">
                <a:shade val="4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'P58'!$A$41:$A$43</c:f>
              <c:strCache>
                <c:ptCount val="3"/>
                <c:pt idx="0">
                  <c:v>Expedito para su institución</c:v>
                </c:pt>
                <c:pt idx="1">
                  <c:v>Poco demandante para su institución</c:v>
                </c:pt>
                <c:pt idx="2">
                  <c:v>Eficiente para su institución</c:v>
                </c:pt>
              </c:strCache>
            </c:strRef>
          </c:cat>
          <c:val>
            <c:numRef>
              <c:f>'P58'!$H$41:$H$43</c:f>
              <c:numCache>
                <c:formatCode>0%</c:formatCode>
                <c:ptCount val="3"/>
                <c:pt idx="0">
                  <c:v>0.88</c:v>
                </c:pt>
                <c:pt idx="1">
                  <c:v>0.31</c:v>
                </c:pt>
                <c:pt idx="2">
                  <c:v>0.81</c:v>
                </c:pt>
              </c:numCache>
            </c:numRef>
          </c:val>
          <c:extLst>
            <c:ext xmlns:c16="http://schemas.microsoft.com/office/drawing/2014/chart" uri="{C3380CC4-5D6E-409C-BE32-E72D297353CC}">
              <c16:uniqueId val="{00000006-86A8-49CE-91CA-3DBFE393D356}"/>
            </c:ext>
          </c:extLst>
        </c:ser>
        <c:dLbls>
          <c:showLegendKey val="0"/>
          <c:showVal val="1"/>
          <c:showCatName val="0"/>
          <c:showSerName val="0"/>
          <c:showPercent val="0"/>
          <c:showBubbleSize val="0"/>
        </c:dLbls>
        <c:gapWidth val="150"/>
        <c:overlap val="-25"/>
        <c:axId val="418953944"/>
        <c:axId val="418950808"/>
      </c:barChart>
      <c:catAx>
        <c:axId val="418953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crossAx val="418950808"/>
        <c:crosses val="autoZero"/>
        <c:auto val="1"/>
        <c:lblAlgn val="ctr"/>
        <c:lblOffset val="100"/>
        <c:noMultiLvlLbl val="0"/>
      </c:catAx>
      <c:valAx>
        <c:axId val="418950808"/>
        <c:scaling>
          <c:orientation val="minMax"/>
        </c:scaling>
        <c:delete val="1"/>
        <c:axPos val="l"/>
        <c:numFmt formatCode="0%" sourceLinked="1"/>
        <c:majorTickMark val="none"/>
        <c:minorTickMark val="none"/>
        <c:tickLblPos val="nextTo"/>
        <c:crossAx val="4189539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ysClr val="window" lastClr="FFFFFF"/>
    </a:solidFill>
    <a:ln>
      <a:solidFill>
        <a:sysClr val="window" lastClr="FFFFFF">
          <a:lumMod val="75000"/>
        </a:sysClr>
      </a:solidFill>
    </a:ln>
    <a:effectLst/>
  </c:spPr>
  <c:txPr>
    <a:bodyPr/>
    <a:lstStyle/>
    <a:p>
      <a:pPr>
        <a:defRPr/>
      </a:pPr>
      <a:endParaRPr lang="es-CL"/>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i="0" baseline="0">
                <a:effectLst/>
              </a:rPr>
              <a:t>¿Su institución ha firmado convenio con el CPLT sobre el proceso de SARC y de notificación electrónica?</a:t>
            </a:r>
            <a:endParaRPr lang="es-CL" sz="1200" b="1">
              <a:effectLst/>
            </a:endParaRPr>
          </a:p>
        </c:rich>
      </c:tx>
      <c:layout>
        <c:manualLayout>
          <c:xMode val="edge"/>
          <c:yMode val="edge"/>
          <c:x val="0.11772888598168961"/>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3.0555555555555555E-2"/>
          <c:y val="0.49618110236220481"/>
          <c:w val="0.93888888888888888"/>
          <c:h val="0.39641951006124232"/>
        </c:manualLayout>
      </c:layout>
      <c:barChart>
        <c:barDir val="col"/>
        <c:grouping val="clustered"/>
        <c:varyColors val="0"/>
        <c:ser>
          <c:idx val="0"/>
          <c:order val="0"/>
          <c:tx>
            <c:strRef>
              <c:f>'P63'!$C$17</c:f>
              <c:strCache>
                <c:ptCount val="1"/>
                <c:pt idx="0">
                  <c:v>2017</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'P63'!$B$18:$B$20</c:f>
              <c:strCache>
                <c:ptCount val="3"/>
                <c:pt idx="0">
                  <c:v>Sí</c:v>
                </c:pt>
                <c:pt idx="1">
                  <c:v>No</c:v>
                </c:pt>
                <c:pt idx="2">
                  <c:v>No sabe</c:v>
                </c:pt>
              </c:strCache>
            </c:strRef>
          </c:cat>
          <c:val>
            <c:numRef>
              <c:f>'P63'!$C$18:$C$20</c:f>
              <c:numCache>
                <c:formatCode>0%</c:formatCode>
                <c:ptCount val="3"/>
                <c:pt idx="0">
                  <c:v>0.48</c:v>
                </c:pt>
                <c:pt idx="1">
                  <c:v>0.33</c:v>
                </c:pt>
                <c:pt idx="2">
                  <c:v>0.19</c:v>
                </c:pt>
              </c:numCache>
            </c:numRef>
          </c:val>
          <c:extLst>
            <c:ext xmlns:c16="http://schemas.microsoft.com/office/drawing/2014/chart" uri="{C3380CC4-5D6E-409C-BE32-E72D297353CC}">
              <c16:uniqueId val="{00000000-E527-4187-8DFC-5C34E6B76818}"/>
            </c:ext>
          </c:extLst>
        </c:ser>
        <c:ser>
          <c:idx val="1"/>
          <c:order val="1"/>
          <c:tx>
            <c:strRef>
              <c:f>'P63'!$D$17</c:f>
              <c:strCache>
                <c:ptCount val="1"/>
                <c:pt idx="0">
                  <c:v>2018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'P63'!$B$18:$B$20</c:f>
              <c:strCache>
                <c:ptCount val="3"/>
                <c:pt idx="0">
                  <c:v>Sí</c:v>
                </c:pt>
                <c:pt idx="1">
                  <c:v>No</c:v>
                </c:pt>
                <c:pt idx="2">
                  <c:v>No sabe</c:v>
                </c:pt>
              </c:strCache>
            </c:strRef>
          </c:cat>
          <c:val>
            <c:numRef>
              <c:f>'P63'!$D$18:$D$20</c:f>
              <c:numCache>
                <c:formatCode>0%</c:formatCode>
                <c:ptCount val="3"/>
                <c:pt idx="0">
                  <c:v>0.53</c:v>
                </c:pt>
                <c:pt idx="1">
                  <c:v>0.25</c:v>
                </c:pt>
                <c:pt idx="2">
                  <c:v>0.22</c:v>
                </c:pt>
              </c:numCache>
            </c:numRef>
          </c:val>
          <c:extLst>
            <c:ext xmlns:c16="http://schemas.microsoft.com/office/drawing/2014/chart" uri="{C3380CC4-5D6E-409C-BE32-E72D297353CC}">
              <c16:uniqueId val="{00000001-E527-4187-8DFC-5C34E6B76818}"/>
            </c:ext>
          </c:extLst>
        </c:ser>
        <c:ser>
          <c:idx val="2"/>
          <c:order val="2"/>
          <c:tx>
            <c:strRef>
              <c:f>'P63'!$E$17</c:f>
              <c:strCache>
                <c:ptCount val="1"/>
                <c:pt idx="0">
                  <c:v>2019</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'P63'!$B$18:$B$20</c:f>
              <c:strCache>
                <c:ptCount val="3"/>
                <c:pt idx="0">
                  <c:v>Sí</c:v>
                </c:pt>
                <c:pt idx="1">
                  <c:v>No</c:v>
                </c:pt>
                <c:pt idx="2">
                  <c:v>No sabe</c:v>
                </c:pt>
              </c:strCache>
            </c:strRef>
          </c:cat>
          <c:val>
            <c:numRef>
              <c:f>'P63'!$E$18:$E$20</c:f>
              <c:numCache>
                <c:formatCode>0%</c:formatCode>
                <c:ptCount val="3"/>
                <c:pt idx="0">
                  <c:v>0.54</c:v>
                </c:pt>
                <c:pt idx="1">
                  <c:v>0.21</c:v>
                </c:pt>
                <c:pt idx="2">
                  <c:v>0.25</c:v>
                </c:pt>
              </c:numCache>
            </c:numRef>
          </c:val>
          <c:extLst>
            <c:ext xmlns:c16="http://schemas.microsoft.com/office/drawing/2014/chart" uri="{C3380CC4-5D6E-409C-BE32-E72D297353CC}">
              <c16:uniqueId val="{00000002-E527-4187-8DFC-5C34E6B76818}"/>
            </c:ext>
          </c:extLst>
        </c:ser>
        <c:dLbls>
          <c:showLegendKey val="0"/>
          <c:showVal val="1"/>
          <c:showCatName val="0"/>
          <c:showSerName val="0"/>
          <c:showPercent val="0"/>
          <c:showBubbleSize val="0"/>
        </c:dLbls>
        <c:gapWidth val="150"/>
        <c:overlap val="-25"/>
        <c:axId val="418949632"/>
        <c:axId val="418950416"/>
      </c:barChart>
      <c:catAx>
        <c:axId val="41894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418950416"/>
        <c:crosses val="autoZero"/>
        <c:auto val="1"/>
        <c:lblAlgn val="ctr"/>
        <c:lblOffset val="100"/>
        <c:noMultiLvlLbl val="0"/>
      </c:catAx>
      <c:valAx>
        <c:axId val="418950416"/>
        <c:scaling>
          <c:orientation val="minMax"/>
        </c:scaling>
        <c:delete val="1"/>
        <c:axPos val="l"/>
        <c:numFmt formatCode="0%" sourceLinked="1"/>
        <c:majorTickMark val="none"/>
        <c:minorTickMark val="none"/>
        <c:tickLblPos val="nextTo"/>
        <c:crossAx val="418949632"/>
        <c:crosses val="autoZero"/>
        <c:crossBetween val="between"/>
      </c:valAx>
      <c:spPr>
        <a:noFill/>
        <a:ln>
          <a:noFill/>
        </a:ln>
        <a:effectLst/>
      </c:spPr>
    </c:plotArea>
    <c:legend>
      <c:legendPos val="t"/>
      <c:layout>
        <c:manualLayout>
          <c:xMode val="edge"/>
          <c:yMode val="edge"/>
          <c:x val="0.36176681995786769"/>
          <c:y val="0.255807766658739"/>
          <c:w val="0.34443886217968644"/>
          <c:h val="7.812554680664918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solidFill>
        <a:sysClr val="window" lastClr="FFFFFF">
          <a:lumMod val="75000"/>
        </a:sysClr>
      </a:solidFill>
    </a:ln>
    <a:effectLst/>
  </c:spPr>
  <c:txPr>
    <a:bodyPr/>
    <a:lstStyle/>
    <a:p>
      <a:pPr>
        <a:defRPr/>
      </a:pPr>
      <a:endParaRPr lang="es-CL"/>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CL" sz="1100" b="1" dirty="0"/>
              <a:t>¿Considera que deben ampliarse los criterios para derivar casos al Sistema Anticipado de Resolución de Controversias (SARC)? (N=201)</a:t>
            </a:r>
          </a:p>
        </c:rich>
      </c:tx>
      <c:layout>
        <c:manualLayout>
          <c:xMode val="edge"/>
          <c:yMode val="edge"/>
          <c:x val="0.1025189502983179"/>
          <c:y val="0"/>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0.22233039816503922"/>
          <c:y val="0.24882657380131393"/>
          <c:w val="0.44729774302657227"/>
          <c:h val="0.6739889477830581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0E7-491F-AC38-1AF5EE8DB88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0E7-491F-AC38-1AF5EE8DB88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0E7-491F-AC38-1AF5EE8DB88F}"/>
              </c:ext>
            </c:extLst>
          </c:dPt>
          <c:dLbls>
            <c:dLbl>
              <c:idx val="0"/>
              <c:layout>
                <c:manualLayout>
                  <c:x val="-0.14920499798078882"/>
                  <c:y val="-0.13525697671051778"/>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0E7-491F-AC38-1AF5EE8DB88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C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'P62'!$C$12:$C$14</c:f>
              <c:strCache>
                <c:ptCount val="3"/>
                <c:pt idx="0">
                  <c:v>Sí</c:v>
                </c:pt>
                <c:pt idx="1">
                  <c:v>No</c:v>
                </c:pt>
                <c:pt idx="2">
                  <c:v>No sabe</c:v>
                </c:pt>
              </c:strCache>
            </c:strRef>
          </c:cat>
          <c:val>
            <c:numRef>
              <c:f>'P62'!$D$12:$D$14</c:f>
              <c:numCache>
                <c:formatCode>0%</c:formatCode>
                <c:ptCount val="3"/>
                <c:pt idx="0">
                  <c:v>0.68</c:v>
                </c:pt>
                <c:pt idx="1">
                  <c:v>0.13</c:v>
                </c:pt>
                <c:pt idx="2">
                  <c:v>0.19</c:v>
                </c:pt>
              </c:numCache>
            </c:numRef>
          </c:val>
          <c:extLst>
            <c:ext xmlns:c16="http://schemas.microsoft.com/office/drawing/2014/chart" uri="{C3380CC4-5D6E-409C-BE32-E72D297353CC}">
              <c16:uniqueId val="{00000006-00E7-491F-AC38-1AF5EE8DB88F}"/>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5502072134212728"/>
          <c:y val="0.42468633360101871"/>
          <c:w val="0.15978209324711729"/>
          <c:h val="0.2948883209530570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ysClr val="window" lastClr="FFFFFF"/>
    </a:solidFill>
    <a:ln>
      <a:solidFill>
        <a:sysClr val="window" lastClr="FFFFFF">
          <a:lumMod val="75000"/>
        </a:sysClr>
      </a:solidFill>
    </a:ln>
    <a:effectLst/>
  </c:spPr>
  <c:txPr>
    <a:bodyPr/>
    <a:lstStyle/>
    <a:p>
      <a:pPr>
        <a:defRPr/>
      </a:pPr>
      <a:endParaRPr lang="es-CL"/>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dirty="0">
                <a:effectLst/>
              </a:rPr>
              <a:t>¿En relación al proceso del Sistema Anticipado de Resolución de Controversias (SARC), se le ha informado sobre...? </a:t>
            </a:r>
            <a:r>
              <a:rPr lang="es-CL" sz="1200" b="0" i="0" baseline="0" dirty="0">
                <a:effectLst/>
              </a:rPr>
              <a:t>(% respuestas "Sí", N=201)</a:t>
            </a:r>
            <a:endParaRPr lang="es-CL" sz="1200" dirty="0">
              <a:effectLst/>
            </a:endParaRPr>
          </a:p>
        </c:rich>
      </c:tx>
      <c:layout>
        <c:manualLayout>
          <c:xMode val="edge"/>
          <c:yMode val="edge"/>
          <c:x val="0.1206305126778886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0"/>
          <c:y val="0.48033541599411828"/>
          <c:w val="0.93888888888888888"/>
          <c:h val="0.40462288950031766"/>
        </c:manualLayout>
      </c:layout>
      <c:barChart>
        <c:barDir val="col"/>
        <c:grouping val="clustered"/>
        <c:varyColors val="0"/>
        <c:ser>
          <c:idx val="0"/>
          <c:order val="0"/>
          <c:tx>
            <c:strRef>
              <c:f>'P61'!$B$29</c:f>
              <c:strCache>
                <c:ptCount val="1"/>
                <c:pt idx="0">
                  <c:v>2017</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'P61'!$A$30:$A$31</c:f>
              <c:strCache>
                <c:ptCount val="2"/>
                <c:pt idx="0">
                  <c:v>El funcionamiento del proceso</c:v>
                </c:pt>
                <c:pt idx="1">
                  <c:v>Los criterios para decidir tramitar un caso por SARC</c:v>
                </c:pt>
              </c:strCache>
            </c:strRef>
          </c:cat>
          <c:val>
            <c:numRef>
              <c:f>'P61'!$B$30:$B$31</c:f>
              <c:numCache>
                <c:formatCode>0%</c:formatCode>
                <c:ptCount val="2"/>
                <c:pt idx="0">
                  <c:v>0.92</c:v>
                </c:pt>
                <c:pt idx="1">
                  <c:v>0.77</c:v>
                </c:pt>
              </c:numCache>
            </c:numRef>
          </c:val>
          <c:extLst>
            <c:ext xmlns:c16="http://schemas.microsoft.com/office/drawing/2014/chart" uri="{C3380CC4-5D6E-409C-BE32-E72D297353CC}">
              <c16:uniqueId val="{00000000-3F39-48B9-93AD-EA7CC69EE732}"/>
            </c:ext>
          </c:extLst>
        </c:ser>
        <c:ser>
          <c:idx val="1"/>
          <c:order val="1"/>
          <c:tx>
            <c:strRef>
              <c:f>'P61'!$C$29</c:f>
              <c:strCache>
                <c:ptCount val="1"/>
                <c:pt idx="0">
                  <c:v>2018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'P61'!$A$30:$A$31</c:f>
              <c:strCache>
                <c:ptCount val="2"/>
                <c:pt idx="0">
                  <c:v>El funcionamiento del proceso</c:v>
                </c:pt>
                <c:pt idx="1">
                  <c:v>Los criterios para decidir tramitar un caso por SARC</c:v>
                </c:pt>
              </c:strCache>
            </c:strRef>
          </c:cat>
          <c:val>
            <c:numRef>
              <c:f>'P61'!$C$30:$C$31</c:f>
              <c:numCache>
                <c:formatCode>0%</c:formatCode>
                <c:ptCount val="2"/>
                <c:pt idx="0">
                  <c:v>0.9</c:v>
                </c:pt>
                <c:pt idx="1">
                  <c:v>0.71</c:v>
                </c:pt>
              </c:numCache>
            </c:numRef>
          </c:val>
          <c:extLst>
            <c:ext xmlns:c16="http://schemas.microsoft.com/office/drawing/2014/chart" uri="{C3380CC4-5D6E-409C-BE32-E72D297353CC}">
              <c16:uniqueId val="{00000001-3F39-48B9-93AD-EA7CC69EE732}"/>
            </c:ext>
          </c:extLst>
        </c:ser>
        <c:ser>
          <c:idx val="2"/>
          <c:order val="2"/>
          <c:tx>
            <c:strRef>
              <c:f>'P61'!$D$29</c:f>
              <c:strCache>
                <c:ptCount val="1"/>
                <c:pt idx="0">
                  <c:v>2019</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'P61'!$A$30:$A$31</c:f>
              <c:strCache>
                <c:ptCount val="2"/>
                <c:pt idx="0">
                  <c:v>El funcionamiento del proceso</c:v>
                </c:pt>
                <c:pt idx="1">
                  <c:v>Los criterios para decidir tramitar un caso por SARC</c:v>
                </c:pt>
              </c:strCache>
            </c:strRef>
          </c:cat>
          <c:val>
            <c:numRef>
              <c:f>'P61'!$D$30:$D$31</c:f>
              <c:numCache>
                <c:formatCode>0%</c:formatCode>
                <c:ptCount val="2"/>
                <c:pt idx="0">
                  <c:v>0.91</c:v>
                </c:pt>
                <c:pt idx="1">
                  <c:v>0.66</c:v>
                </c:pt>
              </c:numCache>
            </c:numRef>
          </c:val>
          <c:extLst>
            <c:ext xmlns:c16="http://schemas.microsoft.com/office/drawing/2014/chart" uri="{C3380CC4-5D6E-409C-BE32-E72D297353CC}">
              <c16:uniqueId val="{00000002-3F39-48B9-93AD-EA7CC69EE732}"/>
            </c:ext>
          </c:extLst>
        </c:ser>
        <c:dLbls>
          <c:showLegendKey val="0"/>
          <c:showVal val="1"/>
          <c:showCatName val="0"/>
          <c:showSerName val="0"/>
          <c:showPercent val="0"/>
          <c:showBubbleSize val="0"/>
        </c:dLbls>
        <c:gapWidth val="150"/>
        <c:overlap val="-25"/>
        <c:axId val="418950024"/>
        <c:axId val="418955904"/>
      </c:barChart>
      <c:catAx>
        <c:axId val="418950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418955904"/>
        <c:crosses val="autoZero"/>
        <c:auto val="1"/>
        <c:lblAlgn val="ctr"/>
        <c:lblOffset val="100"/>
        <c:noMultiLvlLbl val="0"/>
      </c:catAx>
      <c:valAx>
        <c:axId val="418955904"/>
        <c:scaling>
          <c:orientation val="minMax"/>
        </c:scaling>
        <c:delete val="1"/>
        <c:axPos val="l"/>
        <c:numFmt formatCode="0%" sourceLinked="1"/>
        <c:majorTickMark val="none"/>
        <c:minorTickMark val="none"/>
        <c:tickLblPos val="nextTo"/>
        <c:crossAx val="4189500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ysClr val="window" lastClr="FFFFFF"/>
    </a:solidFill>
    <a:ln>
      <a:solidFill>
        <a:sysClr val="window" lastClr="FFFFFF">
          <a:lumMod val="75000"/>
        </a:sysClr>
      </a:solidFill>
    </a:ln>
    <a:effectLst/>
  </c:spPr>
  <c:txPr>
    <a:bodyPr/>
    <a:lstStyle/>
    <a:p>
      <a:pPr>
        <a:defRPr/>
      </a:pPr>
      <a:endParaRPr lang="es-CL"/>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400" b="1" i="0" baseline="0" dirty="0">
                <a:effectLst/>
              </a:rPr>
              <a:t>¿Qué tan de acuerdo está con cada una de las siguientes afirmaciones? </a:t>
            </a:r>
            <a:endParaRPr lang="es-CL" sz="1400" dirty="0">
              <a:effectLst/>
            </a:endParaRPr>
          </a:p>
          <a:p>
            <a:pPr>
              <a:defRPr/>
            </a:pPr>
            <a:r>
              <a:rPr lang="es-CL" sz="1400" b="0" i="0" baseline="0" dirty="0">
                <a:effectLst/>
              </a:rPr>
              <a:t>(% de respuestas De acuerdo / Muy de acuerdo)</a:t>
            </a:r>
            <a:endParaRPr lang="es-CL" sz="1400" dirty="0">
              <a:effectLst/>
            </a:endParaRPr>
          </a:p>
        </c:rich>
      </c:tx>
      <c:layout>
        <c:manualLayout>
          <c:xMode val="edge"/>
          <c:yMode val="edge"/>
          <c:x val="0.28744924626214696"/>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5.3456780661712954E-3"/>
          <c:y val="0.22288053338171263"/>
          <c:w val="0.9510294936004452"/>
          <c:h val="0.43469747822931781"/>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'P81'!$H$43:$H$46</c:f>
              <c:strCache>
                <c:ptCount val="4"/>
                <c:pt idx="0">
                  <c:v>Que las personas sean informadas por las instituciones que tienen datos personales suyos, así como el propósito de ello.</c:v>
                </c:pt>
                <c:pt idx="1">
                  <c:v>Que en caso de que las instituciones tengan un dato erróneo/inexacto de alguien, esa persona pueda exigir su modificación.</c:v>
                </c:pt>
                <c:pt idx="2">
                  <c:v>Que las personas puedan solicitar la eliminación de sus datos en caso de que no exista razón legal para almacenarlos.</c:v>
                </c:pt>
                <c:pt idx="3">
                  <c:v>Que las personas puedan oponerse a que se utilicen sus datos personales, que hayan sido obtenidos sin su consentimiento.</c:v>
                </c:pt>
              </c:strCache>
            </c:strRef>
          </c:cat>
          <c:val>
            <c:numRef>
              <c:f>'P81'!$I$43:$I$46</c:f>
              <c:numCache>
                <c:formatCode>0%</c:formatCode>
                <c:ptCount val="4"/>
                <c:pt idx="0">
                  <c:v>0.89</c:v>
                </c:pt>
                <c:pt idx="1">
                  <c:v>0.97</c:v>
                </c:pt>
                <c:pt idx="2">
                  <c:v>0.94</c:v>
                </c:pt>
                <c:pt idx="3">
                  <c:v>0.97</c:v>
                </c:pt>
              </c:numCache>
            </c:numRef>
          </c:val>
          <c:extLst>
            <c:ext xmlns:c16="http://schemas.microsoft.com/office/drawing/2014/chart" uri="{C3380CC4-5D6E-409C-BE32-E72D297353CC}">
              <c16:uniqueId val="{00000000-DCBB-48A6-9DE4-16544C7CA5CA}"/>
            </c:ext>
          </c:extLst>
        </c:ser>
        <c:dLbls>
          <c:showLegendKey val="0"/>
          <c:showVal val="1"/>
          <c:showCatName val="0"/>
          <c:showSerName val="0"/>
          <c:showPercent val="0"/>
          <c:showBubbleSize val="0"/>
        </c:dLbls>
        <c:gapWidth val="150"/>
        <c:overlap val="-25"/>
        <c:axId val="421731960"/>
        <c:axId val="421730784"/>
      </c:barChart>
      <c:catAx>
        <c:axId val="421731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421730784"/>
        <c:crosses val="autoZero"/>
        <c:auto val="1"/>
        <c:lblAlgn val="ctr"/>
        <c:lblOffset val="100"/>
        <c:noMultiLvlLbl val="0"/>
      </c:catAx>
      <c:valAx>
        <c:axId val="421730784"/>
        <c:scaling>
          <c:orientation val="minMax"/>
          <c:min val="0"/>
        </c:scaling>
        <c:delete val="1"/>
        <c:axPos val="l"/>
        <c:numFmt formatCode="0%" sourceLinked="1"/>
        <c:majorTickMark val="none"/>
        <c:minorTickMark val="none"/>
        <c:tickLblPos val="nextTo"/>
        <c:crossAx val="421731960"/>
        <c:crosses val="autoZero"/>
        <c:crossBetween val="between"/>
      </c:valAx>
      <c:spPr>
        <a:noFill/>
        <a:ln>
          <a:noFill/>
        </a:ln>
        <a:effectLst/>
      </c:spPr>
    </c:plotArea>
    <c:plotVisOnly val="1"/>
    <c:dispBlanksAs val="gap"/>
    <c:showDLblsOverMax val="0"/>
  </c:chart>
  <c:spPr>
    <a:solidFill>
      <a:sysClr val="window" lastClr="FFFFFF"/>
    </a:solidFill>
    <a:ln>
      <a:solidFill>
        <a:sysClr val="window" lastClr="FFFFFF">
          <a:lumMod val="75000"/>
        </a:sysClr>
      </a:solidFill>
    </a:ln>
    <a:effectLst/>
  </c:spPr>
  <c:txPr>
    <a:bodyPr/>
    <a:lstStyle/>
    <a:p>
      <a:pPr>
        <a:defRPr/>
      </a:pPr>
      <a:endParaRPr lang="es-CL"/>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dirty="0"/>
              <a:t>En general, ¿Diría Ud. que el Consejo para la Transparencia es un organismo?: </a:t>
            </a:r>
          </a:p>
          <a:p>
            <a:pPr>
              <a:defRPr sz="1200"/>
            </a:pPr>
            <a:r>
              <a:rPr lang="es-CL" sz="1200" dirty="0"/>
              <a:t>(% de respuestas "Sí") </a:t>
            </a:r>
          </a:p>
        </c:rich>
      </c:tx>
      <c:layout>
        <c:manualLayout>
          <c:xMode val="edge"/>
          <c:yMode val="edge"/>
          <c:x val="0.24163468791801157"/>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'P78'!$B$52</c:f>
              <c:strCache>
                <c:ptCount val="1"/>
                <c:pt idx="0">
                  <c:v>2012</c:v>
                </c:pt>
              </c:strCache>
            </c:strRef>
          </c:tx>
          <c:spPr>
            <a:solidFill>
              <a:schemeClr val="accent1">
                <a:tint val="4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'P78'!$A$53:$A$58</c:f>
              <c:strCache>
                <c:ptCount val="6"/>
                <c:pt idx="0">
                  <c:v>Que cumple con su misión</c:v>
                </c:pt>
                <c:pt idx="1">
                  <c:v>Transparente</c:v>
                </c:pt>
                <c:pt idx="2">
                  <c:v>Autónomo (que no depende de ninguno de los 3 poderes del Estado)</c:v>
                </c:pt>
                <c:pt idx="3">
                  <c:v>Eficiente</c:v>
                </c:pt>
                <c:pt idx="4">
                  <c:v>Políticamente independiente</c:v>
                </c:pt>
                <c:pt idx="5">
                  <c:v>Innovador*</c:v>
                </c:pt>
              </c:strCache>
            </c:strRef>
          </c:cat>
          <c:val>
            <c:numRef>
              <c:f>'P78'!$B$53:$B$58</c:f>
              <c:numCache>
                <c:formatCode>General</c:formatCode>
                <c:ptCount val="6"/>
                <c:pt idx="0">
                  <c:v>96</c:v>
                </c:pt>
                <c:pt idx="1">
                  <c:v>95</c:v>
                </c:pt>
                <c:pt idx="2">
                  <c:v>87</c:v>
                </c:pt>
                <c:pt idx="3">
                  <c:v>89</c:v>
                </c:pt>
                <c:pt idx="4">
                  <c:v>76</c:v>
                </c:pt>
              </c:numCache>
            </c:numRef>
          </c:val>
          <c:extLst>
            <c:ext xmlns:c16="http://schemas.microsoft.com/office/drawing/2014/chart" uri="{C3380CC4-5D6E-409C-BE32-E72D297353CC}">
              <c16:uniqueId val="{00000000-F08A-4783-B301-4E7355AEF324}"/>
            </c:ext>
          </c:extLst>
        </c:ser>
        <c:ser>
          <c:idx val="1"/>
          <c:order val="1"/>
          <c:tx>
            <c:strRef>
              <c:f>'P78'!$C$52</c:f>
              <c:strCache>
                <c:ptCount val="1"/>
                <c:pt idx="0">
                  <c:v>2013</c:v>
                </c:pt>
              </c:strCache>
            </c:strRef>
          </c:tx>
          <c:spPr>
            <a:solidFill>
              <a:schemeClr val="accent1">
                <a:tint val="6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'P78'!$A$53:$A$58</c:f>
              <c:strCache>
                <c:ptCount val="6"/>
                <c:pt idx="0">
                  <c:v>Que cumple con su misión</c:v>
                </c:pt>
                <c:pt idx="1">
                  <c:v>Transparente</c:v>
                </c:pt>
                <c:pt idx="2">
                  <c:v>Autónomo (que no depende de ninguno de los 3 poderes del Estado)</c:v>
                </c:pt>
                <c:pt idx="3">
                  <c:v>Eficiente</c:v>
                </c:pt>
                <c:pt idx="4">
                  <c:v>Políticamente independiente</c:v>
                </c:pt>
                <c:pt idx="5">
                  <c:v>Innovador*</c:v>
                </c:pt>
              </c:strCache>
            </c:strRef>
          </c:cat>
          <c:val>
            <c:numRef>
              <c:f>'P78'!$C$53:$C$58</c:f>
              <c:numCache>
                <c:formatCode>General</c:formatCode>
                <c:ptCount val="6"/>
                <c:pt idx="0">
                  <c:v>97</c:v>
                </c:pt>
                <c:pt idx="1">
                  <c:v>96</c:v>
                </c:pt>
                <c:pt idx="2">
                  <c:v>86</c:v>
                </c:pt>
                <c:pt idx="3">
                  <c:v>91</c:v>
                </c:pt>
                <c:pt idx="4">
                  <c:v>84</c:v>
                </c:pt>
              </c:numCache>
            </c:numRef>
          </c:val>
          <c:extLst>
            <c:ext xmlns:c16="http://schemas.microsoft.com/office/drawing/2014/chart" uri="{C3380CC4-5D6E-409C-BE32-E72D297353CC}">
              <c16:uniqueId val="{00000001-F08A-4783-B301-4E7355AEF324}"/>
            </c:ext>
          </c:extLst>
        </c:ser>
        <c:ser>
          <c:idx val="2"/>
          <c:order val="2"/>
          <c:tx>
            <c:strRef>
              <c:f>'P78'!$D$52</c:f>
              <c:strCache>
                <c:ptCount val="1"/>
                <c:pt idx="0">
                  <c:v>2014</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'P78'!$A$53:$A$58</c:f>
              <c:strCache>
                <c:ptCount val="6"/>
                <c:pt idx="0">
                  <c:v>Que cumple con su misión</c:v>
                </c:pt>
                <c:pt idx="1">
                  <c:v>Transparente</c:v>
                </c:pt>
                <c:pt idx="2">
                  <c:v>Autónomo (que no depende de ninguno de los 3 poderes del Estado)</c:v>
                </c:pt>
                <c:pt idx="3">
                  <c:v>Eficiente</c:v>
                </c:pt>
                <c:pt idx="4">
                  <c:v>Políticamente independiente</c:v>
                </c:pt>
                <c:pt idx="5">
                  <c:v>Innovador*</c:v>
                </c:pt>
              </c:strCache>
            </c:strRef>
          </c:cat>
          <c:val>
            <c:numRef>
              <c:f>'P78'!$D$53:$D$58</c:f>
              <c:numCache>
                <c:formatCode>General</c:formatCode>
                <c:ptCount val="6"/>
                <c:pt idx="0">
                  <c:v>96</c:v>
                </c:pt>
                <c:pt idx="1">
                  <c:v>95</c:v>
                </c:pt>
                <c:pt idx="2">
                  <c:v>89</c:v>
                </c:pt>
                <c:pt idx="3">
                  <c:v>92</c:v>
                </c:pt>
                <c:pt idx="4">
                  <c:v>85</c:v>
                </c:pt>
              </c:numCache>
            </c:numRef>
          </c:val>
          <c:extLst>
            <c:ext xmlns:c16="http://schemas.microsoft.com/office/drawing/2014/chart" uri="{C3380CC4-5D6E-409C-BE32-E72D297353CC}">
              <c16:uniqueId val="{00000002-F08A-4783-B301-4E7355AEF324}"/>
            </c:ext>
          </c:extLst>
        </c:ser>
        <c:ser>
          <c:idx val="3"/>
          <c:order val="3"/>
          <c:tx>
            <c:strRef>
              <c:f>'P78'!$E$52</c:f>
              <c:strCache>
                <c:ptCount val="1"/>
                <c:pt idx="0">
                  <c:v>2015</c:v>
                </c:pt>
              </c:strCache>
            </c:strRef>
          </c:tx>
          <c:spPr>
            <a:solidFill>
              <a:schemeClr val="accent1">
                <a:tint val="9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'P78'!$A$53:$A$58</c:f>
              <c:strCache>
                <c:ptCount val="6"/>
                <c:pt idx="0">
                  <c:v>Que cumple con su misión</c:v>
                </c:pt>
                <c:pt idx="1">
                  <c:v>Transparente</c:v>
                </c:pt>
                <c:pt idx="2">
                  <c:v>Autónomo (que no depende de ninguno de los 3 poderes del Estado)</c:v>
                </c:pt>
                <c:pt idx="3">
                  <c:v>Eficiente</c:v>
                </c:pt>
                <c:pt idx="4">
                  <c:v>Políticamente independiente</c:v>
                </c:pt>
                <c:pt idx="5">
                  <c:v>Innovador*</c:v>
                </c:pt>
              </c:strCache>
            </c:strRef>
          </c:cat>
          <c:val>
            <c:numRef>
              <c:f>'P78'!$E$53:$E$58</c:f>
              <c:numCache>
                <c:formatCode>General</c:formatCode>
                <c:ptCount val="6"/>
                <c:pt idx="0">
                  <c:v>95</c:v>
                </c:pt>
                <c:pt idx="1">
                  <c:v>91</c:v>
                </c:pt>
                <c:pt idx="2">
                  <c:v>81</c:v>
                </c:pt>
                <c:pt idx="3">
                  <c:v>87</c:v>
                </c:pt>
                <c:pt idx="4">
                  <c:v>72</c:v>
                </c:pt>
              </c:numCache>
            </c:numRef>
          </c:val>
          <c:extLst>
            <c:ext xmlns:c16="http://schemas.microsoft.com/office/drawing/2014/chart" uri="{C3380CC4-5D6E-409C-BE32-E72D297353CC}">
              <c16:uniqueId val="{00000003-F08A-4783-B301-4E7355AEF324}"/>
            </c:ext>
          </c:extLst>
        </c:ser>
        <c:ser>
          <c:idx val="4"/>
          <c:order val="4"/>
          <c:tx>
            <c:strRef>
              <c:f>'P78'!$F$52</c:f>
              <c:strCache>
                <c:ptCount val="1"/>
                <c:pt idx="0">
                  <c:v>2016</c:v>
                </c:pt>
              </c:strCache>
            </c:strRef>
          </c:tx>
          <c:spPr>
            <a:solidFill>
              <a:schemeClr val="accent1">
                <a:shade val="9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'P78'!$A$53:$A$58</c:f>
              <c:strCache>
                <c:ptCount val="6"/>
                <c:pt idx="0">
                  <c:v>Que cumple con su misión</c:v>
                </c:pt>
                <c:pt idx="1">
                  <c:v>Transparente</c:v>
                </c:pt>
                <c:pt idx="2">
                  <c:v>Autónomo (que no depende de ninguno de los 3 poderes del Estado)</c:v>
                </c:pt>
                <c:pt idx="3">
                  <c:v>Eficiente</c:v>
                </c:pt>
                <c:pt idx="4">
                  <c:v>Políticamente independiente</c:v>
                </c:pt>
                <c:pt idx="5">
                  <c:v>Innovador*</c:v>
                </c:pt>
              </c:strCache>
            </c:strRef>
          </c:cat>
          <c:val>
            <c:numRef>
              <c:f>'P78'!$F$53:$F$58</c:f>
              <c:numCache>
                <c:formatCode>General</c:formatCode>
                <c:ptCount val="6"/>
                <c:pt idx="0">
                  <c:v>96</c:v>
                </c:pt>
                <c:pt idx="1">
                  <c:v>88</c:v>
                </c:pt>
                <c:pt idx="2">
                  <c:v>76</c:v>
                </c:pt>
                <c:pt idx="3">
                  <c:v>90</c:v>
                </c:pt>
                <c:pt idx="4">
                  <c:v>71</c:v>
                </c:pt>
              </c:numCache>
            </c:numRef>
          </c:val>
          <c:extLst>
            <c:ext xmlns:c16="http://schemas.microsoft.com/office/drawing/2014/chart" uri="{C3380CC4-5D6E-409C-BE32-E72D297353CC}">
              <c16:uniqueId val="{00000004-F08A-4783-B301-4E7355AEF324}"/>
            </c:ext>
          </c:extLst>
        </c:ser>
        <c:ser>
          <c:idx val="5"/>
          <c:order val="5"/>
          <c:tx>
            <c:strRef>
              <c:f>'P78'!$G$52</c:f>
              <c:strCache>
                <c:ptCount val="1"/>
                <c:pt idx="0">
                  <c:v>2017</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'P78'!$A$53:$A$58</c:f>
              <c:strCache>
                <c:ptCount val="6"/>
                <c:pt idx="0">
                  <c:v>Que cumple con su misión</c:v>
                </c:pt>
                <c:pt idx="1">
                  <c:v>Transparente</c:v>
                </c:pt>
                <c:pt idx="2">
                  <c:v>Autónomo (que no depende de ninguno de los 3 poderes del Estado)</c:v>
                </c:pt>
                <c:pt idx="3">
                  <c:v>Eficiente</c:v>
                </c:pt>
                <c:pt idx="4">
                  <c:v>Políticamente independiente</c:v>
                </c:pt>
                <c:pt idx="5">
                  <c:v>Innovador*</c:v>
                </c:pt>
              </c:strCache>
            </c:strRef>
          </c:cat>
          <c:val>
            <c:numRef>
              <c:f>'P78'!$G$53:$G$58</c:f>
              <c:numCache>
                <c:formatCode>General</c:formatCode>
                <c:ptCount val="6"/>
                <c:pt idx="0">
                  <c:v>94</c:v>
                </c:pt>
                <c:pt idx="1">
                  <c:v>90</c:v>
                </c:pt>
                <c:pt idx="2">
                  <c:v>82</c:v>
                </c:pt>
                <c:pt idx="3">
                  <c:v>88</c:v>
                </c:pt>
                <c:pt idx="4">
                  <c:v>69</c:v>
                </c:pt>
              </c:numCache>
            </c:numRef>
          </c:val>
          <c:extLst>
            <c:ext xmlns:c16="http://schemas.microsoft.com/office/drawing/2014/chart" uri="{C3380CC4-5D6E-409C-BE32-E72D297353CC}">
              <c16:uniqueId val="{00000005-F08A-4783-B301-4E7355AEF324}"/>
            </c:ext>
          </c:extLst>
        </c:ser>
        <c:ser>
          <c:idx val="6"/>
          <c:order val="6"/>
          <c:tx>
            <c:strRef>
              <c:f>'P78'!$H$52</c:f>
              <c:strCache>
                <c:ptCount val="1"/>
                <c:pt idx="0">
                  <c:v>2018</c:v>
                </c:pt>
              </c:strCache>
            </c:strRef>
          </c:tx>
          <c:spPr>
            <a:solidFill>
              <a:schemeClr val="accent1">
                <a:shade val="61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'P78'!$A$53:$A$58</c:f>
              <c:strCache>
                <c:ptCount val="6"/>
                <c:pt idx="0">
                  <c:v>Que cumple con su misión</c:v>
                </c:pt>
                <c:pt idx="1">
                  <c:v>Transparente</c:v>
                </c:pt>
                <c:pt idx="2">
                  <c:v>Autónomo (que no depende de ninguno de los 3 poderes del Estado)</c:v>
                </c:pt>
                <c:pt idx="3">
                  <c:v>Eficiente</c:v>
                </c:pt>
                <c:pt idx="4">
                  <c:v>Políticamente independiente</c:v>
                </c:pt>
                <c:pt idx="5">
                  <c:v>Innovador*</c:v>
                </c:pt>
              </c:strCache>
            </c:strRef>
          </c:cat>
          <c:val>
            <c:numRef>
              <c:f>'P78'!$H$53:$H$58</c:f>
              <c:numCache>
                <c:formatCode>General</c:formatCode>
                <c:ptCount val="6"/>
                <c:pt idx="0">
                  <c:v>92</c:v>
                </c:pt>
                <c:pt idx="1">
                  <c:v>88</c:v>
                </c:pt>
                <c:pt idx="2">
                  <c:v>80</c:v>
                </c:pt>
                <c:pt idx="3">
                  <c:v>85</c:v>
                </c:pt>
                <c:pt idx="4">
                  <c:v>73</c:v>
                </c:pt>
                <c:pt idx="5">
                  <c:v>72</c:v>
                </c:pt>
              </c:numCache>
            </c:numRef>
          </c:val>
          <c:extLst>
            <c:ext xmlns:c16="http://schemas.microsoft.com/office/drawing/2014/chart" uri="{C3380CC4-5D6E-409C-BE32-E72D297353CC}">
              <c16:uniqueId val="{00000006-F08A-4783-B301-4E7355AEF324}"/>
            </c:ext>
          </c:extLst>
        </c:ser>
        <c:ser>
          <c:idx val="7"/>
          <c:order val="7"/>
          <c:tx>
            <c:strRef>
              <c:f>'P78'!$I$52</c:f>
              <c:strCache>
                <c:ptCount val="1"/>
                <c:pt idx="0">
                  <c:v>2019</c:v>
                </c:pt>
              </c:strCache>
            </c:strRef>
          </c:tx>
          <c:spPr>
            <a:solidFill>
              <a:schemeClr val="accent1">
                <a:shade val="4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'P78'!$A$53:$A$58</c:f>
              <c:strCache>
                <c:ptCount val="6"/>
                <c:pt idx="0">
                  <c:v>Que cumple con su misión</c:v>
                </c:pt>
                <c:pt idx="1">
                  <c:v>Transparente</c:v>
                </c:pt>
                <c:pt idx="2">
                  <c:v>Autónomo (que no depende de ninguno de los 3 poderes del Estado)</c:v>
                </c:pt>
                <c:pt idx="3">
                  <c:v>Eficiente</c:v>
                </c:pt>
                <c:pt idx="4">
                  <c:v>Políticamente independiente</c:v>
                </c:pt>
                <c:pt idx="5">
                  <c:v>Innovador*</c:v>
                </c:pt>
              </c:strCache>
            </c:strRef>
          </c:cat>
          <c:val>
            <c:numRef>
              <c:f>'P78'!$I$53:$I$58</c:f>
              <c:numCache>
                <c:formatCode>General</c:formatCode>
                <c:ptCount val="6"/>
                <c:pt idx="0">
                  <c:v>94</c:v>
                </c:pt>
                <c:pt idx="1">
                  <c:v>86</c:v>
                </c:pt>
                <c:pt idx="2">
                  <c:v>83</c:v>
                </c:pt>
                <c:pt idx="3">
                  <c:v>83</c:v>
                </c:pt>
                <c:pt idx="4">
                  <c:v>63</c:v>
                </c:pt>
                <c:pt idx="5">
                  <c:v>68</c:v>
                </c:pt>
              </c:numCache>
            </c:numRef>
          </c:val>
          <c:extLst>
            <c:ext xmlns:c16="http://schemas.microsoft.com/office/drawing/2014/chart" uri="{C3380CC4-5D6E-409C-BE32-E72D297353CC}">
              <c16:uniqueId val="{00000007-F08A-4783-B301-4E7355AEF324}"/>
            </c:ext>
          </c:extLst>
        </c:ser>
        <c:dLbls>
          <c:showLegendKey val="0"/>
          <c:showVal val="1"/>
          <c:showCatName val="0"/>
          <c:showSerName val="0"/>
          <c:showPercent val="0"/>
          <c:showBubbleSize val="0"/>
        </c:dLbls>
        <c:gapWidth val="150"/>
        <c:overlap val="-25"/>
        <c:axId val="421726472"/>
        <c:axId val="421727256"/>
      </c:barChart>
      <c:catAx>
        <c:axId val="421726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crossAx val="421727256"/>
        <c:crosses val="autoZero"/>
        <c:auto val="1"/>
        <c:lblAlgn val="ctr"/>
        <c:lblOffset val="100"/>
        <c:noMultiLvlLbl val="0"/>
      </c:catAx>
      <c:valAx>
        <c:axId val="421727256"/>
        <c:scaling>
          <c:orientation val="minMax"/>
        </c:scaling>
        <c:delete val="1"/>
        <c:axPos val="l"/>
        <c:numFmt formatCode="General" sourceLinked="1"/>
        <c:majorTickMark val="none"/>
        <c:minorTickMark val="none"/>
        <c:tickLblPos val="nextTo"/>
        <c:crossAx val="4217264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ysClr val="window" lastClr="FFFFFF"/>
    </a:solidFill>
    <a:ln>
      <a:solidFill>
        <a:sysClr val="window" lastClr="FFFFFF">
          <a:lumMod val="75000"/>
        </a:sysClr>
      </a:solidFill>
    </a:ln>
    <a:effectLst/>
  </c:spPr>
  <c:txPr>
    <a:bodyPr/>
    <a:lstStyle/>
    <a:p>
      <a:pPr>
        <a:defRPr/>
      </a:pPr>
      <a:endParaRPr lang="es-CL"/>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mn-lt"/>
                <a:ea typeface="+mn-ea"/>
                <a:cs typeface="+mn-cs"/>
              </a:defRPr>
            </a:pPr>
            <a:r>
              <a:rPr lang="es-CL" dirty="0"/>
              <a:t>Evolución en la percepción de los atributos del Consejo </a:t>
            </a:r>
          </a:p>
          <a:p>
            <a:pPr>
              <a:defRPr/>
            </a:pPr>
            <a:r>
              <a:rPr lang="es-CL" sz="1400" dirty="0"/>
              <a:t>(% Promedio Reclamantes, Solicitantes CPLT y Consultantes)</a:t>
            </a:r>
          </a:p>
        </c:rich>
      </c:tx>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mn-lt"/>
              <a:ea typeface="+mn-ea"/>
              <a:cs typeface="+mn-cs"/>
            </a:defRPr>
          </a:pPr>
          <a:endParaRPr lang="es-CL"/>
        </a:p>
      </c:txPr>
    </c:title>
    <c:autoTitleDeleted val="0"/>
    <c:plotArea>
      <c:layout>
        <c:manualLayout>
          <c:layoutTarget val="inner"/>
          <c:xMode val="edge"/>
          <c:yMode val="edge"/>
          <c:x val="1.5901700400581704E-2"/>
          <c:y val="0.24668589259444382"/>
          <c:w val="0.9681965991988366"/>
          <c:h val="0.47102188066154432"/>
        </c:manualLayout>
      </c:layout>
      <c:barChart>
        <c:barDir val="col"/>
        <c:grouping val="clustered"/>
        <c:varyColors val="0"/>
        <c:ser>
          <c:idx val="0"/>
          <c:order val="0"/>
          <c:tx>
            <c:strRef>
              <c:f>'Atributos agregado'!$E$15</c:f>
              <c:strCache>
                <c:ptCount val="1"/>
                <c:pt idx="0">
                  <c:v>2014</c:v>
                </c:pt>
              </c:strCache>
            </c:strRef>
          </c:tx>
          <c:spPr>
            <a:solidFill>
              <a:schemeClr val="accent1">
                <a:shade val="53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'Atributos agregado'!$B$16:$B$20</c:f>
              <c:strCache>
                <c:ptCount val="5"/>
                <c:pt idx="0">
                  <c:v>Que cumple con su misión</c:v>
                </c:pt>
                <c:pt idx="1">
                  <c:v>Transparente</c:v>
                </c:pt>
                <c:pt idx="2">
                  <c:v>Eficiente</c:v>
                </c:pt>
                <c:pt idx="3">
                  <c:v>Autónomo</c:v>
                </c:pt>
                <c:pt idx="4">
                  <c:v>Políticamente Independiente</c:v>
                </c:pt>
              </c:strCache>
            </c:strRef>
          </c:cat>
          <c:val>
            <c:numRef>
              <c:f>'Atributos agregado'!$E$16:$E$20</c:f>
              <c:numCache>
                <c:formatCode>0%</c:formatCode>
                <c:ptCount val="5"/>
                <c:pt idx="0">
                  <c:v>0.84</c:v>
                </c:pt>
                <c:pt idx="1">
                  <c:v>0.88</c:v>
                </c:pt>
                <c:pt idx="2">
                  <c:v>0.69</c:v>
                </c:pt>
                <c:pt idx="3">
                  <c:v>0.78</c:v>
                </c:pt>
                <c:pt idx="4">
                  <c:v>0.7</c:v>
                </c:pt>
              </c:numCache>
            </c:numRef>
          </c:val>
          <c:extLst>
            <c:ext xmlns:c16="http://schemas.microsoft.com/office/drawing/2014/chart" uri="{C3380CC4-5D6E-409C-BE32-E72D297353CC}">
              <c16:uniqueId val="{00000000-747A-4D0D-8F1A-D839E53F5B45}"/>
            </c:ext>
          </c:extLst>
        </c:ser>
        <c:ser>
          <c:idx val="1"/>
          <c:order val="1"/>
          <c:tx>
            <c:strRef>
              <c:f>'Atributos agregado'!$F$15</c:f>
              <c:strCache>
                <c:ptCount val="1"/>
                <c:pt idx="0">
                  <c:v>2015</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'Atributos agregado'!$B$16:$B$20</c:f>
              <c:strCache>
                <c:ptCount val="5"/>
                <c:pt idx="0">
                  <c:v>Que cumple con su misión</c:v>
                </c:pt>
                <c:pt idx="1">
                  <c:v>Transparente</c:v>
                </c:pt>
                <c:pt idx="2">
                  <c:v>Eficiente</c:v>
                </c:pt>
                <c:pt idx="3">
                  <c:v>Autónomo</c:v>
                </c:pt>
                <c:pt idx="4">
                  <c:v>Políticamente Independiente</c:v>
                </c:pt>
              </c:strCache>
            </c:strRef>
          </c:cat>
          <c:val>
            <c:numRef>
              <c:f>'Atributos agregado'!$F$16:$F$20</c:f>
              <c:numCache>
                <c:formatCode>0%</c:formatCode>
                <c:ptCount val="5"/>
                <c:pt idx="0">
                  <c:v>0.76758409785932724</c:v>
                </c:pt>
                <c:pt idx="1">
                  <c:v>0.792332268370607</c:v>
                </c:pt>
                <c:pt idx="2">
                  <c:v>0.63719512195121952</c:v>
                </c:pt>
                <c:pt idx="3">
                  <c:v>0.67752442996742668</c:v>
                </c:pt>
                <c:pt idx="4">
                  <c:v>0.69366197183098588</c:v>
                </c:pt>
              </c:numCache>
            </c:numRef>
          </c:val>
          <c:extLst>
            <c:ext xmlns:c16="http://schemas.microsoft.com/office/drawing/2014/chart" uri="{C3380CC4-5D6E-409C-BE32-E72D297353CC}">
              <c16:uniqueId val="{00000001-747A-4D0D-8F1A-D839E53F5B45}"/>
            </c:ext>
          </c:extLst>
        </c:ser>
        <c:ser>
          <c:idx val="2"/>
          <c:order val="2"/>
          <c:tx>
            <c:strRef>
              <c:f>'Atributos agregado'!$G$15</c:f>
              <c:strCache>
                <c:ptCount val="1"/>
                <c:pt idx="0">
                  <c:v>2016</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'Atributos agregado'!$B$16:$B$20</c:f>
              <c:strCache>
                <c:ptCount val="5"/>
                <c:pt idx="0">
                  <c:v>Que cumple con su misión</c:v>
                </c:pt>
                <c:pt idx="1">
                  <c:v>Transparente</c:v>
                </c:pt>
                <c:pt idx="2">
                  <c:v>Eficiente</c:v>
                </c:pt>
                <c:pt idx="3">
                  <c:v>Autónomo</c:v>
                </c:pt>
                <c:pt idx="4">
                  <c:v>Políticamente Independiente</c:v>
                </c:pt>
              </c:strCache>
            </c:strRef>
          </c:cat>
          <c:val>
            <c:numRef>
              <c:f>'Atributos agregado'!$G$16:$G$20</c:f>
              <c:numCache>
                <c:formatCode>0%</c:formatCode>
                <c:ptCount val="5"/>
                <c:pt idx="0">
                  <c:v>0.753</c:v>
                </c:pt>
                <c:pt idx="1">
                  <c:v>0.77800000000000002</c:v>
                </c:pt>
                <c:pt idx="2">
                  <c:v>0.64900000000000002</c:v>
                </c:pt>
                <c:pt idx="3">
                  <c:v>0.72499999999999998</c:v>
                </c:pt>
                <c:pt idx="4">
                  <c:v>0.70099999999999996</c:v>
                </c:pt>
              </c:numCache>
            </c:numRef>
          </c:val>
          <c:extLst>
            <c:ext xmlns:c16="http://schemas.microsoft.com/office/drawing/2014/chart" uri="{C3380CC4-5D6E-409C-BE32-E72D297353CC}">
              <c16:uniqueId val="{00000002-747A-4D0D-8F1A-D839E53F5B45}"/>
            </c:ext>
          </c:extLst>
        </c:ser>
        <c:ser>
          <c:idx val="3"/>
          <c:order val="3"/>
          <c:tx>
            <c:strRef>
              <c:f>'Atributos agregado'!$H$15</c:f>
              <c:strCache>
                <c:ptCount val="1"/>
                <c:pt idx="0">
                  <c:v>2017</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'Atributos agregado'!$B$16:$B$20</c:f>
              <c:strCache>
                <c:ptCount val="5"/>
                <c:pt idx="0">
                  <c:v>Que cumple con su misión</c:v>
                </c:pt>
                <c:pt idx="1">
                  <c:v>Transparente</c:v>
                </c:pt>
                <c:pt idx="2">
                  <c:v>Eficiente</c:v>
                </c:pt>
                <c:pt idx="3">
                  <c:v>Autónomo</c:v>
                </c:pt>
                <c:pt idx="4">
                  <c:v>Políticamente Independiente</c:v>
                </c:pt>
              </c:strCache>
            </c:strRef>
          </c:cat>
          <c:val>
            <c:numRef>
              <c:f>'Atributos agregado'!$H$16:$H$20</c:f>
              <c:numCache>
                <c:formatCode>0%</c:formatCode>
                <c:ptCount val="5"/>
                <c:pt idx="0">
                  <c:v>0.8</c:v>
                </c:pt>
                <c:pt idx="1">
                  <c:v>0.85</c:v>
                </c:pt>
                <c:pt idx="2">
                  <c:v>0.69</c:v>
                </c:pt>
                <c:pt idx="3">
                  <c:v>0.74</c:v>
                </c:pt>
                <c:pt idx="4">
                  <c:v>0.7</c:v>
                </c:pt>
              </c:numCache>
            </c:numRef>
          </c:val>
          <c:extLst>
            <c:ext xmlns:c16="http://schemas.microsoft.com/office/drawing/2014/chart" uri="{C3380CC4-5D6E-409C-BE32-E72D297353CC}">
              <c16:uniqueId val="{00000003-747A-4D0D-8F1A-D839E53F5B45}"/>
            </c:ext>
          </c:extLst>
        </c:ser>
        <c:ser>
          <c:idx val="4"/>
          <c:order val="4"/>
          <c:tx>
            <c:strRef>
              <c:f>'Atributos agregado'!$I$15</c:f>
              <c:strCache>
                <c:ptCount val="1"/>
                <c:pt idx="0">
                  <c:v>2018</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'Atributos agregado'!$B$16:$B$20</c:f>
              <c:strCache>
                <c:ptCount val="5"/>
                <c:pt idx="0">
                  <c:v>Que cumple con su misión</c:v>
                </c:pt>
                <c:pt idx="1">
                  <c:v>Transparente</c:v>
                </c:pt>
                <c:pt idx="2">
                  <c:v>Eficiente</c:v>
                </c:pt>
                <c:pt idx="3">
                  <c:v>Autónomo</c:v>
                </c:pt>
                <c:pt idx="4">
                  <c:v>Políticamente Independiente</c:v>
                </c:pt>
              </c:strCache>
            </c:strRef>
          </c:cat>
          <c:val>
            <c:numRef>
              <c:f>'Atributos agregado'!$I$16:$I$20</c:f>
              <c:numCache>
                <c:formatCode>0%</c:formatCode>
                <c:ptCount val="5"/>
                <c:pt idx="0">
                  <c:v>0.8653333333333334</c:v>
                </c:pt>
                <c:pt idx="1">
                  <c:v>0.85199999999999998</c:v>
                </c:pt>
                <c:pt idx="2">
                  <c:v>0.78166666666666662</c:v>
                </c:pt>
                <c:pt idx="3">
                  <c:v>0.78833333333333344</c:v>
                </c:pt>
                <c:pt idx="4">
                  <c:v>0.78500000000000003</c:v>
                </c:pt>
              </c:numCache>
            </c:numRef>
          </c:val>
          <c:extLst>
            <c:ext xmlns:c16="http://schemas.microsoft.com/office/drawing/2014/chart" uri="{C3380CC4-5D6E-409C-BE32-E72D297353CC}">
              <c16:uniqueId val="{00000004-747A-4D0D-8F1A-D839E53F5B45}"/>
            </c:ext>
          </c:extLst>
        </c:ser>
        <c:dLbls>
          <c:showLegendKey val="0"/>
          <c:showVal val="0"/>
          <c:showCatName val="0"/>
          <c:showSerName val="0"/>
          <c:showPercent val="0"/>
          <c:showBubbleSize val="0"/>
        </c:dLbls>
        <c:gapWidth val="219"/>
        <c:overlap val="-27"/>
        <c:axId val="421726864"/>
        <c:axId val="530895920"/>
      </c:barChart>
      <c:catAx>
        <c:axId val="42172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s-CL"/>
          </a:p>
        </c:txPr>
        <c:crossAx val="530895920"/>
        <c:crosses val="autoZero"/>
        <c:auto val="1"/>
        <c:lblAlgn val="ctr"/>
        <c:lblOffset val="100"/>
        <c:noMultiLvlLbl val="0"/>
      </c:catAx>
      <c:valAx>
        <c:axId val="530895920"/>
        <c:scaling>
          <c:orientation val="minMax"/>
        </c:scaling>
        <c:delete val="1"/>
        <c:axPos val="l"/>
        <c:numFmt formatCode="0%" sourceLinked="1"/>
        <c:majorTickMark val="none"/>
        <c:minorTickMark val="none"/>
        <c:tickLblPos val="nextTo"/>
        <c:crossAx val="42172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s-CL"/>
        </a:p>
      </c:txPr>
    </c:legend>
    <c:plotVisOnly val="1"/>
    <c:dispBlanksAs val="gap"/>
    <c:showDLblsOverMax val="0"/>
  </c:chart>
  <c:spPr>
    <a:noFill/>
    <a:ln>
      <a:solidFill>
        <a:schemeClr val="accent1"/>
      </a:solidFill>
    </a:ln>
    <a:effectLst/>
  </c:spPr>
  <c:txPr>
    <a:bodyPr/>
    <a:lstStyle/>
    <a:p>
      <a:pPr>
        <a:defRPr sz="1400">
          <a:solidFill>
            <a:sysClr val="windowText" lastClr="000000"/>
          </a:solidFill>
        </a:defRPr>
      </a:pPr>
      <a:endParaRPr lang="es-C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b="1" dirty="0"/>
              <a:t>Evolución de la percepción de atributos</a:t>
            </a:r>
            <a:r>
              <a:rPr lang="es-CL" b="1" baseline="0" dirty="0"/>
              <a:t> del Consejo</a:t>
            </a:r>
          </a:p>
          <a:p>
            <a:pPr>
              <a:defRPr/>
            </a:pPr>
            <a:r>
              <a:rPr lang="es-CL" b="1" baseline="0" dirty="0"/>
              <a:t>(% promedio ponderado Reclamantes, Solicitantes CPLT, Capacitados y Consultantes)</a:t>
            </a:r>
            <a:endParaRPr lang="es-CL"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atributos!$B$74</c:f>
              <c:strCache>
                <c:ptCount val="1"/>
                <c:pt idx="0">
                  <c:v>2014</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atributos!$A$75:$A$79</c:f>
              <c:strCache>
                <c:ptCount val="5"/>
                <c:pt idx="0">
                  <c:v>Autónomo</c:v>
                </c:pt>
                <c:pt idx="1">
                  <c:v>Que cumple su misión</c:v>
                </c:pt>
                <c:pt idx="2">
                  <c:v>Transparente</c:v>
                </c:pt>
                <c:pt idx="3">
                  <c:v>Políticamente independiente</c:v>
                </c:pt>
                <c:pt idx="4">
                  <c:v>Eficiente</c:v>
                </c:pt>
              </c:strCache>
            </c:strRef>
          </c:cat>
          <c:val>
            <c:numRef>
              <c:f>atributos!$B$75:$B$79</c:f>
              <c:numCache>
                <c:formatCode>0%</c:formatCode>
                <c:ptCount val="5"/>
                <c:pt idx="0">
                  <c:v>0.78</c:v>
                </c:pt>
                <c:pt idx="1">
                  <c:v>0.84</c:v>
                </c:pt>
                <c:pt idx="2">
                  <c:v>0.88</c:v>
                </c:pt>
                <c:pt idx="3">
                  <c:v>0.7</c:v>
                </c:pt>
                <c:pt idx="4">
                  <c:v>0.69</c:v>
                </c:pt>
              </c:numCache>
            </c:numRef>
          </c:val>
          <c:extLst>
            <c:ext xmlns:c16="http://schemas.microsoft.com/office/drawing/2014/chart" uri="{C3380CC4-5D6E-409C-BE32-E72D297353CC}">
              <c16:uniqueId val="{00000000-DD24-44B6-8578-E5D33109FA23}"/>
            </c:ext>
          </c:extLst>
        </c:ser>
        <c:ser>
          <c:idx val="1"/>
          <c:order val="1"/>
          <c:tx>
            <c:strRef>
              <c:f>atributos!$C$74</c:f>
              <c:strCache>
                <c:ptCount val="1"/>
                <c:pt idx="0">
                  <c:v>2015</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atributos!$A$75:$A$79</c:f>
              <c:strCache>
                <c:ptCount val="5"/>
                <c:pt idx="0">
                  <c:v>Autónomo</c:v>
                </c:pt>
                <c:pt idx="1">
                  <c:v>Que cumple su misión</c:v>
                </c:pt>
                <c:pt idx="2">
                  <c:v>Transparente</c:v>
                </c:pt>
                <c:pt idx="3">
                  <c:v>Políticamente independiente</c:v>
                </c:pt>
                <c:pt idx="4">
                  <c:v>Eficiente</c:v>
                </c:pt>
              </c:strCache>
            </c:strRef>
          </c:cat>
          <c:val>
            <c:numRef>
              <c:f>atributos!$C$75:$C$79</c:f>
              <c:numCache>
                <c:formatCode>0%</c:formatCode>
                <c:ptCount val="5"/>
                <c:pt idx="0">
                  <c:v>0.68</c:v>
                </c:pt>
                <c:pt idx="1">
                  <c:v>0.77</c:v>
                </c:pt>
                <c:pt idx="2">
                  <c:v>0.79</c:v>
                </c:pt>
                <c:pt idx="3">
                  <c:v>0.69</c:v>
                </c:pt>
                <c:pt idx="4">
                  <c:v>0.64</c:v>
                </c:pt>
              </c:numCache>
            </c:numRef>
          </c:val>
          <c:extLst>
            <c:ext xmlns:c16="http://schemas.microsoft.com/office/drawing/2014/chart" uri="{C3380CC4-5D6E-409C-BE32-E72D297353CC}">
              <c16:uniqueId val="{00000001-DD24-44B6-8578-E5D33109FA23}"/>
            </c:ext>
          </c:extLst>
        </c:ser>
        <c:ser>
          <c:idx val="2"/>
          <c:order val="2"/>
          <c:tx>
            <c:strRef>
              <c:f>atributos!$D$74</c:f>
              <c:strCache>
                <c:ptCount val="1"/>
                <c:pt idx="0">
                  <c:v>2016</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atributos!$A$75:$A$79</c:f>
              <c:strCache>
                <c:ptCount val="5"/>
                <c:pt idx="0">
                  <c:v>Autónomo</c:v>
                </c:pt>
                <c:pt idx="1">
                  <c:v>Que cumple su misión</c:v>
                </c:pt>
                <c:pt idx="2">
                  <c:v>Transparente</c:v>
                </c:pt>
                <c:pt idx="3">
                  <c:v>Políticamente independiente</c:v>
                </c:pt>
                <c:pt idx="4">
                  <c:v>Eficiente</c:v>
                </c:pt>
              </c:strCache>
            </c:strRef>
          </c:cat>
          <c:val>
            <c:numRef>
              <c:f>atributos!$D$75:$D$79</c:f>
              <c:numCache>
                <c:formatCode>0%</c:formatCode>
                <c:ptCount val="5"/>
                <c:pt idx="0">
                  <c:v>0.73</c:v>
                </c:pt>
                <c:pt idx="1">
                  <c:v>0.75</c:v>
                </c:pt>
                <c:pt idx="2">
                  <c:v>0.78</c:v>
                </c:pt>
                <c:pt idx="3">
                  <c:v>0.7</c:v>
                </c:pt>
                <c:pt idx="4">
                  <c:v>0.65</c:v>
                </c:pt>
              </c:numCache>
            </c:numRef>
          </c:val>
          <c:extLst>
            <c:ext xmlns:c16="http://schemas.microsoft.com/office/drawing/2014/chart" uri="{C3380CC4-5D6E-409C-BE32-E72D297353CC}">
              <c16:uniqueId val="{00000002-DD24-44B6-8578-E5D33109FA23}"/>
            </c:ext>
          </c:extLst>
        </c:ser>
        <c:ser>
          <c:idx val="3"/>
          <c:order val="3"/>
          <c:tx>
            <c:strRef>
              <c:f>atributos!$E$74</c:f>
              <c:strCache>
                <c:ptCount val="1"/>
                <c:pt idx="0">
                  <c:v>2017</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atributos!$A$75:$A$79</c:f>
              <c:strCache>
                <c:ptCount val="5"/>
                <c:pt idx="0">
                  <c:v>Autónomo</c:v>
                </c:pt>
                <c:pt idx="1">
                  <c:v>Que cumple su misión</c:v>
                </c:pt>
                <c:pt idx="2">
                  <c:v>Transparente</c:v>
                </c:pt>
                <c:pt idx="3">
                  <c:v>Políticamente independiente</c:v>
                </c:pt>
                <c:pt idx="4">
                  <c:v>Eficiente</c:v>
                </c:pt>
              </c:strCache>
            </c:strRef>
          </c:cat>
          <c:val>
            <c:numRef>
              <c:f>atributos!$E$75:$E$79</c:f>
              <c:numCache>
                <c:formatCode>0%</c:formatCode>
                <c:ptCount val="5"/>
                <c:pt idx="0">
                  <c:v>0.74</c:v>
                </c:pt>
                <c:pt idx="1">
                  <c:v>0.8</c:v>
                </c:pt>
                <c:pt idx="2">
                  <c:v>0.85</c:v>
                </c:pt>
                <c:pt idx="3">
                  <c:v>0.7</c:v>
                </c:pt>
                <c:pt idx="4">
                  <c:v>0.69</c:v>
                </c:pt>
              </c:numCache>
            </c:numRef>
          </c:val>
          <c:extLst>
            <c:ext xmlns:c16="http://schemas.microsoft.com/office/drawing/2014/chart" uri="{C3380CC4-5D6E-409C-BE32-E72D297353CC}">
              <c16:uniqueId val="{00000003-DD24-44B6-8578-E5D33109FA23}"/>
            </c:ext>
          </c:extLst>
        </c:ser>
        <c:ser>
          <c:idx val="4"/>
          <c:order val="4"/>
          <c:tx>
            <c:strRef>
              <c:f>atributos!$F$74</c:f>
              <c:strCache>
                <c:ptCount val="1"/>
                <c:pt idx="0">
                  <c:v>2018</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atributos!$A$75:$A$79</c:f>
              <c:strCache>
                <c:ptCount val="5"/>
                <c:pt idx="0">
                  <c:v>Autónomo</c:v>
                </c:pt>
                <c:pt idx="1">
                  <c:v>Que cumple su misión</c:v>
                </c:pt>
                <c:pt idx="2">
                  <c:v>Transparente</c:v>
                </c:pt>
                <c:pt idx="3">
                  <c:v>Políticamente independiente</c:v>
                </c:pt>
                <c:pt idx="4">
                  <c:v>Eficiente</c:v>
                </c:pt>
              </c:strCache>
            </c:strRef>
          </c:cat>
          <c:val>
            <c:numRef>
              <c:f>atributos!$F$75:$F$79</c:f>
              <c:numCache>
                <c:formatCode>0%</c:formatCode>
                <c:ptCount val="5"/>
                <c:pt idx="0">
                  <c:v>0.79</c:v>
                </c:pt>
                <c:pt idx="1">
                  <c:v>0.87</c:v>
                </c:pt>
                <c:pt idx="2">
                  <c:v>0.85</c:v>
                </c:pt>
                <c:pt idx="3">
                  <c:v>0.79</c:v>
                </c:pt>
                <c:pt idx="4">
                  <c:v>0.78</c:v>
                </c:pt>
              </c:numCache>
            </c:numRef>
          </c:val>
          <c:extLst>
            <c:ext xmlns:c16="http://schemas.microsoft.com/office/drawing/2014/chart" uri="{C3380CC4-5D6E-409C-BE32-E72D297353CC}">
              <c16:uniqueId val="{00000004-DD24-44B6-8578-E5D33109FA23}"/>
            </c:ext>
          </c:extLst>
        </c:ser>
        <c:ser>
          <c:idx val="5"/>
          <c:order val="5"/>
          <c:tx>
            <c:strRef>
              <c:f>atributos!$G$74</c:f>
              <c:strCache>
                <c:ptCount val="1"/>
                <c:pt idx="0">
                  <c:v>2019</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atributos!$A$75:$A$79</c:f>
              <c:strCache>
                <c:ptCount val="5"/>
                <c:pt idx="0">
                  <c:v>Autónomo</c:v>
                </c:pt>
                <c:pt idx="1">
                  <c:v>Que cumple su misión</c:v>
                </c:pt>
                <c:pt idx="2">
                  <c:v>Transparente</c:v>
                </c:pt>
                <c:pt idx="3">
                  <c:v>Políticamente independiente</c:v>
                </c:pt>
                <c:pt idx="4">
                  <c:v>Eficiente</c:v>
                </c:pt>
              </c:strCache>
            </c:strRef>
          </c:cat>
          <c:val>
            <c:numRef>
              <c:f>atributos!$G$75:$G$79</c:f>
              <c:numCache>
                <c:formatCode>0%</c:formatCode>
                <c:ptCount val="5"/>
                <c:pt idx="0">
                  <c:v>0.65058479532163738</c:v>
                </c:pt>
                <c:pt idx="1">
                  <c:v>0.77119883040935677</c:v>
                </c:pt>
                <c:pt idx="2">
                  <c:v>0.75730994152046782</c:v>
                </c:pt>
                <c:pt idx="3">
                  <c:v>0.66520467836257313</c:v>
                </c:pt>
                <c:pt idx="4">
                  <c:v>0.64546783625730997</c:v>
                </c:pt>
              </c:numCache>
            </c:numRef>
          </c:val>
          <c:extLst>
            <c:ext xmlns:c16="http://schemas.microsoft.com/office/drawing/2014/chart" uri="{C3380CC4-5D6E-409C-BE32-E72D297353CC}">
              <c16:uniqueId val="{00000005-DD24-44B6-8578-E5D33109FA23}"/>
            </c:ext>
          </c:extLst>
        </c:ser>
        <c:dLbls>
          <c:dLblPos val="outEnd"/>
          <c:showLegendKey val="0"/>
          <c:showVal val="1"/>
          <c:showCatName val="0"/>
          <c:showSerName val="0"/>
          <c:showPercent val="0"/>
          <c:showBubbleSize val="0"/>
        </c:dLbls>
        <c:gapWidth val="219"/>
        <c:overlap val="-27"/>
        <c:axId val="11777288"/>
        <c:axId val="11774544"/>
      </c:barChart>
      <c:catAx>
        <c:axId val="11777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11774544"/>
        <c:crosses val="autoZero"/>
        <c:auto val="1"/>
        <c:lblAlgn val="ctr"/>
        <c:lblOffset val="100"/>
        <c:noMultiLvlLbl val="0"/>
      </c:catAx>
      <c:valAx>
        <c:axId val="11774544"/>
        <c:scaling>
          <c:orientation val="minMax"/>
        </c:scaling>
        <c:delete val="1"/>
        <c:axPos val="l"/>
        <c:numFmt formatCode="0%" sourceLinked="1"/>
        <c:majorTickMark val="none"/>
        <c:minorTickMark val="none"/>
        <c:tickLblPos val="nextTo"/>
        <c:crossAx val="11777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solidFill>
        <a:schemeClr val="bg1">
          <a:lumMod val="65000"/>
        </a:schemeClr>
      </a:solidFill>
    </a:ln>
    <a:effectLst/>
  </c:spPr>
  <c:txPr>
    <a:bodyPr/>
    <a:lstStyle/>
    <a:p>
      <a:pPr>
        <a:defRPr/>
      </a:pPr>
      <a:endParaRPr lang="es-C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s-CL" sz="1600" b="1" dirty="0"/>
              <a:t>Nivel de Satisfacción General por tipo de Usuario</a:t>
            </a:r>
          </a:p>
          <a:p>
            <a:pPr>
              <a:defRPr sz="1600"/>
            </a:pPr>
            <a:r>
              <a:rPr lang="es-CL" sz="1600" b="1" dirty="0"/>
              <a:t>(% respuestas satisfecho/muy satisfecho)</a:t>
            </a:r>
          </a:p>
        </c:rich>
      </c:tx>
      <c:layout>
        <c:manualLayout>
          <c:xMode val="edge"/>
          <c:yMode val="edge"/>
          <c:x val="0.27948667198426502"/>
          <c:y val="2.2345210604212563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SatGralxTipoUsuario!$B$1</c:f>
              <c:strCache>
                <c:ptCount val="1"/>
                <c:pt idx="0">
                  <c:v>2018</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SatGralxTipoUsuario!$A$2:$A$5</c:f>
              <c:strCache>
                <c:ptCount val="4"/>
                <c:pt idx="0">
                  <c:v>Reclamantes</c:v>
                </c:pt>
                <c:pt idx="1">
                  <c:v>Solicitantes CPLT</c:v>
                </c:pt>
                <c:pt idx="2">
                  <c:v>Consultantes</c:v>
                </c:pt>
                <c:pt idx="3">
                  <c:v>Capacitados</c:v>
                </c:pt>
              </c:strCache>
            </c:strRef>
          </c:cat>
          <c:val>
            <c:numRef>
              <c:f>SatGralxTipoUsuario!$B$2:$B$5</c:f>
              <c:numCache>
                <c:formatCode>0%</c:formatCode>
                <c:ptCount val="4"/>
                <c:pt idx="0">
                  <c:v>0.72</c:v>
                </c:pt>
                <c:pt idx="1">
                  <c:v>0.77</c:v>
                </c:pt>
                <c:pt idx="2">
                  <c:v>0.86</c:v>
                </c:pt>
                <c:pt idx="3">
                  <c:v>0.95</c:v>
                </c:pt>
              </c:numCache>
            </c:numRef>
          </c:val>
          <c:extLst>
            <c:ext xmlns:c16="http://schemas.microsoft.com/office/drawing/2014/chart" uri="{C3380CC4-5D6E-409C-BE32-E72D297353CC}">
              <c16:uniqueId val="{00000000-AF7E-4F80-AF8F-6701B6B1F023}"/>
            </c:ext>
          </c:extLst>
        </c:ser>
        <c:ser>
          <c:idx val="1"/>
          <c:order val="1"/>
          <c:tx>
            <c:strRef>
              <c:f>SatGralxTipoUsuario!$C$1</c:f>
              <c:strCache>
                <c:ptCount val="1"/>
                <c:pt idx="0">
                  <c:v>2019</c:v>
                </c:pt>
              </c:strCache>
            </c:strRef>
          </c:tx>
          <c:spPr>
            <a:solidFill>
              <a:srgbClr val="CC00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SatGralxTipoUsuario!$A$2:$A$5</c:f>
              <c:strCache>
                <c:ptCount val="4"/>
                <c:pt idx="0">
                  <c:v>Reclamantes</c:v>
                </c:pt>
                <c:pt idx="1">
                  <c:v>Solicitantes CPLT</c:v>
                </c:pt>
                <c:pt idx="2">
                  <c:v>Consultantes</c:v>
                </c:pt>
                <c:pt idx="3">
                  <c:v>Capacitados</c:v>
                </c:pt>
              </c:strCache>
            </c:strRef>
          </c:cat>
          <c:val>
            <c:numRef>
              <c:f>SatGralxTipoUsuario!$C$2:$C$5</c:f>
              <c:numCache>
                <c:formatCode>0%</c:formatCode>
                <c:ptCount val="4"/>
                <c:pt idx="0">
                  <c:v>0.57999999999999996</c:v>
                </c:pt>
                <c:pt idx="1">
                  <c:v>0.71</c:v>
                </c:pt>
                <c:pt idx="2">
                  <c:v>0.83</c:v>
                </c:pt>
                <c:pt idx="3">
                  <c:v>0.95</c:v>
                </c:pt>
              </c:numCache>
            </c:numRef>
          </c:val>
          <c:extLst>
            <c:ext xmlns:c16="http://schemas.microsoft.com/office/drawing/2014/chart" uri="{C3380CC4-5D6E-409C-BE32-E72D297353CC}">
              <c16:uniqueId val="{00000001-AF7E-4F80-AF8F-6701B6B1F023}"/>
            </c:ext>
          </c:extLst>
        </c:ser>
        <c:dLbls>
          <c:dLblPos val="outEnd"/>
          <c:showLegendKey val="0"/>
          <c:showVal val="1"/>
          <c:showCatName val="0"/>
          <c:showSerName val="0"/>
          <c:showPercent val="0"/>
          <c:showBubbleSize val="0"/>
        </c:dLbls>
        <c:gapWidth val="219"/>
        <c:overlap val="-27"/>
        <c:axId val="326825440"/>
        <c:axId val="326822696"/>
      </c:barChart>
      <c:catAx>
        <c:axId val="326825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326822696"/>
        <c:crosses val="autoZero"/>
        <c:auto val="1"/>
        <c:lblAlgn val="ctr"/>
        <c:lblOffset val="100"/>
        <c:noMultiLvlLbl val="0"/>
      </c:catAx>
      <c:valAx>
        <c:axId val="326822696"/>
        <c:scaling>
          <c:orientation val="minMax"/>
        </c:scaling>
        <c:delete val="1"/>
        <c:axPos val="l"/>
        <c:numFmt formatCode="0%" sourceLinked="1"/>
        <c:majorTickMark val="none"/>
        <c:minorTickMark val="none"/>
        <c:tickLblPos val="nextTo"/>
        <c:crossAx val="326825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solidFill>
        <a:sysClr val="windowText" lastClr="000000"/>
      </a:solidFill>
    </a:ln>
    <a:effectLst/>
  </c:spPr>
  <c:txPr>
    <a:bodyPr/>
    <a:lstStyle/>
    <a:p>
      <a:pPr>
        <a:defRPr sz="1200"/>
      </a:pPr>
      <a:endParaRPr lang="es-CL"/>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s-CL" b="1" dirty="0"/>
              <a:t>¿Qué tan satisfecho se encuentra con ...?</a:t>
            </a:r>
          </a:p>
          <a:p>
            <a:pPr>
              <a:defRPr/>
            </a:pPr>
            <a:r>
              <a:rPr lang="es-CL" b="1" dirty="0"/>
              <a:t>(% satisfecho/ muy satisfecho)</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'sat-lenguaje usado'!$A$2</c:f>
              <c:strCache>
                <c:ptCount val="1"/>
                <c:pt idx="0">
                  <c:v>Reclamantes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'sat-lenguaje usado'!$B$1:$C$1</c:f>
              <c:strCache>
                <c:ptCount val="2"/>
                <c:pt idx="0">
                  <c:v>Cuando es atendido por un funcionario</c:v>
                </c:pt>
                <c:pt idx="1">
                  <c:v>En los documentos entregados</c:v>
                </c:pt>
              </c:strCache>
            </c:strRef>
          </c:cat>
          <c:val>
            <c:numRef>
              <c:f>'sat-lenguaje usado'!$B$2:$C$2</c:f>
              <c:numCache>
                <c:formatCode>0%</c:formatCode>
                <c:ptCount val="2"/>
                <c:pt idx="0">
                  <c:v>0.64</c:v>
                </c:pt>
                <c:pt idx="1">
                  <c:v>0.63</c:v>
                </c:pt>
              </c:numCache>
            </c:numRef>
          </c:val>
          <c:extLst>
            <c:ext xmlns:c16="http://schemas.microsoft.com/office/drawing/2014/chart" uri="{C3380CC4-5D6E-409C-BE32-E72D297353CC}">
              <c16:uniqueId val="{00000000-3DA6-40CD-8C48-ACE1A976F619}"/>
            </c:ext>
          </c:extLst>
        </c:ser>
        <c:ser>
          <c:idx val="1"/>
          <c:order val="1"/>
          <c:tx>
            <c:strRef>
              <c:f>'sat-lenguaje usado'!$A$3</c:f>
              <c:strCache>
                <c:ptCount val="1"/>
                <c:pt idx="0">
                  <c:v>Consultantes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'sat-lenguaje usado'!$B$1:$C$1</c:f>
              <c:strCache>
                <c:ptCount val="2"/>
                <c:pt idx="0">
                  <c:v>Cuando es atendido por un funcionario</c:v>
                </c:pt>
                <c:pt idx="1">
                  <c:v>En los documentos entregados</c:v>
                </c:pt>
              </c:strCache>
            </c:strRef>
          </c:cat>
          <c:val>
            <c:numRef>
              <c:f>'sat-lenguaje usado'!$B$3:$C$3</c:f>
              <c:numCache>
                <c:formatCode>0%</c:formatCode>
                <c:ptCount val="2"/>
                <c:pt idx="0">
                  <c:v>0.84</c:v>
                </c:pt>
                <c:pt idx="1">
                  <c:v>0.75</c:v>
                </c:pt>
              </c:numCache>
            </c:numRef>
          </c:val>
          <c:extLst>
            <c:ext xmlns:c16="http://schemas.microsoft.com/office/drawing/2014/chart" uri="{C3380CC4-5D6E-409C-BE32-E72D297353CC}">
              <c16:uniqueId val="{00000001-3DA6-40CD-8C48-ACE1A976F619}"/>
            </c:ext>
          </c:extLst>
        </c:ser>
        <c:ser>
          <c:idx val="2"/>
          <c:order val="2"/>
          <c:tx>
            <c:strRef>
              <c:f>'sat-lenguaje usado'!$A$4</c:f>
              <c:strCache>
                <c:ptCount val="1"/>
                <c:pt idx="0">
                  <c:v>Solicitantes CPLT</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'sat-lenguaje usado'!$B$1:$C$1</c:f>
              <c:strCache>
                <c:ptCount val="2"/>
                <c:pt idx="0">
                  <c:v>Cuando es atendido por un funcionario</c:v>
                </c:pt>
                <c:pt idx="1">
                  <c:v>En los documentos entregados</c:v>
                </c:pt>
              </c:strCache>
            </c:strRef>
          </c:cat>
          <c:val>
            <c:numRef>
              <c:f>'sat-lenguaje usado'!$B$4:$C$4</c:f>
              <c:numCache>
                <c:formatCode>0%</c:formatCode>
                <c:ptCount val="2"/>
                <c:pt idx="0">
                  <c:v>0.56000000000000005</c:v>
                </c:pt>
                <c:pt idx="1">
                  <c:v>0.76</c:v>
                </c:pt>
              </c:numCache>
            </c:numRef>
          </c:val>
          <c:extLst>
            <c:ext xmlns:c16="http://schemas.microsoft.com/office/drawing/2014/chart" uri="{C3380CC4-5D6E-409C-BE32-E72D297353CC}">
              <c16:uniqueId val="{00000002-3DA6-40CD-8C48-ACE1A976F619}"/>
            </c:ext>
          </c:extLst>
        </c:ser>
        <c:ser>
          <c:idx val="3"/>
          <c:order val="3"/>
          <c:tx>
            <c:strRef>
              <c:f>'sat-lenguaje usado'!$A$5</c:f>
              <c:strCache>
                <c:ptCount val="1"/>
                <c:pt idx="0">
                  <c:v>Solicitantes derivados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'sat-lenguaje usado'!$B$1:$C$1</c:f>
              <c:strCache>
                <c:ptCount val="2"/>
                <c:pt idx="0">
                  <c:v>Cuando es atendido por un funcionario</c:v>
                </c:pt>
                <c:pt idx="1">
                  <c:v>En los documentos entregados</c:v>
                </c:pt>
              </c:strCache>
            </c:strRef>
          </c:cat>
          <c:val>
            <c:numRef>
              <c:f>'sat-lenguaje usado'!$B$5:$C$5</c:f>
              <c:numCache>
                <c:formatCode>0%</c:formatCode>
                <c:ptCount val="2"/>
                <c:pt idx="0">
                  <c:v>0.46</c:v>
                </c:pt>
                <c:pt idx="1">
                  <c:v>0.65</c:v>
                </c:pt>
              </c:numCache>
            </c:numRef>
          </c:val>
          <c:extLst>
            <c:ext xmlns:c16="http://schemas.microsoft.com/office/drawing/2014/chart" uri="{C3380CC4-5D6E-409C-BE32-E72D297353CC}">
              <c16:uniqueId val="{00000003-3DA6-40CD-8C48-ACE1A976F619}"/>
            </c:ext>
          </c:extLst>
        </c:ser>
        <c:dLbls>
          <c:dLblPos val="outEnd"/>
          <c:showLegendKey val="0"/>
          <c:showVal val="1"/>
          <c:showCatName val="0"/>
          <c:showSerName val="0"/>
          <c:showPercent val="0"/>
          <c:showBubbleSize val="0"/>
        </c:dLbls>
        <c:gapWidth val="219"/>
        <c:overlap val="-27"/>
        <c:axId val="273807560"/>
        <c:axId val="273808344"/>
      </c:barChart>
      <c:catAx>
        <c:axId val="273807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273808344"/>
        <c:crosses val="autoZero"/>
        <c:auto val="1"/>
        <c:lblAlgn val="ctr"/>
        <c:lblOffset val="100"/>
        <c:noMultiLvlLbl val="0"/>
      </c:catAx>
      <c:valAx>
        <c:axId val="273808344"/>
        <c:scaling>
          <c:orientation val="minMax"/>
        </c:scaling>
        <c:delete val="1"/>
        <c:axPos val="l"/>
        <c:numFmt formatCode="0%" sourceLinked="1"/>
        <c:majorTickMark val="none"/>
        <c:minorTickMark val="none"/>
        <c:tickLblPos val="nextTo"/>
        <c:crossAx val="273807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solidFill>
        <a:sysClr val="windowText" lastClr="000000">
          <a:lumMod val="50000"/>
          <a:lumOff val="50000"/>
        </a:sysClr>
      </a:solidFill>
    </a:ln>
    <a:effectLst/>
  </c:spPr>
  <c:txPr>
    <a:bodyPr/>
    <a:lstStyle/>
    <a:p>
      <a:pPr>
        <a:defRPr sz="1200"/>
      </a:pPr>
      <a:endParaRPr lang="es-CL"/>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s-CL" b="1" dirty="0"/>
              <a:t>Solicitantes</a:t>
            </a:r>
            <a:r>
              <a:rPr lang="es-CL" dirty="0"/>
              <a:t>: ¿Qué tan satisfecho se encuentra con...? (% satisfecho/muy satisfecho)</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'sat-seguimiento procesos'!$A$2</c:f>
              <c:strCache>
                <c:ptCount val="1"/>
                <c:pt idx="0">
                  <c:v>Solicitantes derivados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'sat-seguimiento procesos'!$B$1</c:f>
              <c:strCache>
                <c:ptCount val="1"/>
                <c:pt idx="0">
                  <c:v>El seguimiento que el CPLT dio a su solicitud</c:v>
                </c:pt>
              </c:strCache>
            </c:strRef>
          </c:cat>
          <c:val>
            <c:numRef>
              <c:f>'sat-seguimiento procesos'!$B$2</c:f>
              <c:numCache>
                <c:formatCode>0%</c:formatCode>
                <c:ptCount val="1"/>
                <c:pt idx="0">
                  <c:v>0.55000000000000004</c:v>
                </c:pt>
              </c:numCache>
            </c:numRef>
          </c:val>
          <c:extLst>
            <c:ext xmlns:c16="http://schemas.microsoft.com/office/drawing/2014/chart" uri="{C3380CC4-5D6E-409C-BE32-E72D297353CC}">
              <c16:uniqueId val="{00000000-5118-464A-834F-617A904625FE}"/>
            </c:ext>
          </c:extLst>
        </c:ser>
        <c:ser>
          <c:idx val="1"/>
          <c:order val="1"/>
          <c:tx>
            <c:strRef>
              <c:f>'sat-seguimiento procesos'!$A$3</c:f>
              <c:strCache>
                <c:ptCount val="1"/>
                <c:pt idx="0">
                  <c:v>Solicitantes CPLT</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'sat-seguimiento procesos'!$B$1</c:f>
              <c:strCache>
                <c:ptCount val="1"/>
                <c:pt idx="0">
                  <c:v>El seguimiento que el CPLT dio a su solicitud</c:v>
                </c:pt>
              </c:strCache>
            </c:strRef>
          </c:cat>
          <c:val>
            <c:numRef>
              <c:f>'sat-seguimiento procesos'!$B$3</c:f>
              <c:numCache>
                <c:formatCode>0%</c:formatCode>
                <c:ptCount val="1"/>
                <c:pt idx="0">
                  <c:v>0.71</c:v>
                </c:pt>
              </c:numCache>
            </c:numRef>
          </c:val>
          <c:extLst>
            <c:ext xmlns:c16="http://schemas.microsoft.com/office/drawing/2014/chart" uri="{C3380CC4-5D6E-409C-BE32-E72D297353CC}">
              <c16:uniqueId val="{00000001-5118-464A-834F-617A904625FE}"/>
            </c:ext>
          </c:extLst>
        </c:ser>
        <c:dLbls>
          <c:dLblPos val="outEnd"/>
          <c:showLegendKey val="0"/>
          <c:showVal val="1"/>
          <c:showCatName val="0"/>
          <c:showSerName val="0"/>
          <c:showPercent val="0"/>
          <c:showBubbleSize val="0"/>
        </c:dLbls>
        <c:gapWidth val="219"/>
        <c:overlap val="-27"/>
        <c:axId val="11769840"/>
        <c:axId val="11771800"/>
      </c:barChart>
      <c:catAx>
        <c:axId val="11769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crossAx val="11771800"/>
        <c:crosses val="autoZero"/>
        <c:auto val="1"/>
        <c:lblAlgn val="ctr"/>
        <c:lblOffset val="100"/>
        <c:noMultiLvlLbl val="0"/>
      </c:catAx>
      <c:valAx>
        <c:axId val="11771800"/>
        <c:scaling>
          <c:orientation val="minMax"/>
        </c:scaling>
        <c:delete val="1"/>
        <c:axPos val="l"/>
        <c:numFmt formatCode="0%" sourceLinked="1"/>
        <c:majorTickMark val="none"/>
        <c:minorTickMark val="none"/>
        <c:tickLblPos val="nextTo"/>
        <c:crossAx val="11769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solidFill>
        <a:sysClr val="window" lastClr="FFFFFF">
          <a:lumMod val="65000"/>
        </a:sysClr>
      </a:solidFill>
    </a:ln>
    <a:effectLst/>
  </c:spPr>
  <c:txPr>
    <a:bodyPr/>
    <a:lstStyle/>
    <a:p>
      <a:pPr>
        <a:defRPr sz="1100"/>
      </a:pPr>
      <a:endParaRPr lang="es-CL"/>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b="1" dirty="0" err="1"/>
              <a:t>Reclamantes</a:t>
            </a:r>
            <a:r>
              <a:rPr lang="en-US" dirty="0"/>
              <a:t>: </a:t>
            </a:r>
            <a:r>
              <a:rPr lang="es-CL" dirty="0"/>
              <a:t>¿Qué tan satisfecho se encuentra con...? (% satisfecho/muy satisfecho)</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'sat-seguimiento procesos'!$B$4:$C$4</c:f>
              <c:strCache>
                <c:ptCount val="2"/>
                <c:pt idx="0">
                  <c:v>El seguimiento que hace el Consejo sobre el cumplimiento de sus decisiones</c:v>
                </c:pt>
                <c:pt idx="1">
                  <c:v>La información que recibió durante el proceso de tramitación de su caso</c:v>
                </c:pt>
              </c:strCache>
            </c:strRef>
          </c:cat>
          <c:val>
            <c:numRef>
              <c:f>'sat-seguimiento procesos'!$B$5:$C$5</c:f>
              <c:numCache>
                <c:formatCode>0%</c:formatCode>
                <c:ptCount val="2"/>
                <c:pt idx="0">
                  <c:v>0.47</c:v>
                </c:pt>
                <c:pt idx="1">
                  <c:v>0.5</c:v>
                </c:pt>
              </c:numCache>
            </c:numRef>
          </c:val>
          <c:extLst>
            <c:ext xmlns:c16="http://schemas.microsoft.com/office/drawing/2014/chart" uri="{C3380CC4-5D6E-409C-BE32-E72D297353CC}">
              <c16:uniqueId val="{00000000-437F-4834-954F-82EF4603E923}"/>
            </c:ext>
          </c:extLst>
        </c:ser>
        <c:dLbls>
          <c:showLegendKey val="0"/>
          <c:showVal val="1"/>
          <c:showCatName val="0"/>
          <c:showSerName val="0"/>
          <c:showPercent val="0"/>
          <c:showBubbleSize val="0"/>
        </c:dLbls>
        <c:gapWidth val="150"/>
        <c:overlap val="-25"/>
        <c:axId val="11773760"/>
        <c:axId val="326820344"/>
      </c:barChart>
      <c:catAx>
        <c:axId val="1177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crossAx val="326820344"/>
        <c:crosses val="autoZero"/>
        <c:auto val="1"/>
        <c:lblAlgn val="ctr"/>
        <c:lblOffset val="100"/>
        <c:noMultiLvlLbl val="0"/>
      </c:catAx>
      <c:valAx>
        <c:axId val="326820344"/>
        <c:scaling>
          <c:orientation val="minMax"/>
          <c:max val="1"/>
          <c:min val="0"/>
        </c:scaling>
        <c:delete val="1"/>
        <c:axPos val="l"/>
        <c:numFmt formatCode="0%" sourceLinked="1"/>
        <c:majorTickMark val="none"/>
        <c:minorTickMark val="none"/>
        <c:tickLblPos val="nextTo"/>
        <c:crossAx val="11773760"/>
        <c:crosses val="autoZero"/>
        <c:crossBetween val="between"/>
      </c:valAx>
      <c:spPr>
        <a:noFill/>
        <a:ln>
          <a:noFill/>
        </a:ln>
        <a:effectLst/>
      </c:spPr>
    </c:plotArea>
    <c:plotVisOnly val="1"/>
    <c:dispBlanksAs val="gap"/>
    <c:showDLblsOverMax val="0"/>
  </c:chart>
  <c:spPr>
    <a:noFill/>
    <a:ln>
      <a:solidFill>
        <a:sysClr val="window" lastClr="FFFFFF">
          <a:lumMod val="65000"/>
        </a:sysClr>
      </a:solidFill>
    </a:ln>
    <a:effectLst/>
  </c:spPr>
  <c:txPr>
    <a:bodyPr/>
    <a:lstStyle/>
    <a:p>
      <a:pPr>
        <a:defRPr sz="1100"/>
      </a:pPr>
      <a:endParaRPr lang="es-C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s-CL" sz="1260" b="0" i="0" u="none" strike="noStrike" kern="1200" spc="0" baseline="0" noProof="0">
                <a:solidFill>
                  <a:schemeClr val="tx1">
                    <a:lumMod val="65000"/>
                    <a:lumOff val="35000"/>
                  </a:schemeClr>
                </a:solidFill>
                <a:latin typeface="+mn-lt"/>
                <a:ea typeface="+mn-ea"/>
                <a:cs typeface="+mn-cs"/>
              </a:defRPr>
            </a:pPr>
            <a:r>
              <a:rPr lang="en-US" b="1" dirty="0"/>
              <a:t>En </a:t>
            </a:r>
            <a:r>
              <a:rPr lang="en-US" b="1" dirty="0" err="1"/>
              <a:t>términos</a:t>
            </a:r>
            <a:r>
              <a:rPr lang="en-US" b="1" dirty="0"/>
              <a:t> </a:t>
            </a:r>
            <a:r>
              <a:rPr lang="en-US" b="1" dirty="0" err="1"/>
              <a:t>generales</a:t>
            </a:r>
            <a:r>
              <a:rPr lang="en-US" b="1" dirty="0"/>
              <a:t>, ¿</a:t>
            </a:r>
            <a:r>
              <a:rPr lang="en-US" b="1" dirty="0" err="1"/>
              <a:t>cuán</a:t>
            </a:r>
            <a:r>
              <a:rPr lang="en-US" b="1" dirty="0"/>
              <a:t> </a:t>
            </a:r>
            <a:r>
              <a:rPr lang="en-US" b="1" dirty="0" err="1"/>
              <a:t>satisfecho</a:t>
            </a:r>
            <a:r>
              <a:rPr lang="en-US" b="1" dirty="0"/>
              <a:t> </a:t>
            </a:r>
            <a:r>
              <a:rPr lang="en-US" b="1" dirty="0" err="1"/>
              <a:t>quedó</a:t>
            </a:r>
            <a:r>
              <a:rPr lang="en-US" b="1" dirty="0"/>
              <a:t> </a:t>
            </a:r>
            <a:r>
              <a:rPr lang="en-US" b="1" dirty="0" err="1"/>
              <a:t>Ud</a:t>
            </a:r>
            <a:r>
              <a:rPr lang="en-US" b="1" dirty="0"/>
              <a:t>. con </a:t>
            </a:r>
            <a:r>
              <a:rPr lang="es-CL" b="1" dirty="0"/>
              <a:t>la</a:t>
            </a:r>
            <a:r>
              <a:rPr lang="en-US" b="1" dirty="0"/>
              <a:t> </a:t>
            </a:r>
            <a:r>
              <a:rPr lang="en-US" b="1" dirty="0" err="1"/>
              <a:t>orientación</a:t>
            </a:r>
            <a:r>
              <a:rPr lang="en-US" b="1" dirty="0"/>
              <a:t> que da el </a:t>
            </a:r>
            <a:r>
              <a:rPr lang="en-US" b="1" dirty="0" err="1"/>
              <a:t>Consejo</a:t>
            </a:r>
            <a:r>
              <a:rPr lang="en-US" b="1" dirty="0"/>
              <a:t> </a:t>
            </a:r>
            <a:r>
              <a:rPr lang="en-US" b="1" dirty="0" err="1"/>
              <a:t>cuando</a:t>
            </a:r>
            <a:r>
              <a:rPr lang="en-US" b="1" dirty="0"/>
              <a:t> no </a:t>
            </a:r>
            <a:r>
              <a:rPr lang="en-US" b="1" dirty="0" err="1"/>
              <a:t>puede</a:t>
            </a:r>
            <a:r>
              <a:rPr lang="en-US" b="1" dirty="0"/>
              <a:t> </a:t>
            </a:r>
            <a:r>
              <a:rPr lang="en-US" b="1" dirty="0" err="1"/>
              <a:t>atender</a:t>
            </a:r>
            <a:r>
              <a:rPr lang="en-US" b="1" dirty="0"/>
              <a:t> </a:t>
            </a:r>
            <a:r>
              <a:rPr lang="en-US" b="1" dirty="0" err="1"/>
              <a:t>directamente</a:t>
            </a:r>
            <a:r>
              <a:rPr lang="en-US" b="1" dirty="0"/>
              <a:t> </a:t>
            </a:r>
            <a:r>
              <a:rPr lang="en-US" b="1" dirty="0" err="1"/>
              <a:t>su</a:t>
            </a:r>
            <a:r>
              <a:rPr lang="en-US" b="1" dirty="0"/>
              <a:t> consulta?</a:t>
            </a:r>
          </a:p>
          <a:p>
            <a:pPr>
              <a:defRPr/>
            </a:pPr>
            <a:r>
              <a:rPr lang="en-US" dirty="0"/>
              <a:t>(% </a:t>
            </a:r>
            <a:r>
              <a:rPr lang="en-US" dirty="0" err="1"/>
              <a:t>satisfecho</a:t>
            </a:r>
            <a:r>
              <a:rPr lang="en-US" dirty="0"/>
              <a:t>/ </a:t>
            </a:r>
            <a:r>
              <a:rPr lang="en-US" dirty="0" err="1"/>
              <a:t>muy</a:t>
            </a:r>
            <a:r>
              <a:rPr lang="en-US" dirty="0"/>
              <a:t> </a:t>
            </a:r>
            <a:r>
              <a:rPr lang="en-US" dirty="0" err="1"/>
              <a:t>satisfecho</a:t>
            </a:r>
            <a:r>
              <a:rPr lang="en-US" dirty="0"/>
              <a:t>)</a:t>
            </a:r>
          </a:p>
        </c:rich>
      </c:tx>
      <c:overlay val="0"/>
      <c:spPr>
        <a:noFill/>
        <a:ln>
          <a:noFill/>
        </a:ln>
        <a:effectLst/>
      </c:spPr>
      <c:txPr>
        <a:bodyPr rot="0" spcFirstLastPara="1" vertOverflow="ellipsis" vert="horz" wrap="square" anchor="ctr" anchorCtr="1"/>
        <a:lstStyle/>
        <a:p>
          <a:pPr>
            <a:defRPr lang="es-CL" sz="1260" b="0" i="0" u="none" strike="noStrike" kern="1200" spc="0" baseline="0" noProof="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'sat-orientacion user no CPLT'!$B$1</c:f>
              <c:strCache>
                <c:ptCount val="1"/>
                <c:pt idx="0">
                  <c:v>En términos generales, ¿cuán satisfecho quedó Ud. con los siguientes aspectos del servicio que le brindó el Consejo para la Transparencia? La orientación que da el Consejo, cuando no puede atender directamente su consulta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s-CL" sz="1050" b="0" i="0" u="none" strike="noStrike" kern="1200" baseline="0" noProof="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'sat-orientacion user no CPLT'!$A$2:$A$3</c:f>
              <c:strCache>
                <c:ptCount val="2"/>
                <c:pt idx="0">
                  <c:v>Consultantes</c:v>
                </c:pt>
                <c:pt idx="1">
                  <c:v>Solicitante Derivado</c:v>
                </c:pt>
              </c:strCache>
            </c:strRef>
          </c:cat>
          <c:val>
            <c:numRef>
              <c:f>'sat-orientacion user no CPLT'!$B$2:$B$3</c:f>
              <c:numCache>
                <c:formatCode>0%</c:formatCode>
                <c:ptCount val="2"/>
                <c:pt idx="0">
                  <c:v>0.66</c:v>
                </c:pt>
                <c:pt idx="1">
                  <c:v>0.57999999999999996</c:v>
                </c:pt>
              </c:numCache>
            </c:numRef>
          </c:val>
          <c:extLst>
            <c:ext xmlns:c16="http://schemas.microsoft.com/office/drawing/2014/chart" uri="{C3380CC4-5D6E-409C-BE32-E72D297353CC}">
              <c16:uniqueId val="{00000000-F95A-4B00-B1C7-1C1B784B6CAB}"/>
            </c:ext>
          </c:extLst>
        </c:ser>
        <c:dLbls>
          <c:showLegendKey val="0"/>
          <c:showVal val="1"/>
          <c:showCatName val="0"/>
          <c:showSerName val="0"/>
          <c:showPercent val="0"/>
          <c:showBubbleSize val="0"/>
        </c:dLbls>
        <c:gapWidth val="150"/>
        <c:overlap val="-25"/>
        <c:axId val="326824656"/>
        <c:axId val="326825832"/>
      </c:barChart>
      <c:catAx>
        <c:axId val="326824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CL" sz="1050" b="0" i="0" u="none" strike="noStrike" kern="1200" baseline="0" noProof="0">
                <a:solidFill>
                  <a:schemeClr val="tx1">
                    <a:lumMod val="65000"/>
                    <a:lumOff val="35000"/>
                  </a:schemeClr>
                </a:solidFill>
                <a:latin typeface="+mn-lt"/>
                <a:ea typeface="+mn-ea"/>
                <a:cs typeface="+mn-cs"/>
              </a:defRPr>
            </a:pPr>
            <a:endParaRPr lang="es-CL"/>
          </a:p>
        </c:txPr>
        <c:crossAx val="326825832"/>
        <c:crosses val="autoZero"/>
        <c:auto val="1"/>
        <c:lblAlgn val="ctr"/>
        <c:lblOffset val="100"/>
        <c:noMultiLvlLbl val="0"/>
      </c:catAx>
      <c:valAx>
        <c:axId val="326825832"/>
        <c:scaling>
          <c:orientation val="minMax"/>
          <c:max val="1"/>
          <c:min val="0"/>
        </c:scaling>
        <c:delete val="1"/>
        <c:axPos val="l"/>
        <c:numFmt formatCode="0%" sourceLinked="1"/>
        <c:majorTickMark val="none"/>
        <c:minorTickMark val="none"/>
        <c:tickLblPos val="nextTo"/>
        <c:crossAx val="326824656"/>
        <c:crosses val="autoZero"/>
        <c:crossBetween val="between"/>
      </c:valAx>
      <c:spPr>
        <a:noFill/>
        <a:ln>
          <a:noFill/>
        </a:ln>
        <a:effectLst/>
      </c:spPr>
    </c:plotArea>
    <c:plotVisOnly val="1"/>
    <c:dispBlanksAs val="gap"/>
    <c:showDLblsOverMax val="0"/>
  </c:chart>
  <c:spPr>
    <a:noFill/>
    <a:ln>
      <a:solidFill>
        <a:sysClr val="window" lastClr="FFFFFF">
          <a:lumMod val="65000"/>
        </a:sysClr>
      </a:solidFill>
    </a:ln>
    <a:effectLst/>
  </c:spPr>
  <c:txPr>
    <a:bodyPr/>
    <a:lstStyle/>
    <a:p>
      <a:pPr>
        <a:defRPr lang="es-CL" sz="1050" noProof="0"/>
      </a:pPr>
      <a:endParaRPr lang="es-C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8">
  <a:schemeClr val="accent5"/>
</cs:colorStyle>
</file>

<file path=ppt/charts/colors12.xml><?xml version="1.0" encoding="utf-8"?>
<cs:colorStyle xmlns:cs="http://schemas.microsoft.com/office/drawing/2012/chartStyle" xmlns:a="http://schemas.openxmlformats.org/drawingml/2006/main" meth="withinLinear" id="14">
  <a:schemeClr val="accent1"/>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Reversed" id="25">
  <a:schemeClr val="accent5"/>
</cs:colorStyle>
</file>

<file path=ppt/charts/colors16.xml><?xml version="1.0" encoding="utf-8"?>
<cs:colorStyle xmlns:cs="http://schemas.microsoft.com/office/drawing/2012/chartStyle" xmlns:a="http://schemas.openxmlformats.org/drawingml/2006/main" meth="withinLinearReversed" id="21">
  <a:schemeClr val="accent1"/>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withinLinear" id="14">
  <a:schemeClr val="accent1"/>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withinLinearReversed" id="21">
  <a:schemeClr val="accent1"/>
</cs:colorStyle>
</file>

<file path=ppt/charts/colors21.xml><?xml version="1.0" encoding="utf-8"?>
<cs:colorStyle xmlns:cs="http://schemas.microsoft.com/office/drawing/2012/chartStyle" xmlns:a="http://schemas.openxmlformats.org/drawingml/2006/main" meth="withinLinearReversed" id="21">
  <a:schemeClr val="accent1"/>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withinLinearReversed" id="22">
  <a:schemeClr val="accent2"/>
</cs:colorStyle>
</file>

<file path=ppt/charts/colors24.xml><?xml version="1.0" encoding="utf-8"?>
<cs:colorStyle xmlns:cs="http://schemas.microsoft.com/office/drawing/2012/chartStyle" xmlns:a="http://schemas.openxmlformats.org/drawingml/2006/main" meth="withinLinearReversed" id="25">
  <a:schemeClr val="accent5"/>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withinLinear" id="15">
  <a:schemeClr val="accent2"/>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withinLinearReversed" id="21">
  <a:schemeClr val="accent1"/>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withinLinearReversed" id="21">
  <a:schemeClr val="accent1"/>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withinLinearReversed" id="21">
  <a:schemeClr val="accent1"/>
</cs:colorStyle>
</file>

<file path=ppt/charts/colors35.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7">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CF0362-5B88-4A8F-9C09-A1FFF1B6CFED}" type="doc">
      <dgm:prSet loTypeId="urn:microsoft.com/office/officeart/2005/8/layout/venn1" loCatId="relationship" qsTypeId="urn:microsoft.com/office/officeart/2005/8/quickstyle/3d1" qsCatId="3D" csTypeId="urn:microsoft.com/office/officeart/2005/8/colors/colorful2" csCatId="colorful" phldr="1"/>
      <dgm:spPr/>
      <dgm:t>
        <a:bodyPr/>
        <a:lstStyle/>
        <a:p>
          <a:endParaRPr lang="es-CL"/>
        </a:p>
      </dgm:t>
    </dgm:pt>
    <dgm:pt modelId="{04183C9D-807E-4257-8B8D-47E37914F96F}">
      <dgm:prSet phldrT="[Texto]" custT="1"/>
      <dgm:spPr>
        <a:xfrm>
          <a:off x="279490" y="1274056"/>
          <a:ext cx="2452730" cy="2529729"/>
        </a:xfrm>
        <a:solidFill>
          <a:srgbClr val="B8CCE4">
            <a:alpha val="50000"/>
            <a:hueOff val="-1676868"/>
            <a:satOff val="55102"/>
            <a:lumOff val="-58627"/>
            <a:alphaOff val="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a:lstStyle/>
        <a:p>
          <a:r>
            <a:rPr lang="es-CL" sz="2000">
              <a:solidFill>
                <a:sysClr val="windowText" lastClr="000000">
                  <a:hueOff val="0"/>
                  <a:satOff val="0"/>
                  <a:lumOff val="0"/>
                  <a:alphaOff val="0"/>
                </a:sysClr>
              </a:solidFill>
              <a:latin typeface="Calibri"/>
              <a:ea typeface="+mn-ea"/>
              <a:cs typeface="+mn-cs"/>
            </a:rPr>
            <a:t>SAI</a:t>
          </a:r>
        </a:p>
      </dgm:t>
    </dgm:pt>
    <dgm:pt modelId="{CA5548C4-92CA-493B-93D3-4FB490375C33}" type="sibTrans" cxnId="{A60EE104-B386-4BB0-A979-5198F49E5F20}">
      <dgm:prSet/>
      <dgm:spPr/>
      <dgm:t>
        <a:bodyPr/>
        <a:lstStyle/>
        <a:p>
          <a:endParaRPr lang="es-CL" sz="900"/>
        </a:p>
      </dgm:t>
    </dgm:pt>
    <dgm:pt modelId="{6A9B3D07-1A4C-4EEA-8B28-C148F45A9BB7}" type="parTrans" cxnId="{A60EE104-B386-4BB0-A979-5198F49E5F20}">
      <dgm:prSet/>
      <dgm:spPr/>
      <dgm:t>
        <a:bodyPr/>
        <a:lstStyle/>
        <a:p>
          <a:endParaRPr lang="es-CL" sz="900"/>
        </a:p>
      </dgm:t>
    </dgm:pt>
    <dgm:pt modelId="{618D6D52-A548-43E4-93BB-4FA1648E21E0}">
      <dgm:prSet phldrT="[Texto]" custT="1"/>
      <dgm:spPr>
        <a:xfrm>
          <a:off x="2009485" y="1402914"/>
          <a:ext cx="2272014" cy="2272014"/>
        </a:xfrm>
        <a:solidFill>
          <a:srgbClr val="B8CCE4">
            <a:alpha val="50000"/>
            <a:hueOff val="-838434"/>
            <a:satOff val="27551"/>
            <a:lumOff val="-29313"/>
            <a:alphaOff val="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a:lstStyle/>
        <a:p>
          <a:r>
            <a:rPr lang="es-CL" sz="2400" dirty="0">
              <a:solidFill>
                <a:sysClr val="windowText" lastClr="000000">
                  <a:hueOff val="0"/>
                  <a:satOff val="0"/>
                  <a:lumOff val="0"/>
                  <a:alphaOff val="0"/>
                </a:sysClr>
              </a:solidFill>
              <a:latin typeface="Calibri"/>
              <a:ea typeface="+mn-ea"/>
              <a:cs typeface="+mn-cs"/>
            </a:rPr>
            <a:t>Portal</a:t>
          </a:r>
          <a:endParaRPr lang="es-CL" sz="1800" dirty="0">
            <a:solidFill>
              <a:sysClr val="windowText" lastClr="000000">
                <a:hueOff val="0"/>
                <a:satOff val="0"/>
                <a:lumOff val="0"/>
                <a:alphaOff val="0"/>
              </a:sysClr>
            </a:solidFill>
            <a:latin typeface="Calibri"/>
            <a:ea typeface="+mn-ea"/>
            <a:cs typeface="+mn-cs"/>
          </a:endParaRPr>
        </a:p>
      </dgm:t>
    </dgm:pt>
    <dgm:pt modelId="{DF025BA4-6B22-4C26-977C-4F9835A74426}" type="sibTrans" cxnId="{2FC40F00-A274-42CB-BC60-0FE7C9123C78}">
      <dgm:prSet/>
      <dgm:spPr/>
      <dgm:t>
        <a:bodyPr/>
        <a:lstStyle/>
        <a:p>
          <a:endParaRPr lang="es-CL" sz="900"/>
        </a:p>
      </dgm:t>
    </dgm:pt>
    <dgm:pt modelId="{FEE2F1EE-AB4D-4ABC-98FD-3137B290369F}" type="parTrans" cxnId="{2FC40F00-A274-42CB-BC60-0FE7C9123C78}">
      <dgm:prSet/>
      <dgm:spPr/>
      <dgm:t>
        <a:bodyPr/>
        <a:lstStyle/>
        <a:p>
          <a:endParaRPr lang="es-CL" sz="900"/>
        </a:p>
      </dgm:t>
    </dgm:pt>
    <dgm:pt modelId="{582F748B-B569-41E7-A307-0C15EEE30739}">
      <dgm:prSet phldrT="[Texto]" custT="1"/>
      <dgm:spPr>
        <a:xfrm>
          <a:off x="1189666" y="-17095"/>
          <a:ext cx="2272014" cy="2272014"/>
        </a:xfrm>
        <a:solidFill>
          <a:srgbClr val="B8CCE4">
            <a:alpha val="50000"/>
            <a:hueOff val="0"/>
            <a:satOff val="0"/>
            <a:lumOff val="0"/>
            <a:alphaOff val="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a:lstStyle/>
        <a:p>
          <a:r>
            <a:rPr lang="es-CL" sz="2400" dirty="0">
              <a:solidFill>
                <a:sysClr val="windowText" lastClr="000000">
                  <a:hueOff val="0"/>
                  <a:satOff val="0"/>
                  <a:lumOff val="0"/>
                  <a:alphaOff val="0"/>
                </a:sysClr>
              </a:solidFill>
              <a:latin typeface="Calibri"/>
              <a:ea typeface="+mn-ea"/>
              <a:cs typeface="+mn-cs"/>
            </a:rPr>
            <a:t>TA</a:t>
          </a:r>
        </a:p>
      </dgm:t>
    </dgm:pt>
    <dgm:pt modelId="{44A69228-0A5F-4614-AF5F-780CDB9A1D53}" type="sibTrans" cxnId="{F33407E3-4A24-4EEB-B1DC-AD18626735A9}">
      <dgm:prSet/>
      <dgm:spPr/>
      <dgm:t>
        <a:bodyPr/>
        <a:lstStyle/>
        <a:p>
          <a:endParaRPr lang="es-CL" sz="900"/>
        </a:p>
      </dgm:t>
    </dgm:pt>
    <dgm:pt modelId="{158CE65A-EE70-4431-A04D-6D18943CFAD9}" type="parTrans" cxnId="{F33407E3-4A24-4EEB-B1DC-AD18626735A9}">
      <dgm:prSet/>
      <dgm:spPr/>
      <dgm:t>
        <a:bodyPr/>
        <a:lstStyle/>
        <a:p>
          <a:endParaRPr lang="es-CL" sz="900"/>
        </a:p>
      </dgm:t>
    </dgm:pt>
    <dgm:pt modelId="{BBBEE013-B0A2-4998-8E22-3838FC26F13B}" type="pres">
      <dgm:prSet presAssocID="{65CF0362-5B88-4A8F-9C09-A1FFF1B6CFED}" presName="compositeShape" presStyleCnt="0">
        <dgm:presLayoutVars>
          <dgm:chMax val="7"/>
          <dgm:dir/>
          <dgm:resizeHandles val="exact"/>
        </dgm:presLayoutVars>
      </dgm:prSet>
      <dgm:spPr/>
    </dgm:pt>
    <dgm:pt modelId="{90B5E34F-DB78-48EB-AFFE-649E4C240F8B}" type="pres">
      <dgm:prSet presAssocID="{582F748B-B569-41E7-A307-0C15EEE30739}" presName="circ1" presStyleLbl="vennNode1" presStyleIdx="0" presStyleCnt="3" custScaleX="93873" custScaleY="94041"/>
      <dgm:spPr>
        <a:prstGeom prst="ellipse">
          <a:avLst/>
        </a:prstGeom>
      </dgm:spPr>
    </dgm:pt>
    <dgm:pt modelId="{0D5927E6-9080-4472-89E3-CDEC09433068}" type="pres">
      <dgm:prSet presAssocID="{582F748B-B569-41E7-A307-0C15EEE30739}" presName="circ1Tx" presStyleLbl="revTx" presStyleIdx="0" presStyleCnt="0">
        <dgm:presLayoutVars>
          <dgm:chMax val="0"/>
          <dgm:chPref val="0"/>
          <dgm:bulletEnabled val="1"/>
        </dgm:presLayoutVars>
      </dgm:prSet>
      <dgm:spPr/>
    </dgm:pt>
    <dgm:pt modelId="{2BA0C05B-9C7B-4670-AAA6-20BD9D237437}" type="pres">
      <dgm:prSet presAssocID="{618D6D52-A548-43E4-93BB-4FA1648E21E0}" presName="circ2" presStyleLbl="vennNode1" presStyleIdx="1" presStyleCnt="3" custScaleX="96631" custScaleY="99996"/>
      <dgm:spPr>
        <a:prstGeom prst="ellipse">
          <a:avLst/>
        </a:prstGeom>
      </dgm:spPr>
    </dgm:pt>
    <dgm:pt modelId="{B5BF7C65-BECE-48A5-B673-07A961A3967E}" type="pres">
      <dgm:prSet presAssocID="{618D6D52-A548-43E4-93BB-4FA1648E21E0}" presName="circ2Tx" presStyleLbl="revTx" presStyleIdx="0" presStyleCnt="0">
        <dgm:presLayoutVars>
          <dgm:chMax val="0"/>
          <dgm:chPref val="0"/>
          <dgm:bulletEnabled val="1"/>
        </dgm:presLayoutVars>
      </dgm:prSet>
      <dgm:spPr/>
    </dgm:pt>
    <dgm:pt modelId="{3FED9A81-F535-461C-A5BD-A1D4CD99D688}" type="pres">
      <dgm:prSet presAssocID="{04183C9D-807E-4257-8B8D-47E37914F96F}" presName="circ3" presStyleLbl="vennNode1" presStyleIdx="2" presStyleCnt="3" custScaleX="99295" custScaleY="96271"/>
      <dgm:spPr>
        <a:prstGeom prst="ellipse">
          <a:avLst/>
        </a:prstGeom>
      </dgm:spPr>
    </dgm:pt>
    <dgm:pt modelId="{614594AD-15B4-4010-B56A-CC436240516E}" type="pres">
      <dgm:prSet presAssocID="{04183C9D-807E-4257-8B8D-47E37914F96F}" presName="circ3Tx" presStyleLbl="revTx" presStyleIdx="0" presStyleCnt="0">
        <dgm:presLayoutVars>
          <dgm:chMax val="0"/>
          <dgm:chPref val="0"/>
          <dgm:bulletEnabled val="1"/>
        </dgm:presLayoutVars>
      </dgm:prSet>
      <dgm:spPr/>
    </dgm:pt>
  </dgm:ptLst>
  <dgm:cxnLst>
    <dgm:cxn modelId="{2FC40F00-A274-42CB-BC60-0FE7C9123C78}" srcId="{65CF0362-5B88-4A8F-9C09-A1FFF1B6CFED}" destId="{618D6D52-A548-43E4-93BB-4FA1648E21E0}" srcOrd="1" destOrd="0" parTransId="{FEE2F1EE-AB4D-4ABC-98FD-3137B290369F}" sibTransId="{DF025BA4-6B22-4C26-977C-4F9835A74426}"/>
    <dgm:cxn modelId="{A60EE104-B386-4BB0-A979-5198F49E5F20}" srcId="{65CF0362-5B88-4A8F-9C09-A1FFF1B6CFED}" destId="{04183C9D-807E-4257-8B8D-47E37914F96F}" srcOrd="2" destOrd="0" parTransId="{6A9B3D07-1A4C-4EEA-8B28-C148F45A9BB7}" sibTransId="{CA5548C4-92CA-493B-93D3-4FB490375C33}"/>
    <dgm:cxn modelId="{F9513C47-8955-4C89-8FC5-F591C9443C6A}" type="presOf" srcId="{618D6D52-A548-43E4-93BB-4FA1648E21E0}" destId="{2BA0C05B-9C7B-4670-AAA6-20BD9D237437}" srcOrd="0" destOrd="0" presId="urn:microsoft.com/office/officeart/2005/8/layout/venn1"/>
    <dgm:cxn modelId="{7BF31E7E-6002-4C8F-A93E-8C8DAF9710E1}" type="presOf" srcId="{582F748B-B569-41E7-A307-0C15EEE30739}" destId="{90B5E34F-DB78-48EB-AFFE-649E4C240F8B}" srcOrd="0" destOrd="0" presId="urn:microsoft.com/office/officeart/2005/8/layout/venn1"/>
    <dgm:cxn modelId="{30737990-31F0-457F-9A40-29D61242E93D}" type="presOf" srcId="{65CF0362-5B88-4A8F-9C09-A1FFF1B6CFED}" destId="{BBBEE013-B0A2-4998-8E22-3838FC26F13B}" srcOrd="0" destOrd="0" presId="urn:microsoft.com/office/officeart/2005/8/layout/venn1"/>
    <dgm:cxn modelId="{8E5A12A1-C8A6-4045-884D-61D4B894F04F}" type="presOf" srcId="{04183C9D-807E-4257-8B8D-47E37914F96F}" destId="{614594AD-15B4-4010-B56A-CC436240516E}" srcOrd="1" destOrd="0" presId="urn:microsoft.com/office/officeart/2005/8/layout/venn1"/>
    <dgm:cxn modelId="{9FFBA5B5-094F-4918-A2CF-12A7ACB155FC}" type="presOf" srcId="{618D6D52-A548-43E4-93BB-4FA1648E21E0}" destId="{B5BF7C65-BECE-48A5-B673-07A961A3967E}" srcOrd="1" destOrd="0" presId="urn:microsoft.com/office/officeart/2005/8/layout/venn1"/>
    <dgm:cxn modelId="{5A66F7CD-2013-43C2-8531-EB57286F23CB}" type="presOf" srcId="{04183C9D-807E-4257-8B8D-47E37914F96F}" destId="{3FED9A81-F535-461C-A5BD-A1D4CD99D688}" srcOrd="0" destOrd="0" presId="urn:microsoft.com/office/officeart/2005/8/layout/venn1"/>
    <dgm:cxn modelId="{F33407E3-4A24-4EEB-B1DC-AD18626735A9}" srcId="{65CF0362-5B88-4A8F-9C09-A1FFF1B6CFED}" destId="{582F748B-B569-41E7-A307-0C15EEE30739}" srcOrd="0" destOrd="0" parTransId="{158CE65A-EE70-4431-A04D-6D18943CFAD9}" sibTransId="{44A69228-0A5F-4614-AF5F-780CDB9A1D53}"/>
    <dgm:cxn modelId="{0F4F3CF7-4C46-46DC-B734-6ED386FB9AE4}" type="presOf" srcId="{582F748B-B569-41E7-A307-0C15EEE30739}" destId="{0D5927E6-9080-4472-89E3-CDEC09433068}" srcOrd="1" destOrd="0" presId="urn:microsoft.com/office/officeart/2005/8/layout/venn1"/>
    <dgm:cxn modelId="{8F7E95EC-1D0E-4D59-976F-30B832CE42F3}" type="presParOf" srcId="{BBBEE013-B0A2-4998-8E22-3838FC26F13B}" destId="{90B5E34F-DB78-48EB-AFFE-649E4C240F8B}" srcOrd="0" destOrd="0" presId="urn:microsoft.com/office/officeart/2005/8/layout/venn1"/>
    <dgm:cxn modelId="{13240214-109D-4257-922A-2C7C422B93F3}" type="presParOf" srcId="{BBBEE013-B0A2-4998-8E22-3838FC26F13B}" destId="{0D5927E6-9080-4472-89E3-CDEC09433068}" srcOrd="1" destOrd="0" presId="urn:microsoft.com/office/officeart/2005/8/layout/venn1"/>
    <dgm:cxn modelId="{010E829C-A269-4B68-A31D-6FC9FE75C361}" type="presParOf" srcId="{BBBEE013-B0A2-4998-8E22-3838FC26F13B}" destId="{2BA0C05B-9C7B-4670-AAA6-20BD9D237437}" srcOrd="2" destOrd="0" presId="urn:microsoft.com/office/officeart/2005/8/layout/venn1"/>
    <dgm:cxn modelId="{A69B6A2E-2896-4397-BE03-013E3432ECE1}" type="presParOf" srcId="{BBBEE013-B0A2-4998-8E22-3838FC26F13B}" destId="{B5BF7C65-BECE-48A5-B673-07A961A3967E}" srcOrd="3" destOrd="0" presId="urn:microsoft.com/office/officeart/2005/8/layout/venn1"/>
    <dgm:cxn modelId="{869C7428-1CF2-4FB5-9486-1FD6379E1D94}" type="presParOf" srcId="{BBBEE013-B0A2-4998-8E22-3838FC26F13B}" destId="{3FED9A81-F535-461C-A5BD-A1D4CD99D688}" srcOrd="4" destOrd="0" presId="urn:microsoft.com/office/officeart/2005/8/layout/venn1"/>
    <dgm:cxn modelId="{00C85054-EE73-402C-BC7D-95EA0A6967FC}" type="presParOf" srcId="{BBBEE013-B0A2-4998-8E22-3838FC26F13B}" destId="{614594AD-15B4-4010-B56A-CC436240516E}" srcOrd="5" destOrd="0" presId="urn:microsoft.com/office/officeart/2005/8/layout/venn1"/>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5E34F-DB78-48EB-AFFE-649E4C240F8B}">
      <dsp:nvSpPr>
        <dsp:cNvPr id="0" name=""/>
        <dsp:cNvSpPr/>
      </dsp:nvSpPr>
      <dsp:spPr>
        <a:xfrm>
          <a:off x="986834" y="74271"/>
          <a:ext cx="1950725" cy="1954216"/>
        </a:xfrm>
        <a:prstGeom prst="ellipse">
          <a:avLst/>
        </a:prstGeom>
        <a:solidFill>
          <a:srgbClr val="B8CCE4">
            <a:alpha val="50000"/>
            <a:hueOff val="0"/>
            <a:satOff val="0"/>
            <a:lumOff val="0"/>
            <a:alphaOff val="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s-CL" sz="2400" kern="1200" dirty="0">
              <a:solidFill>
                <a:sysClr val="windowText" lastClr="000000">
                  <a:hueOff val="0"/>
                  <a:satOff val="0"/>
                  <a:lumOff val="0"/>
                  <a:alphaOff val="0"/>
                </a:sysClr>
              </a:solidFill>
              <a:latin typeface="Calibri"/>
              <a:ea typeface="+mn-ea"/>
              <a:cs typeface="+mn-cs"/>
            </a:rPr>
            <a:t>TA</a:t>
          </a:r>
        </a:p>
      </dsp:txBody>
      <dsp:txXfrm>
        <a:off x="1246931" y="416259"/>
        <a:ext cx="1430532" cy="879397"/>
      </dsp:txXfrm>
    </dsp:sp>
    <dsp:sp modelId="{2BA0C05B-9C7B-4670-AAA6-20BD9D237437}">
      <dsp:nvSpPr>
        <dsp:cNvPr id="0" name=""/>
        <dsp:cNvSpPr/>
      </dsp:nvSpPr>
      <dsp:spPr>
        <a:xfrm>
          <a:off x="1708007" y="1311177"/>
          <a:ext cx="2008038" cy="2077964"/>
        </a:xfrm>
        <a:prstGeom prst="ellipse">
          <a:avLst/>
        </a:prstGeom>
        <a:solidFill>
          <a:srgbClr val="B8CCE4">
            <a:alpha val="50000"/>
            <a:hueOff val="-838434"/>
            <a:satOff val="27551"/>
            <a:lumOff val="-29313"/>
            <a:alphaOff val="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s-CL" sz="2400" kern="1200" dirty="0">
              <a:solidFill>
                <a:sysClr val="windowText" lastClr="000000">
                  <a:hueOff val="0"/>
                  <a:satOff val="0"/>
                  <a:lumOff val="0"/>
                  <a:alphaOff val="0"/>
                </a:sysClr>
              </a:solidFill>
              <a:latin typeface="Calibri"/>
              <a:ea typeface="+mn-ea"/>
              <a:cs typeface="+mn-cs"/>
            </a:rPr>
            <a:t>Portal</a:t>
          </a:r>
          <a:endParaRPr lang="es-CL" sz="1800" kern="1200" dirty="0">
            <a:solidFill>
              <a:sysClr val="windowText" lastClr="000000">
                <a:hueOff val="0"/>
                <a:satOff val="0"/>
                <a:lumOff val="0"/>
                <a:alphaOff val="0"/>
              </a:sysClr>
            </a:solidFill>
            <a:latin typeface="Calibri"/>
            <a:ea typeface="+mn-ea"/>
            <a:cs typeface="+mn-cs"/>
          </a:endParaRPr>
        </a:p>
      </dsp:txBody>
      <dsp:txXfrm>
        <a:off x="2322132" y="1847984"/>
        <a:ext cx="1204823" cy="1142880"/>
      </dsp:txXfrm>
    </dsp:sp>
    <dsp:sp modelId="{3FED9A81-F535-461C-A5BD-A1D4CD99D688}">
      <dsp:nvSpPr>
        <dsp:cNvPr id="0" name=""/>
        <dsp:cNvSpPr/>
      </dsp:nvSpPr>
      <dsp:spPr>
        <a:xfrm>
          <a:off x="180669" y="1349880"/>
          <a:ext cx="2063397" cy="2000557"/>
        </a:xfrm>
        <a:prstGeom prst="ellipse">
          <a:avLst/>
        </a:prstGeom>
        <a:solidFill>
          <a:srgbClr val="B8CCE4">
            <a:alpha val="50000"/>
            <a:hueOff val="-1676868"/>
            <a:satOff val="55102"/>
            <a:lumOff val="-58627"/>
            <a:alphaOff val="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s-CL" sz="2000" kern="1200">
              <a:solidFill>
                <a:sysClr val="windowText" lastClr="000000">
                  <a:hueOff val="0"/>
                  <a:satOff val="0"/>
                  <a:lumOff val="0"/>
                  <a:alphaOff val="0"/>
                </a:sysClr>
              </a:solidFill>
              <a:latin typeface="Calibri"/>
              <a:ea typeface="+mn-ea"/>
              <a:cs typeface="+mn-cs"/>
            </a:rPr>
            <a:t>SAI</a:t>
          </a:r>
        </a:p>
      </dsp:txBody>
      <dsp:txXfrm>
        <a:off x="374972" y="1866691"/>
        <a:ext cx="1238038" cy="110030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00BB58-CA6B-4B74-966A-072C7D6A29DF}" type="datetimeFigureOut">
              <a:rPr lang="es-CL" smtClean="0"/>
              <a:t>26-04-2021</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59E18D-9234-4C69-9017-541F2FBE84DE}" type="slidenum">
              <a:rPr lang="es-CL" smtClean="0"/>
              <a:t>‹Nº›</a:t>
            </a:fld>
            <a:endParaRPr lang="es-CL"/>
          </a:p>
        </p:txBody>
      </p:sp>
    </p:spTree>
    <p:extLst>
      <p:ext uri="{BB962C8B-B14F-4D97-AF65-F5344CB8AC3E}">
        <p14:creationId xmlns:p14="http://schemas.microsoft.com/office/powerpoint/2010/main" val="3187762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9059E18D-9234-4C69-9017-541F2FBE84DE}" type="slidenum">
              <a:rPr lang="es-CL" smtClean="0"/>
              <a:t>8</a:t>
            </a:fld>
            <a:endParaRPr lang="es-CL"/>
          </a:p>
        </p:txBody>
      </p:sp>
    </p:spTree>
    <p:extLst>
      <p:ext uri="{BB962C8B-B14F-4D97-AF65-F5344CB8AC3E}">
        <p14:creationId xmlns:p14="http://schemas.microsoft.com/office/powerpoint/2010/main" val="3682277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a:p>
            <a:r>
              <a:rPr lang="es-419" dirty="0"/>
              <a:t>A</a:t>
            </a:r>
            <a:r>
              <a:rPr lang="es-419" baseline="0" dirty="0"/>
              <a:t> pesar de los avances en institucionalización, existen dificultades cuando se generan cambios en las áreas de transparencia: internos y externos.</a:t>
            </a:r>
          </a:p>
          <a:p>
            <a:endParaRPr lang="es-419" dirty="0"/>
          </a:p>
          <a:p>
            <a:r>
              <a:rPr lang="es-419" dirty="0"/>
              <a:t>Internamente funciona</a:t>
            </a:r>
            <a:r>
              <a:rPr lang="es-419" baseline="0" dirty="0"/>
              <a:t> mejor en los OAC, pero los municipios formalizan más el cambio de usuario en el Portal de Transparencia</a:t>
            </a:r>
            <a:endParaRPr lang="es-419" dirty="0"/>
          </a:p>
        </p:txBody>
      </p:sp>
      <p:sp>
        <p:nvSpPr>
          <p:cNvPr id="4" name="Marcador de número de diapositiva 3"/>
          <p:cNvSpPr>
            <a:spLocks noGrp="1"/>
          </p:cNvSpPr>
          <p:nvPr>
            <p:ph type="sldNum" sz="quarter" idx="10"/>
          </p:nvPr>
        </p:nvSpPr>
        <p:spPr/>
        <p:txBody>
          <a:bodyPr/>
          <a:lstStyle/>
          <a:p>
            <a:fld id="{3F31B65F-D618-4FF3-B695-67D3798D529A}" type="slidenum">
              <a:rPr lang="es-419" smtClean="0"/>
              <a:t>35</a:t>
            </a:fld>
            <a:endParaRPr lang="es-419"/>
          </a:p>
        </p:txBody>
      </p:sp>
    </p:spTree>
    <p:extLst>
      <p:ext uri="{BB962C8B-B14F-4D97-AF65-F5344CB8AC3E}">
        <p14:creationId xmlns:p14="http://schemas.microsoft.com/office/powerpoint/2010/main" val="3668890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Los</a:t>
            </a:r>
            <a:r>
              <a:rPr lang="es-419" baseline="0" dirty="0"/>
              <a:t> enlaces se identifican menos este año con la afirmación de que “los beneficios...”</a:t>
            </a:r>
          </a:p>
          <a:p>
            <a:endParaRPr lang="es-419" baseline="0" dirty="0"/>
          </a:p>
          <a:p>
            <a:r>
              <a:rPr lang="es-419" dirty="0"/>
              <a:t>Si bien los Enlaces</a:t>
            </a:r>
            <a:r>
              <a:rPr lang="es-419" baseline="0" dirty="0"/>
              <a:t> son nuestros aliados, estamos perdiendo su incondicionalidad. Se refleja también en el hecho que los beneficios son inferiores...</a:t>
            </a:r>
            <a:endParaRPr lang="es-419" dirty="0"/>
          </a:p>
        </p:txBody>
      </p:sp>
      <p:sp>
        <p:nvSpPr>
          <p:cNvPr id="4" name="Marcador de número de diapositiva 3"/>
          <p:cNvSpPr>
            <a:spLocks noGrp="1"/>
          </p:cNvSpPr>
          <p:nvPr>
            <p:ph type="sldNum" sz="quarter" idx="10"/>
          </p:nvPr>
        </p:nvSpPr>
        <p:spPr/>
        <p:txBody>
          <a:bodyPr/>
          <a:lstStyle/>
          <a:p>
            <a:fld id="{3F31B65F-D618-4FF3-B695-67D3798D529A}" type="slidenum">
              <a:rPr lang="es-419" smtClean="0"/>
              <a:t>37</a:t>
            </a:fld>
            <a:endParaRPr lang="es-419"/>
          </a:p>
        </p:txBody>
      </p:sp>
    </p:spTree>
    <p:extLst>
      <p:ext uri="{BB962C8B-B14F-4D97-AF65-F5344CB8AC3E}">
        <p14:creationId xmlns:p14="http://schemas.microsoft.com/office/powerpoint/2010/main" val="1775372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La</a:t>
            </a:r>
            <a:r>
              <a:rPr lang="es-419" baseline="0" dirty="0"/>
              <a:t> pregunta sobre la motivación de las solicitudes que ingresan a las instituciones, la mayoría....</a:t>
            </a:r>
            <a:endParaRPr lang="es-419" dirty="0"/>
          </a:p>
        </p:txBody>
      </p:sp>
      <p:sp>
        <p:nvSpPr>
          <p:cNvPr id="4" name="Marcador de número de diapositiva 3"/>
          <p:cNvSpPr>
            <a:spLocks noGrp="1"/>
          </p:cNvSpPr>
          <p:nvPr>
            <p:ph type="sldNum" sz="quarter" idx="10"/>
          </p:nvPr>
        </p:nvSpPr>
        <p:spPr/>
        <p:txBody>
          <a:bodyPr/>
          <a:lstStyle/>
          <a:p>
            <a:fld id="{3F31B65F-D618-4FF3-B695-67D3798D529A}" type="slidenum">
              <a:rPr lang="es-419" smtClean="0"/>
              <a:t>38</a:t>
            </a:fld>
            <a:endParaRPr lang="es-419"/>
          </a:p>
        </p:txBody>
      </p:sp>
    </p:spTree>
    <p:extLst>
      <p:ext uri="{BB962C8B-B14F-4D97-AF65-F5344CB8AC3E}">
        <p14:creationId xmlns:p14="http://schemas.microsoft.com/office/powerpoint/2010/main" val="3295626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En nuestros estudios se está insertando un set de preguntas sobre Protección</a:t>
            </a:r>
            <a:r>
              <a:rPr lang="es-419" baseline="0" dirty="0"/>
              <a:t> de Datos Personales y este año indagamos sobre el reconocimiento....</a:t>
            </a:r>
            <a:endParaRPr lang="es-419" dirty="0"/>
          </a:p>
        </p:txBody>
      </p:sp>
      <p:sp>
        <p:nvSpPr>
          <p:cNvPr id="4" name="Marcador de número de diapositiva 3"/>
          <p:cNvSpPr>
            <a:spLocks noGrp="1"/>
          </p:cNvSpPr>
          <p:nvPr>
            <p:ph type="sldNum" sz="quarter" idx="10"/>
          </p:nvPr>
        </p:nvSpPr>
        <p:spPr/>
        <p:txBody>
          <a:bodyPr/>
          <a:lstStyle/>
          <a:p>
            <a:fld id="{3F31B65F-D618-4FF3-B695-67D3798D529A}" type="slidenum">
              <a:rPr lang="es-419" smtClean="0"/>
              <a:t>46</a:t>
            </a:fld>
            <a:endParaRPr lang="es-419"/>
          </a:p>
        </p:txBody>
      </p:sp>
    </p:spTree>
    <p:extLst>
      <p:ext uri="{BB962C8B-B14F-4D97-AF65-F5344CB8AC3E}">
        <p14:creationId xmlns:p14="http://schemas.microsoft.com/office/powerpoint/2010/main" val="216312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Este año los Enlaces fueron más críticos respecto a la percepción de atributos del Consejo....</a:t>
            </a:r>
          </a:p>
        </p:txBody>
      </p:sp>
      <p:sp>
        <p:nvSpPr>
          <p:cNvPr id="4" name="Marcador de número de diapositiva 3"/>
          <p:cNvSpPr>
            <a:spLocks noGrp="1"/>
          </p:cNvSpPr>
          <p:nvPr>
            <p:ph type="sldNum" sz="quarter" idx="10"/>
          </p:nvPr>
        </p:nvSpPr>
        <p:spPr/>
        <p:txBody>
          <a:bodyPr/>
          <a:lstStyle/>
          <a:p>
            <a:fld id="{3F31B65F-D618-4FF3-B695-67D3798D529A}" type="slidenum">
              <a:rPr lang="es-419" smtClean="0"/>
              <a:t>47</a:t>
            </a:fld>
            <a:endParaRPr lang="es-419"/>
          </a:p>
        </p:txBody>
      </p:sp>
    </p:spTree>
    <p:extLst>
      <p:ext uri="{BB962C8B-B14F-4D97-AF65-F5344CB8AC3E}">
        <p14:creationId xmlns:p14="http://schemas.microsoft.com/office/powerpoint/2010/main" val="2740702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9059E18D-9234-4C69-9017-541F2FBE84DE}" type="slidenum">
              <a:rPr lang="es-CL" smtClean="0"/>
              <a:t>9</a:t>
            </a:fld>
            <a:endParaRPr lang="es-CL"/>
          </a:p>
        </p:txBody>
      </p:sp>
    </p:spTree>
    <p:extLst>
      <p:ext uri="{BB962C8B-B14F-4D97-AF65-F5344CB8AC3E}">
        <p14:creationId xmlns:p14="http://schemas.microsoft.com/office/powerpoint/2010/main" val="157697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Error </a:t>
            </a:r>
            <a:r>
              <a:rPr lang="es-419" dirty="0" err="1"/>
              <a:t>muestral</a:t>
            </a:r>
            <a:r>
              <a:rPr lang="es-419" dirty="0"/>
              <a:t>: 5%</a:t>
            </a:r>
          </a:p>
        </p:txBody>
      </p:sp>
      <p:sp>
        <p:nvSpPr>
          <p:cNvPr id="4" name="Marcador de número de diapositiva 3"/>
          <p:cNvSpPr>
            <a:spLocks noGrp="1"/>
          </p:cNvSpPr>
          <p:nvPr>
            <p:ph type="sldNum" sz="quarter" idx="10"/>
          </p:nvPr>
        </p:nvSpPr>
        <p:spPr/>
        <p:txBody>
          <a:bodyPr/>
          <a:lstStyle/>
          <a:p>
            <a:fld id="{3F31B65F-D618-4FF3-B695-67D3798D529A}" type="slidenum">
              <a:rPr lang="es-419" smtClean="0"/>
              <a:t>28</a:t>
            </a:fld>
            <a:endParaRPr lang="es-419"/>
          </a:p>
        </p:txBody>
      </p:sp>
    </p:spTree>
    <p:extLst>
      <p:ext uri="{BB962C8B-B14F-4D97-AF65-F5344CB8AC3E}">
        <p14:creationId xmlns:p14="http://schemas.microsoft.com/office/powerpoint/2010/main" val="3495440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Municipios + OAC suman: 76%</a:t>
            </a:r>
          </a:p>
        </p:txBody>
      </p:sp>
      <p:sp>
        <p:nvSpPr>
          <p:cNvPr id="4" name="Marcador de número de diapositiva 3"/>
          <p:cNvSpPr>
            <a:spLocks noGrp="1"/>
          </p:cNvSpPr>
          <p:nvPr>
            <p:ph type="sldNum" sz="quarter" idx="10"/>
          </p:nvPr>
        </p:nvSpPr>
        <p:spPr/>
        <p:txBody>
          <a:bodyPr/>
          <a:lstStyle/>
          <a:p>
            <a:fld id="{3F31B65F-D618-4FF3-B695-67D3798D529A}" type="slidenum">
              <a:rPr lang="es-419" smtClean="0"/>
              <a:t>29</a:t>
            </a:fld>
            <a:endParaRPr lang="es-419"/>
          </a:p>
        </p:txBody>
      </p:sp>
    </p:spTree>
    <p:extLst>
      <p:ext uri="{BB962C8B-B14F-4D97-AF65-F5344CB8AC3E}">
        <p14:creationId xmlns:p14="http://schemas.microsoft.com/office/powerpoint/2010/main" val="2879271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En cuanto al tiempo que un Enlace tiene</a:t>
            </a:r>
            <a:r>
              <a:rPr lang="es-419" baseline="0" dirty="0"/>
              <a:t> tareas vinculadas a  temáticas de transparencia, un 62%...</a:t>
            </a:r>
            <a:endParaRPr lang="es-419" dirty="0"/>
          </a:p>
        </p:txBody>
      </p:sp>
      <p:sp>
        <p:nvSpPr>
          <p:cNvPr id="4" name="Marcador de número de diapositiva 3"/>
          <p:cNvSpPr>
            <a:spLocks noGrp="1"/>
          </p:cNvSpPr>
          <p:nvPr>
            <p:ph type="sldNum" sz="quarter" idx="10"/>
          </p:nvPr>
        </p:nvSpPr>
        <p:spPr/>
        <p:txBody>
          <a:bodyPr/>
          <a:lstStyle/>
          <a:p>
            <a:fld id="{3F31B65F-D618-4FF3-B695-67D3798D529A}" type="slidenum">
              <a:rPr lang="es-419" smtClean="0"/>
              <a:t>30</a:t>
            </a:fld>
            <a:endParaRPr lang="es-419"/>
          </a:p>
        </p:txBody>
      </p:sp>
    </p:spTree>
    <p:extLst>
      <p:ext uri="{BB962C8B-B14F-4D97-AF65-F5344CB8AC3E}">
        <p14:creationId xmlns:p14="http://schemas.microsoft.com/office/powerpoint/2010/main" val="2754293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baseline="0" dirty="0"/>
              <a:t>Además, un 60% de los Enlaces cumple funciones relativas a los tres temas (en su mayoría enlaces municipales)...</a:t>
            </a:r>
            <a:endParaRPr lang="es-419" dirty="0"/>
          </a:p>
        </p:txBody>
      </p:sp>
      <p:sp>
        <p:nvSpPr>
          <p:cNvPr id="4" name="Marcador de número de diapositiva 3"/>
          <p:cNvSpPr>
            <a:spLocks noGrp="1"/>
          </p:cNvSpPr>
          <p:nvPr>
            <p:ph type="sldNum" sz="quarter" idx="10"/>
          </p:nvPr>
        </p:nvSpPr>
        <p:spPr/>
        <p:txBody>
          <a:bodyPr/>
          <a:lstStyle/>
          <a:p>
            <a:fld id="{3F31B65F-D618-4FF3-B695-67D3798D529A}" type="slidenum">
              <a:rPr lang="es-419" smtClean="0"/>
              <a:t>31</a:t>
            </a:fld>
            <a:endParaRPr lang="es-419"/>
          </a:p>
        </p:txBody>
      </p:sp>
    </p:spTree>
    <p:extLst>
      <p:ext uri="{BB962C8B-B14F-4D97-AF65-F5344CB8AC3E}">
        <p14:creationId xmlns:p14="http://schemas.microsoft.com/office/powerpoint/2010/main" val="2112393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Entrando plenamente</a:t>
            </a:r>
            <a:r>
              <a:rPr lang="es-419" baseline="0" dirty="0"/>
              <a:t> en materia, el índice de satisfacción de Enlaces tiene un alza de 3 décimas....</a:t>
            </a:r>
            <a:endParaRPr lang="es-419" dirty="0"/>
          </a:p>
        </p:txBody>
      </p:sp>
      <p:sp>
        <p:nvSpPr>
          <p:cNvPr id="4" name="Marcador de número de diapositiva 3"/>
          <p:cNvSpPr>
            <a:spLocks noGrp="1"/>
          </p:cNvSpPr>
          <p:nvPr>
            <p:ph type="sldNum" sz="quarter" idx="10"/>
          </p:nvPr>
        </p:nvSpPr>
        <p:spPr/>
        <p:txBody>
          <a:bodyPr/>
          <a:lstStyle/>
          <a:p>
            <a:fld id="{3F31B65F-D618-4FF3-B695-67D3798D529A}" type="slidenum">
              <a:rPr lang="es-419" smtClean="0"/>
              <a:t>32</a:t>
            </a:fld>
            <a:endParaRPr lang="es-419"/>
          </a:p>
        </p:txBody>
      </p:sp>
    </p:spTree>
    <p:extLst>
      <p:ext uri="{BB962C8B-B14F-4D97-AF65-F5344CB8AC3E}">
        <p14:creationId xmlns:p14="http://schemas.microsoft.com/office/powerpoint/2010/main" val="3519224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En un ámbito general, se está avanzando en la institucionalización de la transparencia al interior de los órganos públicos, reflejado en que un 73% indica...</a:t>
            </a:r>
          </a:p>
          <a:p>
            <a:endParaRPr lang="es-419" dirty="0"/>
          </a:p>
          <a:p>
            <a:r>
              <a:rPr lang="es-419" dirty="0"/>
              <a:t>Además, más de un funcionario tiene</a:t>
            </a:r>
            <a:r>
              <a:rPr lang="es-419" baseline="0" dirty="0"/>
              <a:t> dentro de sus funciones tareas de transparencia...</a:t>
            </a:r>
            <a:endParaRPr lang="es-419" dirty="0"/>
          </a:p>
        </p:txBody>
      </p:sp>
      <p:sp>
        <p:nvSpPr>
          <p:cNvPr id="4" name="Marcador de número de diapositiva 3"/>
          <p:cNvSpPr>
            <a:spLocks noGrp="1"/>
          </p:cNvSpPr>
          <p:nvPr>
            <p:ph type="sldNum" sz="quarter" idx="10"/>
          </p:nvPr>
        </p:nvSpPr>
        <p:spPr/>
        <p:txBody>
          <a:bodyPr/>
          <a:lstStyle/>
          <a:p>
            <a:fld id="{3F31B65F-D618-4FF3-B695-67D3798D529A}" type="slidenum">
              <a:rPr lang="es-419" smtClean="0"/>
              <a:t>33</a:t>
            </a:fld>
            <a:endParaRPr lang="es-419"/>
          </a:p>
        </p:txBody>
      </p:sp>
    </p:spTree>
    <p:extLst>
      <p:ext uri="{BB962C8B-B14F-4D97-AF65-F5344CB8AC3E}">
        <p14:creationId xmlns:p14="http://schemas.microsoft.com/office/powerpoint/2010/main" val="3528555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7 de cada 10 enlaces señala que las áreas de su organismo....</a:t>
            </a:r>
          </a:p>
          <a:p>
            <a:endParaRPr lang="es-419" dirty="0"/>
          </a:p>
          <a:p>
            <a:r>
              <a:rPr lang="es-419" dirty="0"/>
              <a:t>Existe estabilidad en la voluntad política....</a:t>
            </a:r>
          </a:p>
        </p:txBody>
      </p:sp>
      <p:sp>
        <p:nvSpPr>
          <p:cNvPr id="4" name="Marcador de número de diapositiva 3"/>
          <p:cNvSpPr>
            <a:spLocks noGrp="1"/>
          </p:cNvSpPr>
          <p:nvPr>
            <p:ph type="sldNum" sz="quarter" idx="10"/>
          </p:nvPr>
        </p:nvSpPr>
        <p:spPr/>
        <p:txBody>
          <a:bodyPr/>
          <a:lstStyle/>
          <a:p>
            <a:fld id="{3F31B65F-D618-4FF3-B695-67D3798D529A}" type="slidenum">
              <a:rPr lang="es-419" smtClean="0"/>
              <a:t>34</a:t>
            </a:fld>
            <a:endParaRPr lang="es-419"/>
          </a:p>
        </p:txBody>
      </p:sp>
    </p:spTree>
    <p:extLst>
      <p:ext uri="{BB962C8B-B14F-4D97-AF65-F5344CB8AC3E}">
        <p14:creationId xmlns:p14="http://schemas.microsoft.com/office/powerpoint/2010/main" val="408792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C4295ED3-D7B8-284D-85C9-34AD19B6894A}" type="datetimeFigureOut">
              <a:rPr lang="es-ES" smtClean="0"/>
              <a:t>26/04/2021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5FEC7AE-5C91-E64C-9988-461FB385EBA9}" type="slidenum">
              <a:rPr lang="es-ES" smtClean="0"/>
              <a:t>‹Nº›</a:t>
            </a:fld>
            <a:endParaRPr lang="es-ES"/>
          </a:p>
        </p:txBody>
      </p:sp>
    </p:spTree>
    <p:extLst>
      <p:ext uri="{BB962C8B-B14F-4D97-AF65-F5344CB8AC3E}">
        <p14:creationId xmlns:p14="http://schemas.microsoft.com/office/powerpoint/2010/main" val="423767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C4295ED3-D7B8-284D-85C9-34AD19B6894A}" type="datetimeFigureOut">
              <a:rPr lang="es-ES" smtClean="0"/>
              <a:t>26/04/2021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5FEC7AE-5C91-E64C-9988-461FB385EBA9}" type="slidenum">
              <a:rPr lang="es-ES" smtClean="0"/>
              <a:t>‹Nº›</a:t>
            </a:fld>
            <a:endParaRPr lang="es-ES"/>
          </a:p>
        </p:txBody>
      </p:sp>
    </p:spTree>
    <p:extLst>
      <p:ext uri="{BB962C8B-B14F-4D97-AF65-F5344CB8AC3E}">
        <p14:creationId xmlns:p14="http://schemas.microsoft.com/office/powerpoint/2010/main" val="799364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C4295ED3-D7B8-284D-85C9-34AD19B6894A}" type="datetimeFigureOut">
              <a:rPr lang="es-ES" smtClean="0"/>
              <a:t>26/04/2021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5FEC7AE-5C91-E64C-9988-461FB385EBA9}" type="slidenum">
              <a:rPr lang="es-ES" smtClean="0"/>
              <a:t>‹Nº›</a:t>
            </a:fld>
            <a:endParaRPr lang="es-ES"/>
          </a:p>
        </p:txBody>
      </p:sp>
    </p:spTree>
    <p:extLst>
      <p:ext uri="{BB962C8B-B14F-4D97-AF65-F5344CB8AC3E}">
        <p14:creationId xmlns:p14="http://schemas.microsoft.com/office/powerpoint/2010/main" val="71370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C4295ED3-D7B8-284D-85C9-34AD19B6894A}" type="datetimeFigureOut">
              <a:rPr lang="es-ES" smtClean="0"/>
              <a:t>26/04/2021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5FEC7AE-5C91-E64C-9988-461FB385EBA9}" type="slidenum">
              <a:rPr lang="es-ES" smtClean="0"/>
              <a:t>‹Nº›</a:t>
            </a:fld>
            <a:endParaRPr lang="es-ES"/>
          </a:p>
        </p:txBody>
      </p:sp>
    </p:spTree>
    <p:extLst>
      <p:ext uri="{BB962C8B-B14F-4D97-AF65-F5344CB8AC3E}">
        <p14:creationId xmlns:p14="http://schemas.microsoft.com/office/powerpoint/2010/main" val="3970651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C4295ED3-D7B8-284D-85C9-34AD19B6894A}" type="datetimeFigureOut">
              <a:rPr lang="es-ES" smtClean="0"/>
              <a:t>26/04/2021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5FEC7AE-5C91-E64C-9988-461FB385EBA9}" type="slidenum">
              <a:rPr lang="es-ES" smtClean="0"/>
              <a:t>‹Nº›</a:t>
            </a:fld>
            <a:endParaRPr lang="es-ES"/>
          </a:p>
        </p:txBody>
      </p:sp>
    </p:spTree>
    <p:extLst>
      <p:ext uri="{BB962C8B-B14F-4D97-AF65-F5344CB8AC3E}">
        <p14:creationId xmlns:p14="http://schemas.microsoft.com/office/powerpoint/2010/main" val="2237712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C4295ED3-D7B8-284D-85C9-34AD19B6894A}" type="datetimeFigureOut">
              <a:rPr lang="es-ES" smtClean="0"/>
              <a:t>26/04/2021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5FEC7AE-5C91-E64C-9988-461FB385EBA9}" type="slidenum">
              <a:rPr lang="es-ES" smtClean="0"/>
              <a:t>‹Nº›</a:t>
            </a:fld>
            <a:endParaRPr lang="es-ES"/>
          </a:p>
        </p:txBody>
      </p:sp>
    </p:spTree>
    <p:extLst>
      <p:ext uri="{BB962C8B-B14F-4D97-AF65-F5344CB8AC3E}">
        <p14:creationId xmlns:p14="http://schemas.microsoft.com/office/powerpoint/2010/main" val="4187702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C4295ED3-D7B8-284D-85C9-34AD19B6894A}" type="datetimeFigureOut">
              <a:rPr lang="es-ES" smtClean="0"/>
              <a:t>26/04/2021</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F5FEC7AE-5C91-E64C-9988-461FB385EBA9}" type="slidenum">
              <a:rPr lang="es-ES" smtClean="0"/>
              <a:t>‹Nº›</a:t>
            </a:fld>
            <a:endParaRPr lang="es-ES"/>
          </a:p>
        </p:txBody>
      </p:sp>
    </p:spTree>
    <p:extLst>
      <p:ext uri="{BB962C8B-B14F-4D97-AF65-F5344CB8AC3E}">
        <p14:creationId xmlns:p14="http://schemas.microsoft.com/office/powerpoint/2010/main" val="3802248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C4295ED3-D7B8-284D-85C9-34AD19B6894A}" type="datetimeFigureOut">
              <a:rPr lang="es-ES" smtClean="0"/>
              <a:t>26/04/2021</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F5FEC7AE-5C91-E64C-9988-461FB385EBA9}" type="slidenum">
              <a:rPr lang="es-ES" smtClean="0"/>
              <a:t>‹Nº›</a:t>
            </a:fld>
            <a:endParaRPr lang="es-ES"/>
          </a:p>
        </p:txBody>
      </p:sp>
    </p:spTree>
    <p:extLst>
      <p:ext uri="{BB962C8B-B14F-4D97-AF65-F5344CB8AC3E}">
        <p14:creationId xmlns:p14="http://schemas.microsoft.com/office/powerpoint/2010/main" val="42743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4295ED3-D7B8-284D-85C9-34AD19B6894A}" type="datetimeFigureOut">
              <a:rPr lang="es-ES" smtClean="0"/>
              <a:t>26/04/2021</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F5FEC7AE-5C91-E64C-9988-461FB385EBA9}" type="slidenum">
              <a:rPr lang="es-ES" smtClean="0"/>
              <a:t>‹Nº›</a:t>
            </a:fld>
            <a:endParaRPr lang="es-ES"/>
          </a:p>
        </p:txBody>
      </p:sp>
    </p:spTree>
    <p:extLst>
      <p:ext uri="{BB962C8B-B14F-4D97-AF65-F5344CB8AC3E}">
        <p14:creationId xmlns:p14="http://schemas.microsoft.com/office/powerpoint/2010/main" val="3066212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C4295ED3-D7B8-284D-85C9-34AD19B6894A}" type="datetimeFigureOut">
              <a:rPr lang="es-ES" smtClean="0"/>
              <a:t>26/04/2021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5FEC7AE-5C91-E64C-9988-461FB385EBA9}" type="slidenum">
              <a:rPr lang="es-ES" smtClean="0"/>
              <a:t>‹Nº›</a:t>
            </a:fld>
            <a:endParaRPr lang="es-ES"/>
          </a:p>
        </p:txBody>
      </p:sp>
    </p:spTree>
    <p:extLst>
      <p:ext uri="{BB962C8B-B14F-4D97-AF65-F5344CB8AC3E}">
        <p14:creationId xmlns:p14="http://schemas.microsoft.com/office/powerpoint/2010/main" val="905926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C4295ED3-D7B8-284D-85C9-34AD19B6894A}" type="datetimeFigureOut">
              <a:rPr lang="es-ES" smtClean="0"/>
              <a:t>26/04/2021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5FEC7AE-5C91-E64C-9988-461FB385EBA9}" type="slidenum">
              <a:rPr lang="es-ES" smtClean="0"/>
              <a:t>‹Nº›</a:t>
            </a:fld>
            <a:endParaRPr lang="es-ES"/>
          </a:p>
        </p:txBody>
      </p:sp>
    </p:spTree>
    <p:extLst>
      <p:ext uri="{BB962C8B-B14F-4D97-AF65-F5344CB8AC3E}">
        <p14:creationId xmlns:p14="http://schemas.microsoft.com/office/powerpoint/2010/main" val="314663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295ED3-D7B8-284D-85C9-34AD19B6894A}" type="datetimeFigureOut">
              <a:rPr lang="es-ES" smtClean="0"/>
              <a:t>26/04/2021</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C7AE-5C91-E64C-9988-461FB385EBA9}" type="slidenum">
              <a:rPr lang="es-ES" smtClean="0"/>
              <a:t>‹Nº›</a:t>
            </a:fld>
            <a:endParaRPr lang="es-ES"/>
          </a:p>
        </p:txBody>
      </p:sp>
    </p:spTree>
    <p:extLst>
      <p:ext uri="{BB962C8B-B14F-4D97-AF65-F5344CB8AC3E}">
        <p14:creationId xmlns:p14="http://schemas.microsoft.com/office/powerpoint/2010/main" val="811259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20.xml"/><Relationship Id="rId4" Type="http://schemas.openxmlformats.org/officeDocument/2006/relationships/chart" Target="../charts/chart19.xml"/></Relationships>
</file>

<file path=ppt/slides/_rels/slide3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2.xml"/><Relationship Id="rId4" Type="http://schemas.openxmlformats.org/officeDocument/2006/relationships/chart" Target="../charts/chart29.xml"/></Relationships>
</file>

<file path=ppt/slides/_rels/slide43.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2.xml"/><Relationship Id="rId4" Type="http://schemas.openxmlformats.org/officeDocument/2006/relationships/chart" Target="../charts/chart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396819" y="2113016"/>
            <a:ext cx="8339589" cy="20638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bg1"/>
              </a:solidFill>
            </a:endParaRPr>
          </a:p>
        </p:txBody>
      </p:sp>
      <p:sp>
        <p:nvSpPr>
          <p:cNvPr id="5" name="1 Título"/>
          <p:cNvSpPr>
            <a:spLocks noGrp="1"/>
          </p:cNvSpPr>
          <p:nvPr>
            <p:ph type="ctrTitle"/>
          </p:nvPr>
        </p:nvSpPr>
        <p:spPr>
          <a:xfrm>
            <a:off x="503548" y="2113016"/>
            <a:ext cx="8136904" cy="2063846"/>
          </a:xfrm>
          <a:effectLst/>
        </p:spPr>
        <p:txBody>
          <a:bodyPr>
            <a:normAutofit/>
          </a:bodyPr>
          <a:lstStyle/>
          <a:p>
            <a:pPr>
              <a:defRPr/>
            </a:pPr>
            <a:r>
              <a:rPr lang="es-ES" sz="2800" b="1" dirty="0">
                <a:solidFill>
                  <a:srgbClr val="55C8E9"/>
                </a:solidFill>
              </a:rPr>
              <a:t>ESTUDIO DE SATISFACCIÓN DE USUARIOS </a:t>
            </a:r>
            <a:br>
              <a:rPr lang="es-ES" sz="2800" b="1" dirty="0">
                <a:solidFill>
                  <a:srgbClr val="55C8E9"/>
                </a:solidFill>
              </a:rPr>
            </a:br>
            <a:r>
              <a:rPr lang="es-ES" sz="2800" b="1" dirty="0">
                <a:solidFill>
                  <a:srgbClr val="55C8E9"/>
                </a:solidFill>
              </a:rPr>
              <a:t>PRIVADOS Y PÚBLICOS</a:t>
            </a:r>
            <a:br>
              <a:rPr lang="es-ES" sz="2800" b="1" dirty="0">
                <a:solidFill>
                  <a:srgbClr val="55C8E9"/>
                </a:solidFill>
              </a:rPr>
            </a:br>
            <a:r>
              <a:rPr lang="es-ES" sz="2800" b="1" dirty="0">
                <a:solidFill>
                  <a:srgbClr val="55C8E9"/>
                </a:solidFill>
              </a:rPr>
              <a:t>RESULTADOS GENERALES</a:t>
            </a:r>
            <a:br>
              <a:rPr lang="es-ES" sz="2800" b="1" dirty="0">
                <a:solidFill>
                  <a:srgbClr val="55C8E9"/>
                </a:solidFill>
              </a:rPr>
            </a:br>
            <a:r>
              <a:rPr lang="es-ES" sz="2800" b="1" dirty="0">
                <a:solidFill>
                  <a:srgbClr val="55C8E9"/>
                </a:solidFill>
              </a:rPr>
              <a:t>2019</a:t>
            </a:r>
            <a:endParaRPr lang="es-CL" sz="2800" b="1" i="1" dirty="0">
              <a:solidFill>
                <a:srgbClr val="55C8E9"/>
              </a:solidFill>
              <a:latin typeface="Calibri" panose="020F0502020204030204" pitchFamily="34" charset="0"/>
            </a:endParaRPr>
          </a:p>
        </p:txBody>
      </p:sp>
      <p:pic>
        <p:nvPicPr>
          <p:cNvPr id="7" name="Imagen 3"/>
          <p:cNvPicPr>
            <a:picLocks noChangeAspect="1"/>
          </p:cNvPicPr>
          <p:nvPr/>
        </p:nvPicPr>
        <p:blipFill>
          <a:blip r:embed="rId3">
            <a:extLst>
              <a:ext uri="{28A0092B-C50C-407E-A947-70E740481C1C}">
                <a14:useLocalDpi xmlns:a14="http://schemas.microsoft.com/office/drawing/2010/main" val="0"/>
              </a:ext>
            </a:extLst>
          </a:blip>
          <a:srcRect r="49742"/>
          <a:stretch>
            <a:fillRect/>
          </a:stretch>
        </p:blipFill>
        <p:spPr bwMode="auto">
          <a:xfrm>
            <a:off x="228600" y="5741988"/>
            <a:ext cx="27860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080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 y="260350"/>
            <a:ext cx="8918575" cy="774700"/>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prstClr val="white"/>
              </a:solidFill>
            </a:endParaRPr>
          </a:p>
        </p:txBody>
      </p:sp>
      <p:sp>
        <p:nvSpPr>
          <p:cNvPr id="64515" name="CuadroTexto 10"/>
          <p:cNvSpPr txBox="1">
            <a:spLocks noChangeArrowheads="1"/>
          </p:cNvSpPr>
          <p:nvPr/>
        </p:nvSpPr>
        <p:spPr bwMode="auto">
          <a:xfrm>
            <a:off x="225425" y="363538"/>
            <a:ext cx="8433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s-ES" altLang="es-CL" sz="2800" b="1" dirty="0">
                <a:solidFill>
                  <a:srgbClr val="FFFFFF"/>
                </a:solidFill>
                <a:latin typeface="Trebuchet MS" panose="020B0603020202020204" pitchFamily="34" charset="0"/>
              </a:rPr>
              <a:t>INDICADORES ESTRATÉGICOS USUARIOS PRIVADOS</a:t>
            </a:r>
          </a:p>
        </p:txBody>
      </p:sp>
      <p:graphicFrame>
        <p:nvGraphicFramePr>
          <p:cNvPr id="6" name="Tabla 5"/>
          <p:cNvGraphicFramePr>
            <a:graphicFrameLocks noGrp="1"/>
          </p:cNvGraphicFramePr>
          <p:nvPr>
            <p:extLst>
              <p:ext uri="{D42A27DB-BD31-4B8C-83A1-F6EECF244321}">
                <p14:modId xmlns:p14="http://schemas.microsoft.com/office/powerpoint/2010/main" val="2535258793"/>
              </p:ext>
            </p:extLst>
          </p:nvPr>
        </p:nvGraphicFramePr>
        <p:xfrm>
          <a:off x="179410" y="2862332"/>
          <a:ext cx="2882900" cy="3228976"/>
        </p:xfrm>
        <a:graphic>
          <a:graphicData uri="http://schemas.openxmlformats.org/drawingml/2006/table">
            <a:tbl>
              <a:tblPr/>
              <a:tblGrid>
                <a:gridCol w="2882900">
                  <a:extLst>
                    <a:ext uri="{9D8B030D-6E8A-4147-A177-3AD203B41FA5}">
                      <a16:colId xmlns:a16="http://schemas.microsoft.com/office/drawing/2014/main" val="20000"/>
                    </a:ext>
                  </a:extLst>
                </a:gridCol>
              </a:tblGrid>
              <a:tr h="200025">
                <a:tc>
                  <a:txBody>
                    <a:bodyPr/>
                    <a:lstStyle/>
                    <a:p>
                      <a:pPr algn="ctr">
                        <a:lnSpc>
                          <a:spcPct val="107000"/>
                        </a:lnSpc>
                        <a:spcAft>
                          <a:spcPts val="0"/>
                        </a:spcAft>
                      </a:pPr>
                      <a:r>
                        <a:rPr lang="es-CL" sz="1200" dirty="0">
                          <a:solidFill>
                            <a:srgbClr val="FFFFFF"/>
                          </a:solidFill>
                          <a:effectLst/>
                          <a:latin typeface="Arial" panose="020B0604020202020204" pitchFamily="34" charset="0"/>
                          <a:ea typeface="Calibri" panose="020F0502020204030204" pitchFamily="34" charset="0"/>
                        </a:rPr>
                        <a:t>Evaluación Consultas </a:t>
                      </a:r>
                    </a:p>
                    <a:p>
                      <a:pPr algn="ctr">
                        <a:lnSpc>
                          <a:spcPct val="107000"/>
                        </a:lnSpc>
                        <a:spcAft>
                          <a:spcPts val="0"/>
                        </a:spcAft>
                      </a:pPr>
                      <a:r>
                        <a:rPr lang="es-CL" sz="1200" dirty="0">
                          <a:solidFill>
                            <a:srgbClr val="FFFFFF"/>
                          </a:solidFill>
                          <a:effectLst/>
                          <a:latin typeface="Arial" panose="020B0604020202020204" pitchFamily="34" charset="0"/>
                          <a:ea typeface="Calibri" panose="020F0502020204030204" pitchFamily="34" charset="0"/>
                        </a:rPr>
                        <a:t>(para consultantes y reclamantes)</a:t>
                      </a:r>
                      <a:endParaRPr lang="es-CL" sz="1200" dirty="0">
                        <a:solidFill>
                          <a:srgbClr val="2F5496"/>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4472C4"/>
                    </a:solidFill>
                  </a:tcPr>
                </a:tc>
                <a:extLst>
                  <a:ext uri="{0D108BD9-81ED-4DB2-BD59-A6C34878D82A}">
                    <a16:rowId xmlns:a16="http://schemas.microsoft.com/office/drawing/2014/main" val="10000"/>
                  </a:ext>
                </a:extLst>
              </a:tr>
              <a:tr h="200025">
                <a:tc>
                  <a:txBody>
                    <a:bodyPr/>
                    <a:lstStyle/>
                    <a:p>
                      <a:pPr>
                        <a:lnSpc>
                          <a:spcPct val="107000"/>
                        </a:lnSpc>
                        <a:spcAft>
                          <a:spcPts val="800"/>
                        </a:spcAft>
                      </a:pPr>
                      <a:r>
                        <a:rPr lang="es-CL" sz="1200">
                          <a:solidFill>
                            <a:srgbClr val="2F5496"/>
                          </a:solidFill>
                          <a:effectLst/>
                          <a:latin typeface="Arial" panose="020B0604020202020204" pitchFamily="34" charset="0"/>
                          <a:ea typeface="Calibri" panose="020F0502020204030204" pitchFamily="34" charset="0"/>
                        </a:rPr>
                        <a:t> Aspectos sobre la consulta:</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1"/>
                  </a:ext>
                </a:extLst>
              </a:tr>
              <a:tr h="1115695">
                <a:tc>
                  <a:txBody>
                    <a:bodyPr/>
                    <a:lstStyle/>
                    <a:p>
                      <a:pPr marL="342900" lvl="0" indent="-342900">
                        <a:lnSpc>
                          <a:spcPct val="107000"/>
                        </a:lnSpc>
                        <a:spcAft>
                          <a:spcPts val="0"/>
                        </a:spcAft>
                        <a:buFont typeface="Symbol" panose="05050102010706020507" pitchFamily="18" charset="2"/>
                        <a:buChar char=""/>
                      </a:pPr>
                      <a:r>
                        <a:rPr lang="es-CL" sz="1200" dirty="0">
                          <a:solidFill>
                            <a:srgbClr val="2F5496"/>
                          </a:solidFill>
                          <a:effectLst/>
                          <a:latin typeface="Arial" panose="020B0604020202020204" pitchFamily="34" charset="0"/>
                          <a:ea typeface="Calibri" panose="020F0502020204030204" pitchFamily="34" charset="0"/>
                        </a:rPr>
                        <a:t>Correspondencia de la respuesta con la consulta</a:t>
                      </a:r>
                    </a:p>
                    <a:p>
                      <a:pPr marL="342900" lvl="0" indent="-342900">
                        <a:lnSpc>
                          <a:spcPct val="107000"/>
                        </a:lnSpc>
                        <a:spcAft>
                          <a:spcPts val="0"/>
                        </a:spcAft>
                        <a:buFont typeface="Symbol" panose="05050102010706020507" pitchFamily="18" charset="2"/>
                        <a:buChar char=""/>
                      </a:pPr>
                      <a:r>
                        <a:rPr lang="es-CL" sz="1200" dirty="0">
                          <a:solidFill>
                            <a:srgbClr val="2F5496"/>
                          </a:solidFill>
                          <a:effectLst/>
                          <a:latin typeface="Arial" panose="020B0604020202020204" pitchFamily="34" charset="0"/>
                          <a:ea typeface="Calibri" panose="020F0502020204030204" pitchFamily="34" charset="0"/>
                        </a:rPr>
                        <a:t>Claridad de la información entregada</a:t>
                      </a:r>
                    </a:p>
                    <a:p>
                      <a:pPr marL="342900" lvl="0" indent="-342900">
                        <a:lnSpc>
                          <a:spcPct val="107000"/>
                        </a:lnSpc>
                        <a:spcAft>
                          <a:spcPts val="0"/>
                        </a:spcAft>
                        <a:buFont typeface="Symbol" panose="05050102010706020507" pitchFamily="18" charset="2"/>
                        <a:buChar char=""/>
                      </a:pPr>
                      <a:r>
                        <a:rPr lang="es-CL" sz="1200" dirty="0">
                          <a:solidFill>
                            <a:srgbClr val="2F5496"/>
                          </a:solidFill>
                          <a:effectLst/>
                          <a:latin typeface="Arial" panose="020B0604020202020204" pitchFamily="34" charset="0"/>
                          <a:ea typeface="Calibri" panose="020F0502020204030204" pitchFamily="34" charset="0"/>
                        </a:rPr>
                        <a:t>Tiempo de respuesta</a:t>
                      </a:r>
                    </a:p>
                    <a:p>
                      <a:pPr marL="342900" lvl="0" indent="-342900">
                        <a:lnSpc>
                          <a:spcPct val="107000"/>
                        </a:lnSpc>
                        <a:spcAft>
                          <a:spcPts val="0"/>
                        </a:spcAft>
                        <a:buFont typeface="Symbol" panose="05050102010706020507" pitchFamily="18" charset="2"/>
                        <a:buChar char=""/>
                      </a:pPr>
                      <a:r>
                        <a:rPr lang="es-CL" sz="1200" dirty="0">
                          <a:solidFill>
                            <a:srgbClr val="2F5496"/>
                          </a:solidFill>
                          <a:effectLst/>
                          <a:latin typeface="Arial" panose="020B0604020202020204" pitchFamily="34" charset="0"/>
                          <a:ea typeface="Calibri" panose="020F0502020204030204" pitchFamily="34" charset="0"/>
                        </a:rPr>
                        <a:t>Utilidad de la información</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2"/>
                  </a:ext>
                </a:extLst>
              </a:tr>
              <a:tr h="200025">
                <a:tc>
                  <a:txBody>
                    <a:bodyPr/>
                    <a:lstStyle/>
                    <a:p>
                      <a:pPr>
                        <a:lnSpc>
                          <a:spcPct val="107000"/>
                        </a:lnSpc>
                        <a:spcAft>
                          <a:spcPts val="800"/>
                        </a:spcAft>
                      </a:pPr>
                      <a:r>
                        <a:rPr lang="es-CL" sz="1200">
                          <a:solidFill>
                            <a:srgbClr val="2F5496"/>
                          </a:solidFill>
                          <a:effectLst/>
                          <a:latin typeface="Arial" panose="020B0604020202020204" pitchFamily="34" charset="0"/>
                          <a:ea typeface="Calibri" panose="020F0502020204030204" pitchFamily="34" charset="0"/>
                        </a:rPr>
                        <a:t> Evaluación persona que atiende</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3"/>
                  </a:ext>
                </a:extLst>
              </a:tr>
              <a:tr h="1291590">
                <a:tc>
                  <a:txBody>
                    <a:bodyPr/>
                    <a:lstStyle/>
                    <a:p>
                      <a:pPr marL="342900" lvl="0" indent="-342900">
                        <a:lnSpc>
                          <a:spcPct val="107000"/>
                        </a:lnSpc>
                        <a:spcAft>
                          <a:spcPts val="0"/>
                        </a:spcAft>
                        <a:buFont typeface="Symbol" panose="05050102010706020507" pitchFamily="18" charset="2"/>
                        <a:buChar char=""/>
                      </a:pPr>
                      <a:r>
                        <a:rPr lang="es-CL" sz="1200" dirty="0">
                          <a:solidFill>
                            <a:srgbClr val="2F5496"/>
                          </a:solidFill>
                          <a:effectLst/>
                          <a:latin typeface="Arial" panose="020B0604020202020204" pitchFamily="34" charset="0"/>
                          <a:ea typeface="Calibri" panose="020F0502020204030204" pitchFamily="34" charset="0"/>
                        </a:rPr>
                        <a:t>Fue amable</a:t>
                      </a:r>
                    </a:p>
                    <a:p>
                      <a:pPr marL="342900" lvl="0" indent="-342900">
                        <a:lnSpc>
                          <a:spcPct val="107000"/>
                        </a:lnSpc>
                        <a:spcAft>
                          <a:spcPts val="0"/>
                        </a:spcAft>
                        <a:buFont typeface="Symbol" panose="05050102010706020507" pitchFamily="18" charset="2"/>
                        <a:buChar char=""/>
                      </a:pPr>
                      <a:r>
                        <a:rPr lang="es-CL" sz="1200" dirty="0">
                          <a:solidFill>
                            <a:srgbClr val="2F5496"/>
                          </a:solidFill>
                          <a:effectLst/>
                          <a:latin typeface="Arial" panose="020B0604020202020204" pitchFamily="34" charset="0"/>
                          <a:ea typeface="Calibri" panose="020F0502020204030204" pitchFamily="34" charset="0"/>
                        </a:rPr>
                        <a:t>Se mostró interesada en mi consulta</a:t>
                      </a:r>
                    </a:p>
                    <a:p>
                      <a:pPr marL="342900" lvl="0" indent="-342900">
                        <a:lnSpc>
                          <a:spcPct val="107000"/>
                        </a:lnSpc>
                        <a:spcAft>
                          <a:spcPts val="0"/>
                        </a:spcAft>
                        <a:buFont typeface="Symbol" panose="05050102010706020507" pitchFamily="18" charset="2"/>
                        <a:buChar char=""/>
                      </a:pPr>
                      <a:r>
                        <a:rPr lang="es-CL" sz="1200" dirty="0">
                          <a:solidFill>
                            <a:srgbClr val="2F5496"/>
                          </a:solidFill>
                          <a:effectLst/>
                          <a:latin typeface="Arial" panose="020B0604020202020204" pitchFamily="34" charset="0"/>
                          <a:ea typeface="Calibri" panose="020F0502020204030204" pitchFamily="34" charset="0"/>
                        </a:rPr>
                        <a:t>Comprendió fácilmente mi consulta</a:t>
                      </a:r>
                    </a:p>
                    <a:p>
                      <a:pPr marL="342900" lvl="0" indent="-342900">
                        <a:lnSpc>
                          <a:spcPct val="107000"/>
                        </a:lnSpc>
                        <a:spcAft>
                          <a:spcPts val="0"/>
                        </a:spcAft>
                        <a:buFont typeface="Symbol" panose="05050102010706020507" pitchFamily="18" charset="2"/>
                        <a:buChar char=""/>
                      </a:pPr>
                      <a:r>
                        <a:rPr lang="es-CL" sz="1200" dirty="0">
                          <a:solidFill>
                            <a:srgbClr val="2F5496"/>
                          </a:solidFill>
                          <a:effectLst/>
                          <a:latin typeface="Arial" panose="020B0604020202020204" pitchFamily="34" charset="0"/>
                          <a:ea typeface="Calibri" panose="020F0502020204030204" pitchFamily="34" charset="0"/>
                        </a:rPr>
                        <a:t>Fue clara y precisa en sus respuestas</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228469558"/>
              </p:ext>
            </p:extLst>
          </p:nvPr>
        </p:nvGraphicFramePr>
        <p:xfrm>
          <a:off x="3169432" y="2848175"/>
          <a:ext cx="2882900" cy="2482731"/>
        </p:xfrm>
        <a:graphic>
          <a:graphicData uri="http://schemas.openxmlformats.org/drawingml/2006/table">
            <a:tbl>
              <a:tblPr/>
              <a:tblGrid>
                <a:gridCol w="2882900">
                  <a:extLst>
                    <a:ext uri="{9D8B030D-6E8A-4147-A177-3AD203B41FA5}">
                      <a16:colId xmlns:a16="http://schemas.microsoft.com/office/drawing/2014/main" val="20000"/>
                    </a:ext>
                  </a:extLst>
                </a:gridCol>
              </a:tblGrid>
              <a:tr h="335285">
                <a:tc>
                  <a:txBody>
                    <a:bodyPr/>
                    <a:lstStyle/>
                    <a:p>
                      <a:pPr algn="ctr">
                        <a:lnSpc>
                          <a:spcPct val="107000"/>
                        </a:lnSpc>
                        <a:spcAft>
                          <a:spcPts val="0"/>
                        </a:spcAft>
                      </a:pPr>
                      <a:r>
                        <a:rPr lang="es-CL" sz="1200" dirty="0">
                          <a:solidFill>
                            <a:srgbClr val="FFFFFF"/>
                          </a:solidFill>
                          <a:effectLst/>
                          <a:latin typeface="Arial" panose="020B0604020202020204" pitchFamily="34" charset="0"/>
                          <a:ea typeface="Calibri" panose="020F0502020204030204" pitchFamily="34" charset="0"/>
                        </a:rPr>
                        <a:t>Evaluación Reclamos </a:t>
                      </a:r>
                    </a:p>
                    <a:p>
                      <a:pPr algn="ctr">
                        <a:lnSpc>
                          <a:spcPct val="107000"/>
                        </a:lnSpc>
                        <a:spcAft>
                          <a:spcPts val="0"/>
                        </a:spcAft>
                      </a:pPr>
                      <a:endParaRPr lang="es-CL" sz="1200" dirty="0">
                        <a:solidFill>
                          <a:srgbClr val="FFFFFF"/>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4472C4"/>
                    </a:solidFill>
                  </a:tcPr>
                </a:tc>
                <a:extLst>
                  <a:ext uri="{0D108BD9-81ED-4DB2-BD59-A6C34878D82A}">
                    <a16:rowId xmlns:a16="http://schemas.microsoft.com/office/drawing/2014/main" val="10000"/>
                  </a:ext>
                </a:extLst>
              </a:tr>
              <a:tr h="161350">
                <a:tc>
                  <a:txBody>
                    <a:bodyPr/>
                    <a:lstStyle/>
                    <a:p>
                      <a:pPr>
                        <a:lnSpc>
                          <a:spcPct val="107000"/>
                        </a:lnSpc>
                        <a:spcAft>
                          <a:spcPts val="800"/>
                        </a:spcAft>
                      </a:pPr>
                      <a:r>
                        <a:rPr lang="es-CL" sz="1200" dirty="0">
                          <a:solidFill>
                            <a:srgbClr val="2F5496"/>
                          </a:solidFill>
                          <a:effectLst/>
                          <a:latin typeface="Arial" panose="020B0604020202020204" pitchFamily="34" charset="0"/>
                          <a:ea typeface="Calibri" panose="020F0502020204030204" pitchFamily="34" charset="0"/>
                        </a:rPr>
                        <a:t> Aspectos sobre el reclamo</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1"/>
                  </a:ext>
                </a:extLst>
              </a:tr>
              <a:tr h="1204961">
                <a:tc>
                  <a:txBody>
                    <a:bodyPr/>
                    <a:lstStyle/>
                    <a:p>
                      <a:pPr marL="342900" lvl="0" indent="-342900">
                        <a:lnSpc>
                          <a:spcPct val="107000"/>
                        </a:lnSpc>
                        <a:spcAft>
                          <a:spcPts val="0"/>
                        </a:spcAft>
                        <a:buFont typeface="Symbol" panose="05050102010706020507" pitchFamily="18" charset="2"/>
                        <a:buChar char=""/>
                      </a:pPr>
                      <a:r>
                        <a:rPr lang="es-CL" sz="1200" dirty="0">
                          <a:solidFill>
                            <a:srgbClr val="2F5496"/>
                          </a:solidFill>
                          <a:effectLst/>
                          <a:latin typeface="Arial" panose="020B0604020202020204" pitchFamily="34" charset="0"/>
                          <a:ea typeface="Calibri" panose="020F0502020204030204" pitchFamily="34" charset="0"/>
                        </a:rPr>
                        <a:t>Claridad del lenguaje usado al informarle sobre la decisión de su reclamo</a:t>
                      </a:r>
                    </a:p>
                    <a:p>
                      <a:pPr marL="342900" lvl="0" indent="-342900">
                        <a:lnSpc>
                          <a:spcPct val="107000"/>
                        </a:lnSpc>
                        <a:spcAft>
                          <a:spcPts val="0"/>
                        </a:spcAft>
                        <a:buFont typeface="Symbol" panose="05050102010706020507" pitchFamily="18" charset="2"/>
                        <a:buChar char=""/>
                      </a:pPr>
                      <a:r>
                        <a:rPr lang="es-CL" sz="1200" dirty="0">
                          <a:solidFill>
                            <a:srgbClr val="2F5496"/>
                          </a:solidFill>
                          <a:effectLst/>
                          <a:latin typeface="Arial" panose="020B0604020202020204" pitchFamily="34" charset="0"/>
                          <a:ea typeface="Calibri" panose="020F0502020204030204" pitchFamily="34" charset="0"/>
                        </a:rPr>
                        <a:t>Tiempo de entrega de la decisión final sobre su reclamo</a:t>
                      </a:r>
                    </a:p>
                    <a:p>
                      <a:pPr marL="342900" lvl="0" indent="-342900">
                        <a:lnSpc>
                          <a:spcPct val="107000"/>
                        </a:lnSpc>
                        <a:spcAft>
                          <a:spcPts val="0"/>
                        </a:spcAft>
                        <a:buFont typeface="Symbol" panose="05050102010706020507" pitchFamily="18" charset="2"/>
                        <a:buChar char=""/>
                      </a:pPr>
                      <a:r>
                        <a:rPr lang="es-CL" sz="1200" dirty="0">
                          <a:solidFill>
                            <a:srgbClr val="2F5496"/>
                          </a:solidFill>
                          <a:effectLst/>
                          <a:latin typeface="Arial" panose="020B0604020202020204" pitchFamily="34" charset="0"/>
                          <a:ea typeface="Calibri" panose="020F0502020204030204" pitchFamily="34" charset="0"/>
                        </a:rPr>
                        <a:t>Atención en general en el proceso de su reclamo</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2"/>
                  </a:ext>
                </a:extLst>
              </a:tr>
              <a:tr h="568141">
                <a:tc>
                  <a:txBody>
                    <a:bodyPr/>
                    <a:lstStyle/>
                    <a:p>
                      <a:pPr>
                        <a:lnSpc>
                          <a:spcPct val="107000"/>
                        </a:lnSpc>
                        <a:spcAft>
                          <a:spcPts val="800"/>
                        </a:spcAft>
                      </a:pPr>
                      <a:r>
                        <a:rPr lang="es-CL" sz="1200" dirty="0">
                          <a:solidFill>
                            <a:srgbClr val="2F5496"/>
                          </a:solidFill>
                          <a:effectLst/>
                          <a:latin typeface="Arial" panose="020B0604020202020204" pitchFamily="34" charset="0"/>
                          <a:ea typeface="Calibri" panose="020F0502020204030204" pitchFamily="34" charset="0"/>
                        </a:rPr>
                        <a:t> Promedio evaluación canales atención (% respuestas</a:t>
                      </a:r>
                      <a:r>
                        <a:rPr lang="es-CL" sz="1200" baseline="0" dirty="0">
                          <a:solidFill>
                            <a:srgbClr val="2F5496"/>
                          </a:solidFill>
                          <a:effectLst/>
                          <a:latin typeface="Arial" panose="020B0604020202020204" pitchFamily="34" charset="0"/>
                          <a:ea typeface="Calibri" panose="020F0502020204030204" pitchFamily="34" charset="0"/>
                        </a:rPr>
                        <a:t> positivas: notas 5 a 7)</a:t>
                      </a:r>
                      <a:endParaRPr lang="es-CL" sz="1200" dirty="0">
                        <a:solidFill>
                          <a:srgbClr val="2F5496"/>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463238856"/>
              </p:ext>
            </p:extLst>
          </p:nvPr>
        </p:nvGraphicFramePr>
        <p:xfrm>
          <a:off x="6147868" y="2853915"/>
          <a:ext cx="2882900" cy="1732120"/>
        </p:xfrm>
        <a:graphic>
          <a:graphicData uri="http://schemas.openxmlformats.org/drawingml/2006/table">
            <a:tbl>
              <a:tblPr/>
              <a:tblGrid>
                <a:gridCol w="2882900">
                  <a:extLst>
                    <a:ext uri="{9D8B030D-6E8A-4147-A177-3AD203B41FA5}">
                      <a16:colId xmlns:a16="http://schemas.microsoft.com/office/drawing/2014/main" val="20000"/>
                    </a:ext>
                  </a:extLst>
                </a:gridCol>
              </a:tblGrid>
              <a:tr h="331717">
                <a:tc>
                  <a:txBody>
                    <a:bodyPr/>
                    <a:lstStyle/>
                    <a:p>
                      <a:pPr algn="ctr">
                        <a:lnSpc>
                          <a:spcPct val="107000"/>
                        </a:lnSpc>
                        <a:spcAft>
                          <a:spcPts val="0"/>
                        </a:spcAft>
                      </a:pPr>
                      <a:r>
                        <a:rPr lang="es-CL" sz="1200" dirty="0">
                          <a:solidFill>
                            <a:srgbClr val="FFFFFF"/>
                          </a:solidFill>
                          <a:effectLst/>
                          <a:latin typeface="Arial" panose="020B0604020202020204" pitchFamily="34" charset="0"/>
                          <a:ea typeface="Calibri" panose="020F0502020204030204" pitchFamily="34" charset="0"/>
                        </a:rPr>
                        <a:t>Evaluación Solicitudes CPLT</a:t>
                      </a:r>
                    </a:p>
                    <a:p>
                      <a:pPr algn="ctr">
                        <a:lnSpc>
                          <a:spcPct val="107000"/>
                        </a:lnSpc>
                        <a:spcAft>
                          <a:spcPts val="0"/>
                        </a:spcAft>
                      </a:pPr>
                      <a:endParaRPr lang="es-CL" sz="1200" dirty="0">
                        <a:solidFill>
                          <a:srgbClr val="FFFFFF"/>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4472C4"/>
                    </a:solidFill>
                  </a:tcPr>
                </a:tc>
                <a:extLst>
                  <a:ext uri="{0D108BD9-81ED-4DB2-BD59-A6C34878D82A}">
                    <a16:rowId xmlns:a16="http://schemas.microsoft.com/office/drawing/2014/main" val="10000"/>
                  </a:ext>
                </a:extLst>
              </a:tr>
              <a:tr h="1354866">
                <a:tc>
                  <a:txBody>
                    <a:bodyPr/>
                    <a:lstStyle/>
                    <a:p>
                      <a:pPr marL="342900" lvl="0" indent="-342900" algn="l" defTabSz="457200" rtl="0" eaLnBrk="1" latinLnBrk="0" hangingPunct="1">
                        <a:lnSpc>
                          <a:spcPct val="107000"/>
                        </a:lnSpc>
                        <a:spcAft>
                          <a:spcPts val="0"/>
                        </a:spcAft>
                        <a:buFont typeface="Symbol" panose="05050102010706020507" pitchFamily="18" charset="2"/>
                        <a:buChar char=""/>
                      </a:pPr>
                      <a:r>
                        <a:rPr lang="es-CL" sz="1200" kern="1200" dirty="0">
                          <a:solidFill>
                            <a:srgbClr val="2F5496"/>
                          </a:solidFill>
                          <a:effectLst/>
                          <a:latin typeface="Arial" panose="020B0604020202020204" pitchFamily="34" charset="0"/>
                          <a:ea typeface="Calibri" panose="020F0502020204030204" pitchFamily="34" charset="0"/>
                          <a:cs typeface="+mn-cs"/>
                        </a:rPr>
                        <a:t> Tiempo de respuesta</a:t>
                      </a:r>
                    </a:p>
                    <a:p>
                      <a:pPr marL="342900" lvl="0" indent="-342900" algn="l" defTabSz="457200" rtl="0" eaLnBrk="1" latinLnBrk="0" hangingPunct="1">
                        <a:lnSpc>
                          <a:spcPct val="107000"/>
                        </a:lnSpc>
                        <a:spcAft>
                          <a:spcPts val="0"/>
                        </a:spcAft>
                        <a:buFont typeface="Symbol" panose="05050102010706020507" pitchFamily="18" charset="2"/>
                        <a:buChar char=""/>
                      </a:pPr>
                      <a:r>
                        <a:rPr lang="es-CL" sz="1200" kern="1200" dirty="0">
                          <a:solidFill>
                            <a:srgbClr val="2F5496"/>
                          </a:solidFill>
                          <a:effectLst/>
                          <a:latin typeface="Arial" panose="020B0604020202020204" pitchFamily="34" charset="0"/>
                          <a:ea typeface="Calibri" panose="020F0502020204030204" pitchFamily="34" charset="0"/>
                          <a:cs typeface="+mn-cs"/>
                        </a:rPr>
                        <a:t>Correspondencia de la respuesta a su solicitud</a:t>
                      </a:r>
                    </a:p>
                    <a:p>
                      <a:pPr marL="342900" lvl="0" indent="-342900" algn="l" defTabSz="457200" rtl="0" eaLnBrk="1" latinLnBrk="0" hangingPunct="1">
                        <a:lnSpc>
                          <a:spcPct val="107000"/>
                        </a:lnSpc>
                        <a:spcAft>
                          <a:spcPts val="0"/>
                        </a:spcAft>
                        <a:buFont typeface="Symbol" panose="05050102010706020507" pitchFamily="18" charset="2"/>
                        <a:buChar char=""/>
                      </a:pPr>
                      <a:r>
                        <a:rPr lang="es-CL" sz="1200" kern="1200" dirty="0">
                          <a:solidFill>
                            <a:srgbClr val="2F5496"/>
                          </a:solidFill>
                          <a:effectLst/>
                          <a:latin typeface="Arial" panose="020B0604020202020204" pitchFamily="34" charset="0"/>
                          <a:ea typeface="Calibri" panose="020F0502020204030204" pitchFamily="34" charset="0"/>
                          <a:cs typeface="+mn-cs"/>
                        </a:rPr>
                        <a:t>Claridad de la respuesta entregada</a:t>
                      </a:r>
                    </a:p>
                    <a:p>
                      <a:pPr marL="342900" lvl="0" indent="-342900" algn="l" defTabSz="457200" rtl="0" eaLnBrk="1" latinLnBrk="0" hangingPunct="1">
                        <a:lnSpc>
                          <a:spcPct val="107000"/>
                        </a:lnSpc>
                        <a:spcAft>
                          <a:spcPts val="0"/>
                        </a:spcAft>
                        <a:buFont typeface="Symbol" panose="05050102010706020507" pitchFamily="18" charset="2"/>
                        <a:buChar char=""/>
                      </a:pPr>
                      <a:r>
                        <a:rPr lang="es-CL" sz="1200" kern="1200" dirty="0">
                          <a:solidFill>
                            <a:srgbClr val="2F5496"/>
                          </a:solidFill>
                          <a:effectLst/>
                          <a:latin typeface="Arial" panose="020B0604020202020204" pitchFamily="34" charset="0"/>
                          <a:ea typeface="Calibri" panose="020F0502020204030204" pitchFamily="34" charset="0"/>
                          <a:cs typeface="+mn-cs"/>
                        </a:rPr>
                        <a:t>Utilidad de la información obtenida</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6" name="CuadroTexto 11"/>
          <p:cNvSpPr txBox="1">
            <a:spLocks noChangeArrowheads="1"/>
          </p:cNvSpPr>
          <p:nvPr/>
        </p:nvSpPr>
        <p:spPr bwMode="auto">
          <a:xfrm>
            <a:off x="436563" y="1069975"/>
            <a:ext cx="829786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s-CL" altLang="es-CL" sz="1700" dirty="0">
                <a:solidFill>
                  <a:srgbClr val="000000"/>
                </a:solidFill>
                <a:latin typeface="Arial" panose="020B0604020202020204" pitchFamily="34" charset="0"/>
              </a:rPr>
              <a:t>Preguntas que componen el Índice de Satisfacción de Usuario Externo</a:t>
            </a:r>
            <a:endParaRPr lang="es-CL" altLang="es-CL" sz="1700" b="1" dirty="0">
              <a:solidFill>
                <a:srgbClr val="000000"/>
              </a:solidFill>
              <a:latin typeface="Arial" panose="020B0604020202020204" pitchFamily="34" charset="0"/>
            </a:endParaRPr>
          </a:p>
        </p:txBody>
      </p:sp>
      <p:graphicFrame>
        <p:nvGraphicFramePr>
          <p:cNvPr id="15" name="Tabla 14"/>
          <p:cNvGraphicFramePr>
            <a:graphicFrameLocks noGrp="1"/>
          </p:cNvGraphicFramePr>
          <p:nvPr>
            <p:extLst>
              <p:ext uri="{D42A27DB-BD31-4B8C-83A1-F6EECF244321}">
                <p14:modId xmlns:p14="http://schemas.microsoft.com/office/powerpoint/2010/main" val="1378208930"/>
              </p:ext>
            </p:extLst>
          </p:nvPr>
        </p:nvGraphicFramePr>
        <p:xfrm>
          <a:off x="179410" y="1423918"/>
          <a:ext cx="8851358" cy="1012679"/>
        </p:xfrm>
        <a:graphic>
          <a:graphicData uri="http://schemas.openxmlformats.org/drawingml/2006/table">
            <a:tbl>
              <a:tblPr/>
              <a:tblGrid>
                <a:gridCol w="8851358">
                  <a:extLst>
                    <a:ext uri="{9D8B030D-6E8A-4147-A177-3AD203B41FA5}">
                      <a16:colId xmlns:a16="http://schemas.microsoft.com/office/drawing/2014/main" val="20000"/>
                    </a:ext>
                  </a:extLst>
                </a:gridCol>
              </a:tblGrid>
              <a:tr h="288582">
                <a:tc>
                  <a:txBody>
                    <a:bodyPr/>
                    <a:lstStyle/>
                    <a:p>
                      <a:pPr algn="ctr"/>
                      <a:r>
                        <a:rPr lang="es-CL" dirty="0">
                          <a:solidFill>
                            <a:schemeClr val="bg1"/>
                          </a:solidFill>
                        </a:rPr>
                        <a:t>SATISFACCIÓN GENERAL (60%)</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4472C4"/>
                    </a:solidFill>
                  </a:tcPr>
                </a:tc>
                <a:extLst>
                  <a:ext uri="{0D108BD9-81ED-4DB2-BD59-A6C34878D82A}">
                    <a16:rowId xmlns:a16="http://schemas.microsoft.com/office/drawing/2014/main" val="10000"/>
                  </a:ext>
                </a:extLst>
              </a:tr>
              <a:tr h="724097">
                <a:tc>
                  <a:txBody>
                    <a:bodyPr/>
                    <a:lstStyle/>
                    <a:p>
                      <a:pPr algn="ctr"/>
                      <a:r>
                        <a:rPr lang="es-CL" dirty="0">
                          <a:solidFill>
                            <a:schemeClr val="tx2"/>
                          </a:solidFill>
                        </a:rPr>
                        <a:t>En general, ¿qué tan satisfecho se encuentra con los servicios entregados por el Consejo para la Transparencia? </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7" name="Tabla 16"/>
          <p:cNvGraphicFramePr>
            <a:graphicFrameLocks noGrp="1"/>
          </p:cNvGraphicFramePr>
          <p:nvPr>
            <p:extLst>
              <p:ext uri="{D42A27DB-BD31-4B8C-83A1-F6EECF244321}">
                <p14:modId xmlns:p14="http://schemas.microsoft.com/office/powerpoint/2010/main" val="3818313897"/>
              </p:ext>
            </p:extLst>
          </p:nvPr>
        </p:nvGraphicFramePr>
        <p:xfrm>
          <a:off x="179410" y="2532589"/>
          <a:ext cx="8851358" cy="962632"/>
        </p:xfrm>
        <a:graphic>
          <a:graphicData uri="http://schemas.openxmlformats.org/drawingml/2006/table">
            <a:tbl>
              <a:tblPr/>
              <a:tblGrid>
                <a:gridCol w="8851358">
                  <a:extLst>
                    <a:ext uri="{9D8B030D-6E8A-4147-A177-3AD203B41FA5}">
                      <a16:colId xmlns:a16="http://schemas.microsoft.com/office/drawing/2014/main" val="20000"/>
                    </a:ext>
                  </a:extLst>
                </a:gridCol>
              </a:tblGrid>
              <a:tr h="244281">
                <a:tc>
                  <a:txBody>
                    <a:bodyPr/>
                    <a:lstStyle/>
                    <a:p>
                      <a:pPr algn="ctr"/>
                      <a:r>
                        <a:rPr lang="es-CL" dirty="0">
                          <a:solidFill>
                            <a:schemeClr val="bg1"/>
                          </a:solidFill>
                        </a:rPr>
                        <a:t>SATISFACCIÓN ESPECÍFICA (40%)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688312">
                <a:tc>
                  <a:txBody>
                    <a:bodyPr/>
                    <a:lstStyle/>
                    <a:p>
                      <a:pPr algn="ctr"/>
                      <a:endParaRPr lang="es-CL" dirty="0">
                        <a:solidFill>
                          <a:schemeClr val="tx2"/>
                        </a:solidFil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8010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 y="260350"/>
            <a:ext cx="8918575" cy="774700"/>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prstClr val="white"/>
              </a:solidFill>
            </a:endParaRPr>
          </a:p>
        </p:txBody>
      </p:sp>
      <p:sp>
        <p:nvSpPr>
          <p:cNvPr id="64515" name="CuadroTexto 10"/>
          <p:cNvSpPr txBox="1">
            <a:spLocks noChangeArrowheads="1"/>
          </p:cNvSpPr>
          <p:nvPr/>
        </p:nvSpPr>
        <p:spPr bwMode="auto">
          <a:xfrm>
            <a:off x="225425" y="363538"/>
            <a:ext cx="8433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s-ES" altLang="es-CL" sz="2800" b="1" dirty="0">
                <a:solidFill>
                  <a:srgbClr val="FFFFFF"/>
                </a:solidFill>
                <a:latin typeface="Trebuchet MS" panose="020B0603020202020204" pitchFamily="34" charset="0"/>
              </a:rPr>
              <a:t>INDICADORES ESTRATÉGICOS USUARIOS PRIVADOS</a:t>
            </a:r>
          </a:p>
        </p:txBody>
      </p:sp>
      <p:sp>
        <p:nvSpPr>
          <p:cNvPr id="64516" name="CuadroTexto 11"/>
          <p:cNvSpPr txBox="1">
            <a:spLocks noChangeArrowheads="1"/>
          </p:cNvSpPr>
          <p:nvPr/>
        </p:nvSpPr>
        <p:spPr bwMode="auto">
          <a:xfrm>
            <a:off x="436563" y="1069975"/>
            <a:ext cx="8297862"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s-CL" altLang="es-CL" sz="1700" dirty="0">
                <a:solidFill>
                  <a:srgbClr val="000000"/>
                </a:solidFill>
                <a:latin typeface="Arial" panose="020B0604020202020204" pitchFamily="34" charset="0"/>
              </a:rPr>
              <a:t>El </a:t>
            </a:r>
            <a:r>
              <a:rPr lang="es-CL" altLang="es-CL" sz="1700" b="1" u="sng" dirty="0">
                <a:solidFill>
                  <a:srgbClr val="000000"/>
                </a:solidFill>
                <a:latin typeface="Arial" panose="020B0604020202020204" pitchFamily="34" charset="0"/>
              </a:rPr>
              <a:t>ÍNDICE DE SATISFACCIÓN DE USUARIOS PRIVADOS</a:t>
            </a:r>
            <a:r>
              <a:rPr lang="es-CL" altLang="es-CL" sz="1700" dirty="0">
                <a:solidFill>
                  <a:srgbClr val="000000"/>
                </a:solidFill>
                <a:latin typeface="Arial" panose="020B0604020202020204" pitchFamily="34" charset="0"/>
              </a:rPr>
              <a:t>,</a:t>
            </a:r>
            <a:r>
              <a:rPr lang="es-CL" altLang="es-CL" sz="1700" b="1" dirty="0">
                <a:solidFill>
                  <a:srgbClr val="000000"/>
                </a:solidFill>
                <a:latin typeface="Arial" panose="020B0604020202020204" pitchFamily="34" charset="0"/>
              </a:rPr>
              <a:t> </a:t>
            </a:r>
            <a:r>
              <a:rPr lang="es-CL" altLang="es-CL" sz="1700" dirty="0">
                <a:solidFill>
                  <a:srgbClr val="000000"/>
                </a:solidFill>
                <a:latin typeface="Arial" panose="020B0604020202020204" pitchFamily="34" charset="0"/>
              </a:rPr>
              <a:t>se calcula en base al resultado ponderado de la Satisfacción con aspectos generales del servicio del Consejo (60%) y otros servicios específicos que tienen que ver con la tramitación de consultas, reclamos, amparos y solicitudes (40%). </a:t>
            </a:r>
          </a:p>
          <a:p>
            <a:pPr algn="just">
              <a:spcBef>
                <a:spcPct val="0"/>
              </a:spcBef>
              <a:buFontTx/>
              <a:buNone/>
            </a:pPr>
            <a:endParaRPr lang="es-CL" altLang="es-CL" sz="1200" b="1" dirty="0">
              <a:solidFill>
                <a:srgbClr val="000000"/>
              </a:solidFill>
              <a:latin typeface="Arial" panose="020B0604020202020204" pitchFamily="34" charset="0"/>
            </a:endParaRPr>
          </a:p>
          <a:p>
            <a:pPr algn="just">
              <a:spcBef>
                <a:spcPct val="0"/>
              </a:spcBef>
              <a:buFontTx/>
              <a:buNone/>
            </a:pPr>
            <a:r>
              <a:rPr lang="es-CL" altLang="es-CL" sz="1700" b="1" dirty="0">
                <a:solidFill>
                  <a:srgbClr val="000000"/>
                </a:solidFill>
                <a:latin typeface="Arial" panose="020B0604020202020204" pitchFamily="34" charset="0"/>
              </a:rPr>
              <a:t>META 2019: 80%</a:t>
            </a:r>
          </a:p>
        </p:txBody>
      </p:sp>
      <p:graphicFrame>
        <p:nvGraphicFramePr>
          <p:cNvPr id="3" name="Tabla 2"/>
          <p:cNvGraphicFramePr>
            <a:graphicFrameLocks noGrp="1"/>
          </p:cNvGraphicFramePr>
          <p:nvPr>
            <p:extLst>
              <p:ext uri="{D42A27DB-BD31-4B8C-83A1-F6EECF244321}">
                <p14:modId xmlns:p14="http://schemas.microsoft.com/office/powerpoint/2010/main" val="11046673"/>
              </p:ext>
            </p:extLst>
          </p:nvPr>
        </p:nvGraphicFramePr>
        <p:xfrm>
          <a:off x="225425" y="2627313"/>
          <a:ext cx="8509000" cy="3482982"/>
        </p:xfrm>
        <a:graphic>
          <a:graphicData uri="http://schemas.openxmlformats.org/drawingml/2006/table">
            <a:tbl>
              <a:tblPr/>
              <a:tblGrid>
                <a:gridCol w="1701800">
                  <a:extLst>
                    <a:ext uri="{9D8B030D-6E8A-4147-A177-3AD203B41FA5}">
                      <a16:colId xmlns:a16="http://schemas.microsoft.com/office/drawing/2014/main" val="20000"/>
                    </a:ext>
                  </a:extLst>
                </a:gridCol>
                <a:gridCol w="1701800">
                  <a:extLst>
                    <a:ext uri="{9D8B030D-6E8A-4147-A177-3AD203B41FA5}">
                      <a16:colId xmlns:a16="http://schemas.microsoft.com/office/drawing/2014/main" val="20001"/>
                    </a:ext>
                  </a:extLst>
                </a:gridCol>
                <a:gridCol w="1701800">
                  <a:extLst>
                    <a:ext uri="{9D8B030D-6E8A-4147-A177-3AD203B41FA5}">
                      <a16:colId xmlns:a16="http://schemas.microsoft.com/office/drawing/2014/main" val="20002"/>
                    </a:ext>
                  </a:extLst>
                </a:gridCol>
                <a:gridCol w="1701800">
                  <a:extLst>
                    <a:ext uri="{9D8B030D-6E8A-4147-A177-3AD203B41FA5}">
                      <a16:colId xmlns:a16="http://schemas.microsoft.com/office/drawing/2014/main" val="20003"/>
                    </a:ext>
                  </a:extLst>
                </a:gridCol>
                <a:gridCol w="1701800">
                  <a:extLst>
                    <a:ext uri="{9D8B030D-6E8A-4147-A177-3AD203B41FA5}">
                      <a16:colId xmlns:a16="http://schemas.microsoft.com/office/drawing/2014/main" val="20004"/>
                    </a:ext>
                  </a:extLst>
                </a:gridCol>
              </a:tblGrid>
              <a:tr h="252030">
                <a:tc gridSpan="2">
                  <a:txBody>
                    <a:bodyPr/>
                    <a:lstStyle/>
                    <a:p>
                      <a:pPr algn="just" fontAlgn="t"/>
                      <a:r>
                        <a:rPr lang="es-CL" sz="1600" b="0" i="0" u="none" strike="noStrike" dirty="0">
                          <a:solidFill>
                            <a:srgbClr val="000000"/>
                          </a:solidFill>
                          <a:effectLst/>
                          <a:latin typeface="Arial" panose="020B0604020202020204" pitchFamily="34" charset="0"/>
                        </a:rPr>
                        <a:t> </a:t>
                      </a:r>
                    </a:p>
                  </a:txBody>
                  <a:tcPr marL="8199" marR="8199" marT="8196"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E9F1F5"/>
                    </a:solidFill>
                  </a:tcPr>
                </a:tc>
                <a:tc hMerge="1">
                  <a:txBody>
                    <a:bodyPr/>
                    <a:lstStyle/>
                    <a:p>
                      <a:endParaRPr lang="es-CL"/>
                    </a:p>
                  </a:txBody>
                  <a:tcPr/>
                </a:tc>
                <a:tc>
                  <a:txBody>
                    <a:bodyPr/>
                    <a:lstStyle/>
                    <a:p>
                      <a:pPr algn="ctr" rtl="0" fontAlgn="ctr"/>
                      <a:r>
                        <a:rPr lang="es-CL" sz="1600" b="1" i="0" u="none" strike="noStrike" dirty="0">
                          <a:solidFill>
                            <a:srgbClr val="000000"/>
                          </a:solidFill>
                          <a:effectLst/>
                          <a:latin typeface="Calibri" panose="020F0502020204030204" pitchFamily="34" charset="0"/>
                        </a:rPr>
                        <a:t>2018</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E9F1F5"/>
                    </a:solidFill>
                  </a:tcPr>
                </a:tc>
                <a:tc>
                  <a:txBody>
                    <a:bodyPr/>
                    <a:lstStyle/>
                    <a:p>
                      <a:pPr algn="ctr" rtl="0" fontAlgn="ctr"/>
                      <a:r>
                        <a:rPr lang="es-CL" sz="1600" b="1" i="0" u="none" strike="noStrike">
                          <a:solidFill>
                            <a:srgbClr val="000000"/>
                          </a:solidFill>
                          <a:effectLst/>
                          <a:latin typeface="Calibri" panose="020F0502020204030204" pitchFamily="34" charset="0"/>
                        </a:rPr>
                        <a:t>abr-19</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E9F1F5"/>
                    </a:solidFill>
                  </a:tcPr>
                </a:tc>
                <a:tc>
                  <a:txBody>
                    <a:bodyPr/>
                    <a:lstStyle/>
                    <a:p>
                      <a:pPr algn="ctr" rtl="0" fontAlgn="ctr"/>
                      <a:r>
                        <a:rPr lang="es-CL" sz="1600" b="1" i="0" u="none" strike="noStrike">
                          <a:solidFill>
                            <a:srgbClr val="000000"/>
                          </a:solidFill>
                          <a:effectLst/>
                          <a:latin typeface="Calibri" panose="020F0502020204030204" pitchFamily="34" charset="0"/>
                        </a:rPr>
                        <a:t>2019</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E9F1F5"/>
                    </a:solidFill>
                  </a:tcPr>
                </a:tc>
                <a:extLst>
                  <a:ext uri="{0D108BD9-81ED-4DB2-BD59-A6C34878D82A}">
                    <a16:rowId xmlns:a16="http://schemas.microsoft.com/office/drawing/2014/main" val="10000"/>
                  </a:ext>
                </a:extLst>
              </a:tr>
              <a:tr h="348619">
                <a:tc gridSpan="2">
                  <a:txBody>
                    <a:bodyPr/>
                    <a:lstStyle/>
                    <a:p>
                      <a:pPr algn="just" rtl="0" fontAlgn="ctr"/>
                      <a:r>
                        <a:rPr lang="es-CL" sz="1600" b="1" i="0" u="none" strike="noStrike" dirty="0">
                          <a:solidFill>
                            <a:srgbClr val="000000"/>
                          </a:solidFill>
                          <a:effectLst/>
                          <a:latin typeface="Calibri" panose="020F0502020204030204" pitchFamily="34" charset="0"/>
                        </a:rPr>
                        <a:t>Satisfacción General  (60%)</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FFFFFF"/>
                    </a:solidFill>
                  </a:tcPr>
                </a:tc>
                <a:tc hMerge="1">
                  <a:txBody>
                    <a:bodyPr/>
                    <a:lstStyle/>
                    <a:p>
                      <a:endParaRPr lang="es-CL"/>
                    </a:p>
                  </a:txBody>
                  <a:tcPr/>
                </a:tc>
                <a:tc>
                  <a:txBody>
                    <a:bodyPr/>
                    <a:lstStyle/>
                    <a:p>
                      <a:pPr algn="ctr" rtl="0" fontAlgn="ctr"/>
                      <a:r>
                        <a:rPr lang="es-CL" sz="1600" b="0" i="0" u="none" strike="noStrike">
                          <a:solidFill>
                            <a:srgbClr val="000000"/>
                          </a:solidFill>
                          <a:effectLst/>
                          <a:latin typeface="Calibri" panose="020F0502020204030204" pitchFamily="34" charset="0"/>
                        </a:rPr>
                        <a:t>80%</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FFFFFF"/>
                    </a:solidFill>
                  </a:tcPr>
                </a:tc>
                <a:tc>
                  <a:txBody>
                    <a:bodyPr/>
                    <a:lstStyle/>
                    <a:p>
                      <a:pPr algn="ctr" rtl="0" fontAlgn="ctr"/>
                      <a:r>
                        <a:rPr lang="es-CL" sz="1600" b="0" i="0" u="none" strike="noStrike">
                          <a:solidFill>
                            <a:srgbClr val="000000"/>
                          </a:solidFill>
                          <a:effectLst/>
                          <a:latin typeface="Calibri" panose="020F0502020204030204" pitchFamily="34" charset="0"/>
                        </a:rPr>
                        <a:t>73%</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FFFFFF"/>
                    </a:solidFill>
                  </a:tcPr>
                </a:tc>
                <a:tc>
                  <a:txBody>
                    <a:bodyPr/>
                    <a:lstStyle/>
                    <a:p>
                      <a:pPr algn="ctr" rtl="0" fontAlgn="ctr"/>
                      <a:r>
                        <a:rPr lang="es-CL" sz="1600" b="0" i="0" u="none" strike="noStrike">
                          <a:solidFill>
                            <a:srgbClr val="000000"/>
                          </a:solidFill>
                          <a:effectLst/>
                          <a:latin typeface="Calibri" panose="020F0502020204030204" pitchFamily="34" charset="0"/>
                        </a:rPr>
                        <a:t>72%</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29153">
                <a:tc rowSpan="3">
                  <a:txBody>
                    <a:bodyPr/>
                    <a:lstStyle/>
                    <a:p>
                      <a:pPr algn="just" rtl="0" fontAlgn="ctr"/>
                      <a:r>
                        <a:rPr lang="es-CL" sz="1600" b="1" i="0" u="none" strike="noStrike" dirty="0">
                          <a:solidFill>
                            <a:srgbClr val="000000"/>
                          </a:solidFill>
                          <a:effectLst/>
                          <a:latin typeface="Calibri" panose="020F0502020204030204" pitchFamily="34" charset="0"/>
                        </a:rPr>
                        <a:t>Satisfacción específica* </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BEEF4"/>
                    </a:solidFill>
                  </a:tcPr>
                </a:tc>
                <a:tc>
                  <a:txBody>
                    <a:bodyPr/>
                    <a:lstStyle/>
                    <a:p>
                      <a:pPr algn="just" rtl="0" fontAlgn="ctr"/>
                      <a:r>
                        <a:rPr lang="es-CL" sz="1600" b="0" i="0" u="none" strike="noStrike" dirty="0">
                          <a:solidFill>
                            <a:srgbClr val="000000"/>
                          </a:solidFill>
                          <a:effectLst/>
                          <a:latin typeface="Calibri" panose="020F0502020204030204" pitchFamily="34" charset="0"/>
                        </a:rPr>
                        <a:t>Consultas (55%)</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BEEF4"/>
                    </a:solidFill>
                  </a:tcPr>
                </a:tc>
                <a:tc>
                  <a:txBody>
                    <a:bodyPr/>
                    <a:lstStyle/>
                    <a:p>
                      <a:pPr algn="ctr" rtl="0" fontAlgn="ctr"/>
                      <a:r>
                        <a:rPr lang="es-CL" sz="1600" b="0" i="0" u="none" strike="noStrike" dirty="0">
                          <a:solidFill>
                            <a:srgbClr val="000000"/>
                          </a:solidFill>
                          <a:effectLst/>
                          <a:latin typeface="Calibri" panose="020F0502020204030204" pitchFamily="34" charset="0"/>
                        </a:rPr>
                        <a:t>79%</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BEEF4"/>
                    </a:solidFill>
                  </a:tcPr>
                </a:tc>
                <a:tc>
                  <a:txBody>
                    <a:bodyPr/>
                    <a:lstStyle/>
                    <a:p>
                      <a:pPr algn="ctr" rtl="0" fontAlgn="ctr"/>
                      <a:r>
                        <a:rPr lang="es-CL" sz="1600" b="0" i="0" u="none" strike="noStrike">
                          <a:solidFill>
                            <a:srgbClr val="000000"/>
                          </a:solidFill>
                          <a:effectLst/>
                          <a:latin typeface="Calibri" panose="020F0502020204030204" pitchFamily="34" charset="0"/>
                        </a:rPr>
                        <a:t>78%</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BEEF4"/>
                    </a:solidFill>
                  </a:tcPr>
                </a:tc>
                <a:tc>
                  <a:txBody>
                    <a:bodyPr/>
                    <a:lstStyle/>
                    <a:p>
                      <a:pPr algn="ctr" rtl="0" fontAlgn="ctr"/>
                      <a:r>
                        <a:rPr lang="es-CL" sz="1600" b="0" i="0" u="none" strike="noStrike" dirty="0">
                          <a:solidFill>
                            <a:srgbClr val="000000"/>
                          </a:solidFill>
                          <a:effectLst/>
                          <a:latin typeface="Calibri" panose="020F0502020204030204" pitchFamily="34" charset="0"/>
                        </a:rPr>
                        <a:t>76%</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BEEF4"/>
                    </a:solidFill>
                  </a:tcPr>
                </a:tc>
                <a:extLst>
                  <a:ext uri="{0D108BD9-81ED-4DB2-BD59-A6C34878D82A}">
                    <a16:rowId xmlns:a16="http://schemas.microsoft.com/office/drawing/2014/main" val="10002"/>
                  </a:ext>
                </a:extLst>
              </a:tr>
              <a:tr h="529153">
                <a:tc vMerge="1">
                  <a:txBody>
                    <a:bodyPr/>
                    <a:lstStyle/>
                    <a:p>
                      <a:endParaRPr lang="es-CL"/>
                    </a:p>
                  </a:txBody>
                  <a:tcPr/>
                </a:tc>
                <a:tc>
                  <a:txBody>
                    <a:bodyPr/>
                    <a:lstStyle/>
                    <a:p>
                      <a:pPr algn="just" rtl="0" fontAlgn="ctr"/>
                      <a:r>
                        <a:rPr lang="es-CL" sz="1600" b="0" i="0" u="none" strike="noStrike" dirty="0">
                          <a:solidFill>
                            <a:srgbClr val="000000"/>
                          </a:solidFill>
                          <a:effectLst/>
                          <a:latin typeface="Calibri" panose="020F0502020204030204" pitchFamily="34" charset="0"/>
                        </a:rPr>
                        <a:t>Reclamos  (42%)</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BEEF4"/>
                    </a:solidFill>
                  </a:tcPr>
                </a:tc>
                <a:tc>
                  <a:txBody>
                    <a:bodyPr/>
                    <a:lstStyle/>
                    <a:p>
                      <a:pPr algn="ctr" rtl="0" fontAlgn="b"/>
                      <a:r>
                        <a:rPr lang="es-CL" sz="1600" b="0" i="0" u="none" strike="noStrike" kern="1200" dirty="0">
                          <a:solidFill>
                            <a:srgbClr val="000000"/>
                          </a:solidFill>
                          <a:effectLst/>
                          <a:latin typeface="Calibri" panose="020F0502020204030204" pitchFamily="34" charset="0"/>
                          <a:ea typeface="+mn-ea"/>
                          <a:cs typeface="+mn-cs"/>
                        </a:rPr>
                        <a:t>69%</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BEEF4"/>
                    </a:solidFill>
                  </a:tcPr>
                </a:tc>
                <a:tc>
                  <a:txBody>
                    <a:bodyPr/>
                    <a:lstStyle/>
                    <a:p>
                      <a:pPr algn="ctr" rtl="0" fontAlgn="ctr"/>
                      <a:r>
                        <a:rPr lang="es-CL" sz="1600" b="0" i="0" u="none" strike="noStrike" dirty="0">
                          <a:solidFill>
                            <a:srgbClr val="000000"/>
                          </a:solidFill>
                          <a:effectLst/>
                          <a:latin typeface="Calibri" panose="020F0502020204030204" pitchFamily="34" charset="0"/>
                        </a:rPr>
                        <a:t>61%</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BEEF4"/>
                    </a:solidFill>
                  </a:tcPr>
                </a:tc>
                <a:tc>
                  <a:txBody>
                    <a:bodyPr/>
                    <a:lstStyle/>
                    <a:p>
                      <a:pPr algn="ctr" rtl="0" fontAlgn="ctr"/>
                      <a:r>
                        <a:rPr lang="es-CL" sz="1600" b="0" i="0" u="none" strike="noStrike">
                          <a:solidFill>
                            <a:srgbClr val="000000"/>
                          </a:solidFill>
                          <a:effectLst/>
                          <a:latin typeface="Calibri" panose="020F0502020204030204" pitchFamily="34" charset="0"/>
                        </a:rPr>
                        <a:t>58%</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BEEF4"/>
                    </a:solidFill>
                  </a:tcPr>
                </a:tc>
                <a:extLst>
                  <a:ext uri="{0D108BD9-81ED-4DB2-BD59-A6C34878D82A}">
                    <a16:rowId xmlns:a16="http://schemas.microsoft.com/office/drawing/2014/main" val="10003"/>
                  </a:ext>
                </a:extLst>
              </a:tr>
              <a:tr h="529153">
                <a:tc vMerge="1">
                  <a:txBody>
                    <a:bodyPr/>
                    <a:lstStyle/>
                    <a:p>
                      <a:endParaRPr lang="es-CL"/>
                    </a:p>
                  </a:txBody>
                  <a:tcPr/>
                </a:tc>
                <a:tc>
                  <a:txBody>
                    <a:bodyPr/>
                    <a:lstStyle/>
                    <a:p>
                      <a:pPr algn="just" rtl="0" fontAlgn="ctr"/>
                      <a:r>
                        <a:rPr lang="es-CL" sz="1600" b="0" i="0" u="none" strike="noStrike" dirty="0">
                          <a:solidFill>
                            <a:srgbClr val="000000"/>
                          </a:solidFill>
                          <a:effectLst/>
                          <a:latin typeface="Calibri" panose="020F0502020204030204" pitchFamily="34" charset="0"/>
                        </a:rPr>
                        <a:t>Solicitudes CPLT (3%)</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BEEF4"/>
                    </a:solidFill>
                  </a:tcPr>
                </a:tc>
                <a:tc>
                  <a:txBody>
                    <a:bodyPr/>
                    <a:lstStyle/>
                    <a:p>
                      <a:pPr algn="ctr" rtl="0" fontAlgn="b"/>
                      <a:r>
                        <a:rPr lang="es-CL" sz="1600" b="0" i="0" u="none" strike="noStrike" dirty="0">
                          <a:solidFill>
                            <a:srgbClr val="000000"/>
                          </a:solidFill>
                          <a:effectLst/>
                          <a:latin typeface="Calibri" panose="020F0502020204030204" pitchFamily="34" charset="0"/>
                        </a:rPr>
                        <a:t>77%</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BEEF4"/>
                    </a:solidFill>
                  </a:tcPr>
                </a:tc>
                <a:tc>
                  <a:txBody>
                    <a:bodyPr/>
                    <a:lstStyle/>
                    <a:p>
                      <a:pPr algn="ctr" rtl="0" fontAlgn="ctr"/>
                      <a:r>
                        <a:rPr lang="es-CL" sz="1600" b="0" i="0" u="none" strike="noStrike" dirty="0">
                          <a:solidFill>
                            <a:srgbClr val="000000"/>
                          </a:solidFill>
                          <a:effectLst/>
                          <a:latin typeface="Calibri" panose="020F0502020204030204" pitchFamily="34" charset="0"/>
                        </a:rPr>
                        <a:t>80%</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BEEF4"/>
                    </a:solidFill>
                  </a:tcPr>
                </a:tc>
                <a:tc>
                  <a:txBody>
                    <a:bodyPr/>
                    <a:lstStyle/>
                    <a:p>
                      <a:pPr algn="ctr" rtl="0" fontAlgn="ctr"/>
                      <a:r>
                        <a:rPr lang="es-CL" sz="1600" b="0" i="0" u="none" strike="noStrike" dirty="0">
                          <a:solidFill>
                            <a:srgbClr val="000000"/>
                          </a:solidFill>
                          <a:effectLst/>
                          <a:latin typeface="Calibri" panose="020F0502020204030204" pitchFamily="34" charset="0"/>
                        </a:rPr>
                        <a:t>70%</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BEEF4"/>
                    </a:solidFill>
                  </a:tcPr>
                </a:tc>
                <a:extLst>
                  <a:ext uri="{0D108BD9-81ED-4DB2-BD59-A6C34878D82A}">
                    <a16:rowId xmlns:a16="http://schemas.microsoft.com/office/drawing/2014/main" val="10004"/>
                  </a:ext>
                </a:extLst>
              </a:tr>
              <a:tr h="522927">
                <a:tc gridSpan="2">
                  <a:txBody>
                    <a:bodyPr/>
                    <a:lstStyle/>
                    <a:p>
                      <a:pPr algn="just" rtl="0" fontAlgn="ctr"/>
                      <a:r>
                        <a:rPr lang="es-CL" sz="1600" b="1" i="0" u="none" strike="noStrike">
                          <a:solidFill>
                            <a:srgbClr val="000000"/>
                          </a:solidFill>
                          <a:effectLst/>
                          <a:latin typeface="Calibri" panose="020F0502020204030204" pitchFamily="34" charset="0"/>
                        </a:rPr>
                        <a:t>Total Satisfacción específica ponderada (40%)</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FFFFFF"/>
                    </a:solidFill>
                  </a:tcPr>
                </a:tc>
                <a:tc hMerge="1">
                  <a:txBody>
                    <a:bodyPr/>
                    <a:lstStyle/>
                    <a:p>
                      <a:endParaRPr lang="es-CL"/>
                    </a:p>
                  </a:txBody>
                  <a:tcPr/>
                </a:tc>
                <a:tc>
                  <a:txBody>
                    <a:bodyPr/>
                    <a:lstStyle/>
                    <a:p>
                      <a:pPr algn="ctr" rtl="0" fontAlgn="b"/>
                      <a:r>
                        <a:rPr lang="es-CL" sz="1600" b="1" i="0" u="none" strike="noStrike" dirty="0">
                          <a:solidFill>
                            <a:srgbClr val="000000"/>
                          </a:solidFill>
                          <a:effectLst/>
                          <a:latin typeface="Calibri" panose="020F0502020204030204" pitchFamily="34" charset="0"/>
                        </a:rPr>
                        <a:t>75%</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FFFFFF"/>
                    </a:solidFill>
                  </a:tcPr>
                </a:tc>
                <a:tc>
                  <a:txBody>
                    <a:bodyPr/>
                    <a:lstStyle/>
                    <a:p>
                      <a:pPr algn="ctr" rtl="0" fontAlgn="ctr"/>
                      <a:r>
                        <a:rPr lang="es-CL" sz="1600" b="1" i="0" u="none" strike="noStrike" dirty="0">
                          <a:solidFill>
                            <a:srgbClr val="000000"/>
                          </a:solidFill>
                          <a:effectLst/>
                          <a:latin typeface="Calibri" panose="020F0502020204030204" pitchFamily="34" charset="0"/>
                        </a:rPr>
                        <a:t>71%</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FFFFFF"/>
                    </a:solidFill>
                  </a:tcPr>
                </a:tc>
                <a:tc>
                  <a:txBody>
                    <a:bodyPr/>
                    <a:lstStyle/>
                    <a:p>
                      <a:pPr algn="ctr" rtl="0" fontAlgn="ctr"/>
                      <a:r>
                        <a:rPr lang="es-CL" sz="1600" b="1" i="0" u="none" strike="noStrike">
                          <a:solidFill>
                            <a:srgbClr val="000000"/>
                          </a:solidFill>
                          <a:effectLst/>
                          <a:latin typeface="Calibri" panose="020F0502020204030204" pitchFamily="34" charset="0"/>
                        </a:rPr>
                        <a:t>68%</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71941">
                <a:tc gridSpan="2">
                  <a:txBody>
                    <a:bodyPr/>
                    <a:lstStyle/>
                    <a:p>
                      <a:pPr algn="just" rtl="0" fontAlgn="ctr"/>
                      <a:r>
                        <a:rPr lang="es-CL" sz="1600" b="1" i="0" u="none" strike="noStrike" dirty="0">
                          <a:solidFill>
                            <a:srgbClr val="000000"/>
                          </a:solidFill>
                          <a:effectLst/>
                          <a:latin typeface="Calibri" panose="020F0502020204030204" pitchFamily="34" charset="0"/>
                        </a:rPr>
                        <a:t>Índice de Satisfacción de Usuario Privado</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FCD5B5"/>
                    </a:solidFill>
                  </a:tcPr>
                </a:tc>
                <a:tc hMerge="1">
                  <a:txBody>
                    <a:bodyPr/>
                    <a:lstStyle/>
                    <a:p>
                      <a:endParaRPr lang="es-CL"/>
                    </a:p>
                  </a:txBody>
                  <a:tcPr/>
                </a:tc>
                <a:tc>
                  <a:txBody>
                    <a:bodyPr/>
                    <a:lstStyle/>
                    <a:p>
                      <a:pPr algn="ctr" rtl="0" fontAlgn="ctr"/>
                      <a:r>
                        <a:rPr lang="es-CL" sz="1600" b="1" i="0" u="none" strike="noStrike" dirty="0">
                          <a:solidFill>
                            <a:srgbClr val="000000"/>
                          </a:solidFill>
                          <a:effectLst/>
                          <a:latin typeface="Calibri" panose="020F0502020204030204" pitchFamily="34" charset="0"/>
                        </a:rPr>
                        <a:t>78%</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FCD5B5"/>
                    </a:solidFill>
                  </a:tcPr>
                </a:tc>
                <a:tc>
                  <a:txBody>
                    <a:bodyPr/>
                    <a:lstStyle/>
                    <a:p>
                      <a:pPr algn="ctr" rtl="0" fontAlgn="ctr"/>
                      <a:r>
                        <a:rPr lang="es-CL" sz="1600" b="1" i="0" u="none" strike="noStrike" dirty="0">
                          <a:solidFill>
                            <a:srgbClr val="000000"/>
                          </a:solidFill>
                          <a:effectLst/>
                          <a:latin typeface="Calibri" panose="020F0502020204030204" pitchFamily="34" charset="0"/>
                        </a:rPr>
                        <a:t>72%</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FCD5B5"/>
                    </a:solidFill>
                  </a:tcPr>
                </a:tc>
                <a:tc>
                  <a:txBody>
                    <a:bodyPr/>
                    <a:lstStyle/>
                    <a:p>
                      <a:pPr algn="ctr" rtl="0" fontAlgn="ctr"/>
                      <a:r>
                        <a:rPr lang="es-CL" sz="1600" b="1" i="0" u="none" strike="noStrike" dirty="0">
                          <a:solidFill>
                            <a:srgbClr val="000000"/>
                          </a:solidFill>
                          <a:effectLst/>
                          <a:latin typeface="Calibri" panose="020F0502020204030204" pitchFamily="34" charset="0"/>
                        </a:rPr>
                        <a:t>71%</a:t>
                      </a:r>
                    </a:p>
                  </a:txBody>
                  <a:tcPr marL="8199" marR="8199" marT="8196"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F79646"/>
                    </a:solidFill>
                  </a:tcPr>
                </a:tc>
                <a:extLst>
                  <a:ext uri="{0D108BD9-81ED-4DB2-BD59-A6C34878D82A}">
                    <a16:rowId xmlns:a16="http://schemas.microsoft.com/office/drawing/2014/main" val="10006"/>
                  </a:ext>
                </a:extLst>
              </a:tr>
            </a:tbl>
          </a:graphicData>
        </a:graphic>
      </p:graphicFrame>
      <p:sp>
        <p:nvSpPr>
          <p:cNvPr id="9" name="1 Rectángulo"/>
          <p:cNvSpPr/>
          <p:nvPr/>
        </p:nvSpPr>
        <p:spPr>
          <a:xfrm>
            <a:off x="5795963" y="6099175"/>
            <a:ext cx="2938462" cy="75723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1400" b="1" dirty="0">
                <a:solidFill>
                  <a:prstClr val="black"/>
                </a:solidFill>
              </a:rPr>
              <a:t>Baja 7% en relación al 2018</a:t>
            </a:r>
            <a:r>
              <a:rPr lang="es-CL" sz="1400" dirty="0">
                <a:solidFill>
                  <a:prstClr val="black"/>
                </a:solidFill>
              </a:rPr>
              <a:t>, por lo que el gap en relación a la meta de 80% es de </a:t>
            </a:r>
            <a:r>
              <a:rPr lang="es-CL" sz="1400" u="sng" dirty="0">
                <a:solidFill>
                  <a:prstClr val="black"/>
                </a:solidFill>
              </a:rPr>
              <a:t>9%.</a:t>
            </a:r>
          </a:p>
        </p:txBody>
      </p:sp>
      <p:sp>
        <p:nvSpPr>
          <p:cNvPr id="2" name="CuadroTexto 1"/>
          <p:cNvSpPr txBox="1"/>
          <p:nvPr/>
        </p:nvSpPr>
        <p:spPr>
          <a:xfrm>
            <a:off x="225425" y="6256249"/>
            <a:ext cx="4217158" cy="769441"/>
          </a:xfrm>
          <a:prstGeom prst="rect">
            <a:avLst/>
          </a:prstGeom>
          <a:noFill/>
        </p:spPr>
        <p:txBody>
          <a:bodyPr wrap="square" rtlCol="0">
            <a:spAutoFit/>
          </a:bodyPr>
          <a:lstStyle/>
          <a:p>
            <a:r>
              <a:rPr lang="es-CL" sz="1100" dirty="0"/>
              <a:t>*La ponderación de estos 3 servicios se realiza por el número de incidencias cerradas en el periodo. En total se registraron 9.721 consultas, 7.371 reclamos y 571 solicitudes CPLT.</a:t>
            </a:r>
          </a:p>
          <a:p>
            <a:r>
              <a:rPr lang="es-CL" sz="1100" dirty="0"/>
              <a:t> </a:t>
            </a:r>
          </a:p>
        </p:txBody>
      </p:sp>
    </p:spTree>
    <p:extLst>
      <p:ext uri="{BB962C8B-B14F-4D97-AF65-F5344CB8AC3E}">
        <p14:creationId xmlns:p14="http://schemas.microsoft.com/office/powerpoint/2010/main" val="1716735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300851"/>
            <a:ext cx="5167759"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p:cNvSpPr txBox="1"/>
          <p:nvPr/>
        </p:nvSpPr>
        <p:spPr>
          <a:xfrm>
            <a:off x="225700" y="362842"/>
            <a:ext cx="4942059" cy="523220"/>
          </a:xfrm>
          <a:prstGeom prst="rect">
            <a:avLst/>
          </a:prstGeom>
          <a:noFill/>
        </p:spPr>
        <p:txBody>
          <a:bodyPr wrap="none" rtlCol="0">
            <a:spAutoFit/>
          </a:bodyPr>
          <a:lstStyle/>
          <a:p>
            <a:pPr>
              <a:spcBef>
                <a:spcPct val="0"/>
              </a:spcBef>
              <a:defRPr/>
            </a:pPr>
            <a:r>
              <a:rPr lang="es-ES" sz="2800" b="1" dirty="0">
                <a:solidFill>
                  <a:srgbClr val="FFFFFF"/>
                </a:solidFill>
                <a:latin typeface="Trebuchet MS" panose="020B0603020202020204" pitchFamily="34" charset="0"/>
              </a:rPr>
              <a:t>INDICADORES ESTRATÉGICOS</a:t>
            </a:r>
          </a:p>
        </p:txBody>
      </p:sp>
      <p:sp>
        <p:nvSpPr>
          <p:cNvPr id="12" name="CuadroTexto 11"/>
          <p:cNvSpPr txBox="1"/>
          <p:nvPr/>
        </p:nvSpPr>
        <p:spPr>
          <a:xfrm>
            <a:off x="53957" y="1111423"/>
            <a:ext cx="8298469" cy="317203"/>
          </a:xfrm>
          <a:prstGeom prst="rect">
            <a:avLst/>
          </a:prstGeom>
          <a:noFill/>
        </p:spPr>
        <p:txBody>
          <a:bodyPr wrap="square" rtlCol="0">
            <a:spAutoFit/>
          </a:bodyPr>
          <a:lstStyle/>
          <a:p>
            <a:pPr algn="just">
              <a:lnSpc>
                <a:spcPct val="80000"/>
              </a:lnSpc>
              <a:defRPr/>
            </a:pPr>
            <a:r>
              <a:rPr lang="es-CL" altLang="es-CL" b="1" dirty="0">
                <a:solidFill>
                  <a:srgbClr val="4181D0"/>
                </a:solidFill>
                <a:latin typeface="Century Gothic" panose="020B0502020202020204" pitchFamily="34" charset="0"/>
              </a:rPr>
              <a:t>Nivel de Satisfacción General por tipo de Usuario</a:t>
            </a:r>
            <a:endParaRPr lang="es-ES" dirty="0">
              <a:solidFill>
                <a:schemeClr val="bg1">
                  <a:lumMod val="50000"/>
                </a:schemeClr>
              </a:solidFill>
            </a:endParaRPr>
          </a:p>
        </p:txBody>
      </p:sp>
      <p:sp>
        <p:nvSpPr>
          <p:cNvPr id="2" name="Rectángulo 1"/>
          <p:cNvSpPr/>
          <p:nvPr/>
        </p:nvSpPr>
        <p:spPr>
          <a:xfrm>
            <a:off x="696817" y="5070668"/>
            <a:ext cx="7750366"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just">
              <a:spcBef>
                <a:spcPct val="0"/>
              </a:spcBef>
              <a:spcAft>
                <a:spcPts val="1200"/>
              </a:spcAft>
            </a:pPr>
            <a:r>
              <a:rPr lang="es-CL" altLang="es-CL" sz="1600" dirty="0">
                <a:solidFill>
                  <a:prstClr val="black"/>
                </a:solidFill>
              </a:rPr>
              <a:t>No hay variaciones en la evaluación general de los servicios por parte de capacitados, que se mantienen como los usuarios más satisfechos. En segundo lugar, se encuentran los consultantes, luego solicitantes CPLT y los menos satisfechos son los reclamantes (que bajan de manera importante en relación al 2018).</a:t>
            </a:r>
          </a:p>
        </p:txBody>
      </p:sp>
      <p:graphicFrame>
        <p:nvGraphicFramePr>
          <p:cNvPr id="13" name="Gráfico 12"/>
          <p:cNvGraphicFramePr>
            <a:graphicFrameLocks/>
          </p:cNvGraphicFramePr>
          <p:nvPr>
            <p:extLst>
              <p:ext uri="{D42A27DB-BD31-4B8C-83A1-F6EECF244321}">
                <p14:modId xmlns:p14="http://schemas.microsoft.com/office/powerpoint/2010/main" val="3270720315"/>
              </p:ext>
            </p:extLst>
          </p:nvPr>
        </p:nvGraphicFramePr>
        <p:xfrm>
          <a:off x="696817" y="1528590"/>
          <a:ext cx="7750366" cy="33188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7356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300852"/>
            <a:ext cx="7871737" cy="717412"/>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p:cNvSpPr txBox="1"/>
          <p:nvPr/>
        </p:nvSpPr>
        <p:spPr>
          <a:xfrm>
            <a:off x="225700" y="374380"/>
            <a:ext cx="6865213" cy="523220"/>
          </a:xfrm>
          <a:prstGeom prst="rect">
            <a:avLst/>
          </a:prstGeom>
          <a:noFill/>
        </p:spPr>
        <p:txBody>
          <a:bodyPr wrap="none" rtlCol="0">
            <a:spAutoFit/>
          </a:bodyPr>
          <a:lstStyle/>
          <a:p>
            <a:pPr>
              <a:spcBef>
                <a:spcPct val="0"/>
              </a:spcBef>
              <a:defRPr/>
            </a:pPr>
            <a:r>
              <a:rPr lang="es-ES" sz="2800" b="1" dirty="0">
                <a:solidFill>
                  <a:srgbClr val="FFFFFF"/>
                </a:solidFill>
                <a:latin typeface="Trebuchet MS" panose="020B0603020202020204" pitchFamily="34" charset="0"/>
              </a:rPr>
              <a:t>ÍNDICE DE LEALTAD USUARIOS PRIVADOS</a:t>
            </a:r>
          </a:p>
        </p:txBody>
      </p:sp>
      <p:sp>
        <p:nvSpPr>
          <p:cNvPr id="12" name="CuadroTexto 11"/>
          <p:cNvSpPr txBox="1"/>
          <p:nvPr/>
        </p:nvSpPr>
        <p:spPr>
          <a:xfrm>
            <a:off x="436098" y="1411679"/>
            <a:ext cx="8298469" cy="590931"/>
          </a:xfrm>
          <a:prstGeom prst="rect">
            <a:avLst/>
          </a:prstGeom>
          <a:noFill/>
        </p:spPr>
        <p:txBody>
          <a:bodyPr wrap="square" rtlCol="0">
            <a:spAutoFit/>
          </a:bodyPr>
          <a:lstStyle/>
          <a:p>
            <a:pPr algn="just">
              <a:lnSpc>
                <a:spcPct val="80000"/>
              </a:lnSpc>
              <a:buFont typeface="Arial" charset="0"/>
              <a:buChar char="•"/>
              <a:defRPr/>
            </a:pPr>
            <a:endParaRPr lang="es-CL" altLang="es-CL" dirty="0">
              <a:solidFill>
                <a:schemeClr val="tx2"/>
              </a:solidFill>
              <a:ea typeface="ＭＳ Ｐゴシック" pitchFamily="34" charset="-128"/>
            </a:endParaRPr>
          </a:p>
          <a:p>
            <a:endParaRPr lang="es-ES" dirty="0">
              <a:solidFill>
                <a:schemeClr val="bg1">
                  <a:lumMod val="50000"/>
                </a:schemeClr>
              </a:solidFill>
            </a:endParaRPr>
          </a:p>
        </p:txBody>
      </p:sp>
      <p:sp>
        <p:nvSpPr>
          <p:cNvPr id="2" name="Rectángulo 1"/>
          <p:cNvSpPr/>
          <p:nvPr/>
        </p:nvSpPr>
        <p:spPr>
          <a:xfrm>
            <a:off x="225700" y="1165401"/>
            <a:ext cx="3693159" cy="22467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s-CL" sz="1400" dirty="0">
                <a:solidFill>
                  <a:schemeClr val="tx2">
                    <a:lumMod val="50000"/>
                  </a:schemeClr>
                </a:solidFill>
              </a:rPr>
              <a:t>Mide el núcleo de los usuarios</a:t>
            </a:r>
            <a:r>
              <a:rPr lang="es-CL" sz="1600" dirty="0">
                <a:solidFill>
                  <a:schemeClr val="tx2">
                    <a:lumMod val="50000"/>
                  </a:schemeClr>
                </a:solidFill>
              </a:rPr>
              <a:t> </a:t>
            </a:r>
            <a:r>
              <a:rPr lang="es-CL" sz="1400" dirty="0">
                <a:solidFill>
                  <a:schemeClr val="tx2">
                    <a:lumMod val="50000"/>
                  </a:schemeClr>
                </a:solidFill>
              </a:rPr>
              <a:t>más satisfechos, considerando Satisfacción con los servicios del CPLT + Probabilidad de volver a usar los servicios del CPLT + Recomendaría los servicios de la institución.</a:t>
            </a:r>
          </a:p>
          <a:p>
            <a:pPr>
              <a:defRPr/>
            </a:pPr>
            <a:endParaRPr lang="es-CL" sz="1200" dirty="0">
              <a:solidFill>
                <a:schemeClr val="tx2">
                  <a:lumMod val="50000"/>
                </a:schemeClr>
              </a:solidFill>
            </a:endParaRPr>
          </a:p>
          <a:p>
            <a:pPr algn="just">
              <a:defRPr/>
            </a:pPr>
            <a:r>
              <a:rPr lang="es-CL" altLang="es-CL" sz="1400" dirty="0"/>
              <a:t>Se presenta una baja </a:t>
            </a:r>
            <a:r>
              <a:rPr lang="es-CL" altLang="es-CL" sz="1400" b="1" dirty="0"/>
              <a:t>de 3 puntos en el índice de lealtad</a:t>
            </a:r>
            <a:r>
              <a:rPr lang="es-CL" altLang="es-CL" sz="1400" dirty="0"/>
              <a:t>, empujada principalmente por un descenso significativo en la lealtad de los reclamantes.</a:t>
            </a:r>
          </a:p>
        </p:txBody>
      </p:sp>
      <p:pic>
        <p:nvPicPr>
          <p:cNvPr id="7" name="Picture 5"/>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4350659" y="1603864"/>
            <a:ext cx="4175125" cy="3692525"/>
          </a:xfrm>
          <a:prstGeom prst="rect">
            <a:avLst/>
          </a:prstGeom>
          <a:noFill/>
        </p:spPr>
      </p:pic>
      <p:grpSp>
        <p:nvGrpSpPr>
          <p:cNvPr id="9" name="Group 14"/>
          <p:cNvGrpSpPr>
            <a:grpSpLocks/>
          </p:cNvGrpSpPr>
          <p:nvPr/>
        </p:nvGrpSpPr>
        <p:grpSpPr bwMode="auto">
          <a:xfrm>
            <a:off x="6822399" y="1275251"/>
            <a:ext cx="2325688" cy="1316038"/>
            <a:chOff x="2798" y="1955"/>
            <a:chExt cx="1465" cy="829"/>
          </a:xfrm>
        </p:grpSpPr>
        <p:sp>
          <p:nvSpPr>
            <p:cNvPr id="10" name="Rectangle 15"/>
            <p:cNvSpPr>
              <a:spLocks noChangeArrowheads="1"/>
            </p:cNvSpPr>
            <p:nvPr/>
          </p:nvSpPr>
          <p:spPr bwMode="auto">
            <a:xfrm>
              <a:off x="2798" y="1955"/>
              <a:ext cx="661"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ES_tradnl" altLang="es-CL" sz="1200" b="1" dirty="0">
                  <a:solidFill>
                    <a:srgbClr val="0000CC"/>
                  </a:solidFill>
                  <a:latin typeface="Arial" panose="020B0604020202020204" pitchFamily="34" charset="0"/>
                </a:rPr>
                <a:t>Recomendación</a:t>
              </a:r>
            </a:p>
          </p:txBody>
        </p:sp>
        <p:sp>
          <p:nvSpPr>
            <p:cNvPr id="13" name="Text Box 16"/>
            <p:cNvSpPr txBox="1">
              <a:spLocks noChangeArrowheads="1"/>
            </p:cNvSpPr>
            <p:nvPr/>
          </p:nvSpPr>
          <p:spPr bwMode="auto">
            <a:xfrm>
              <a:off x="2987" y="2319"/>
              <a:ext cx="1276" cy="4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50000"/>
                </a:spcBef>
                <a:buFontTx/>
                <a:buNone/>
              </a:pPr>
              <a:r>
                <a:rPr lang="es-ES_tradnl" altLang="es-CL" sz="1200" i="1" dirty="0">
                  <a:solidFill>
                    <a:srgbClr val="4A78BB"/>
                  </a:solidFill>
                  <a:latin typeface="Arial" panose="020B0604020202020204" pitchFamily="34" charset="0"/>
                  <a:cs typeface="Arial" panose="020B0604020202020204" pitchFamily="34" charset="0"/>
                </a:rPr>
                <a:t>Usuarios que recomiendan al CPLT</a:t>
              </a:r>
            </a:p>
            <a:p>
              <a:pPr algn="ctr">
                <a:spcBef>
                  <a:spcPct val="50000"/>
                </a:spcBef>
                <a:buFontTx/>
                <a:buNone/>
              </a:pPr>
              <a:r>
                <a:rPr lang="es-ES_tradnl" altLang="es-CL" sz="1200" i="1" dirty="0">
                  <a:solidFill>
                    <a:srgbClr val="4A78BB"/>
                  </a:solidFill>
                  <a:latin typeface="Arial" panose="020B0604020202020204" pitchFamily="34" charset="0"/>
                  <a:cs typeface="Arial" panose="020B0604020202020204" pitchFamily="34" charset="0"/>
                </a:rPr>
                <a:t>(Muy probable/Probable)</a:t>
              </a:r>
            </a:p>
          </p:txBody>
        </p:sp>
      </p:grpSp>
      <p:grpSp>
        <p:nvGrpSpPr>
          <p:cNvPr id="14" name="Group 11"/>
          <p:cNvGrpSpPr>
            <a:grpSpLocks/>
          </p:cNvGrpSpPr>
          <p:nvPr/>
        </p:nvGrpSpPr>
        <p:grpSpPr bwMode="auto">
          <a:xfrm>
            <a:off x="4020459" y="1327639"/>
            <a:ext cx="2768600" cy="1068387"/>
            <a:chOff x="384" y="1866"/>
            <a:chExt cx="1744" cy="673"/>
          </a:xfrm>
        </p:grpSpPr>
        <p:sp>
          <p:nvSpPr>
            <p:cNvPr id="15" name="Rectangle 12"/>
            <p:cNvSpPr>
              <a:spLocks noChangeArrowheads="1"/>
            </p:cNvSpPr>
            <p:nvPr/>
          </p:nvSpPr>
          <p:spPr bwMode="auto">
            <a:xfrm>
              <a:off x="1019" y="1866"/>
              <a:ext cx="110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ES_tradnl" altLang="es-CL" sz="1200" b="1">
                  <a:solidFill>
                    <a:srgbClr val="CC0000"/>
                  </a:solidFill>
                  <a:latin typeface="Arial" panose="020B0604020202020204" pitchFamily="34" charset="0"/>
                </a:rPr>
                <a:t>Satisfacción </a:t>
              </a:r>
            </a:p>
          </p:txBody>
        </p:sp>
        <p:sp>
          <p:nvSpPr>
            <p:cNvPr id="16" name="Text Box 13"/>
            <p:cNvSpPr txBox="1">
              <a:spLocks noChangeArrowheads="1"/>
            </p:cNvSpPr>
            <p:nvPr/>
          </p:nvSpPr>
          <p:spPr bwMode="auto">
            <a:xfrm>
              <a:off x="384" y="2016"/>
              <a:ext cx="1043" cy="5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50000"/>
                </a:spcBef>
                <a:buFontTx/>
                <a:buNone/>
              </a:pPr>
              <a:r>
                <a:rPr lang="es-ES_tradnl" altLang="es-CL" sz="1200" i="1" dirty="0">
                  <a:solidFill>
                    <a:srgbClr val="CC0000"/>
                  </a:solidFill>
                  <a:latin typeface="Arial" panose="020B0604020202020204" pitchFamily="34" charset="0"/>
                  <a:cs typeface="Arial" panose="020B0604020202020204" pitchFamily="34" charset="0"/>
                </a:rPr>
                <a:t>Usuarios que califican el servicio como Satisfecho/Muy satisfecho</a:t>
              </a:r>
            </a:p>
          </p:txBody>
        </p:sp>
      </p:grpSp>
      <p:sp>
        <p:nvSpPr>
          <p:cNvPr id="17" name="Rectangle 18"/>
          <p:cNvSpPr>
            <a:spLocks noChangeArrowheads="1"/>
          </p:cNvSpPr>
          <p:nvPr/>
        </p:nvSpPr>
        <p:spPr bwMode="auto">
          <a:xfrm>
            <a:off x="5523822" y="5266226"/>
            <a:ext cx="1741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ES_tradnl" altLang="es-CL" sz="1200" b="1" dirty="0">
                <a:solidFill>
                  <a:srgbClr val="008000"/>
                </a:solidFill>
                <a:latin typeface="Arial" panose="020B0604020202020204" pitchFamily="34" charset="0"/>
              </a:rPr>
              <a:t>Recurrencia</a:t>
            </a:r>
          </a:p>
        </p:txBody>
      </p:sp>
      <p:sp>
        <p:nvSpPr>
          <p:cNvPr id="18" name="Text Box 19"/>
          <p:cNvSpPr txBox="1">
            <a:spLocks noChangeArrowheads="1"/>
          </p:cNvSpPr>
          <p:nvPr/>
        </p:nvSpPr>
        <p:spPr bwMode="auto">
          <a:xfrm>
            <a:off x="5323595" y="4833189"/>
            <a:ext cx="209708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50000"/>
              </a:spcBef>
              <a:buFontTx/>
              <a:buNone/>
            </a:pPr>
            <a:r>
              <a:rPr lang="es-ES_tradnl" altLang="es-CL" sz="1200" i="1" dirty="0">
                <a:solidFill>
                  <a:srgbClr val="008000"/>
                </a:solidFill>
                <a:latin typeface="Arial" panose="020B0604020202020204" pitchFamily="34" charset="0"/>
                <a:cs typeface="Arial" panose="020B0604020202020204" pitchFamily="34" charset="0"/>
              </a:rPr>
              <a:t>Usuarios que recurrirían nuevamente al CPLT</a:t>
            </a:r>
          </a:p>
        </p:txBody>
      </p:sp>
      <p:sp>
        <p:nvSpPr>
          <p:cNvPr id="22" name="Text Box 31"/>
          <p:cNvSpPr txBox="1">
            <a:spLocks noChangeArrowheads="1"/>
          </p:cNvSpPr>
          <p:nvPr/>
        </p:nvSpPr>
        <p:spPr bwMode="auto">
          <a:xfrm>
            <a:off x="6003247" y="3246926"/>
            <a:ext cx="79216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s-ES" altLang="es-CL" sz="1400" b="1" dirty="0">
                <a:solidFill>
                  <a:srgbClr val="000000"/>
                </a:solidFill>
                <a:latin typeface="Arial" panose="020B0604020202020204" pitchFamily="34" charset="0"/>
                <a:cs typeface="Arial" panose="020B0604020202020204" pitchFamily="34" charset="0"/>
              </a:rPr>
              <a:t>69%</a:t>
            </a:r>
          </a:p>
          <a:p>
            <a:pPr algn="ctr" eaLnBrk="1" hangingPunct="1">
              <a:spcBef>
                <a:spcPct val="50000"/>
              </a:spcBef>
              <a:buFontTx/>
              <a:buNone/>
            </a:pPr>
            <a:r>
              <a:rPr lang="es-ES" altLang="es-CL" sz="1400" dirty="0">
                <a:solidFill>
                  <a:srgbClr val="000000"/>
                </a:solidFill>
                <a:latin typeface="Arial" panose="020B0604020202020204" pitchFamily="34" charset="0"/>
                <a:cs typeface="Arial" panose="020B0604020202020204" pitchFamily="34" charset="0"/>
              </a:rPr>
              <a:t>-3%</a:t>
            </a:r>
          </a:p>
        </p:txBody>
      </p:sp>
      <p:sp>
        <p:nvSpPr>
          <p:cNvPr id="23" name="Text Box 32"/>
          <p:cNvSpPr txBox="1">
            <a:spLocks noChangeArrowheads="1"/>
          </p:cNvSpPr>
          <p:nvPr/>
        </p:nvSpPr>
        <p:spPr bwMode="auto">
          <a:xfrm>
            <a:off x="5787347" y="2742101"/>
            <a:ext cx="129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s-ES" altLang="es-CL" sz="1400" b="1" dirty="0">
                <a:solidFill>
                  <a:srgbClr val="000000"/>
                </a:solidFill>
                <a:latin typeface="Arial" panose="020B0604020202020204" pitchFamily="34" charset="0"/>
                <a:cs typeface="Arial" panose="020B0604020202020204" pitchFamily="34" charset="0"/>
              </a:rPr>
              <a:t>Usuarios Leales</a:t>
            </a:r>
          </a:p>
        </p:txBody>
      </p:sp>
      <p:graphicFrame>
        <p:nvGraphicFramePr>
          <p:cNvPr id="24" name="Tabla 23"/>
          <p:cNvGraphicFramePr>
            <a:graphicFrameLocks noGrp="1"/>
          </p:cNvGraphicFramePr>
          <p:nvPr>
            <p:extLst>
              <p:ext uri="{D42A27DB-BD31-4B8C-83A1-F6EECF244321}">
                <p14:modId xmlns:p14="http://schemas.microsoft.com/office/powerpoint/2010/main" val="1448975131"/>
              </p:ext>
            </p:extLst>
          </p:nvPr>
        </p:nvGraphicFramePr>
        <p:xfrm>
          <a:off x="161137" y="4880176"/>
          <a:ext cx="4867385" cy="1327725"/>
        </p:xfrm>
        <a:graphic>
          <a:graphicData uri="http://schemas.openxmlformats.org/drawingml/2006/table">
            <a:tbl>
              <a:tblPr>
                <a:tableStyleId>{BC89EF96-8CEA-46FF-86C4-4CE0E7609802}</a:tableStyleId>
              </a:tblPr>
              <a:tblGrid>
                <a:gridCol w="1127898">
                  <a:extLst>
                    <a:ext uri="{9D8B030D-6E8A-4147-A177-3AD203B41FA5}">
                      <a16:colId xmlns:a16="http://schemas.microsoft.com/office/drawing/2014/main" val="20000"/>
                    </a:ext>
                  </a:extLst>
                </a:gridCol>
                <a:gridCol w="818866">
                  <a:extLst>
                    <a:ext uri="{9D8B030D-6E8A-4147-A177-3AD203B41FA5}">
                      <a16:colId xmlns:a16="http://schemas.microsoft.com/office/drawing/2014/main" val="20001"/>
                    </a:ext>
                  </a:extLst>
                </a:gridCol>
                <a:gridCol w="1064525">
                  <a:extLst>
                    <a:ext uri="{9D8B030D-6E8A-4147-A177-3AD203B41FA5}">
                      <a16:colId xmlns:a16="http://schemas.microsoft.com/office/drawing/2014/main" val="20002"/>
                    </a:ext>
                  </a:extLst>
                </a:gridCol>
                <a:gridCol w="1091821">
                  <a:extLst>
                    <a:ext uri="{9D8B030D-6E8A-4147-A177-3AD203B41FA5}">
                      <a16:colId xmlns:a16="http://schemas.microsoft.com/office/drawing/2014/main" val="20003"/>
                    </a:ext>
                  </a:extLst>
                </a:gridCol>
                <a:gridCol w="764275">
                  <a:extLst>
                    <a:ext uri="{9D8B030D-6E8A-4147-A177-3AD203B41FA5}">
                      <a16:colId xmlns:a16="http://schemas.microsoft.com/office/drawing/2014/main" val="20004"/>
                    </a:ext>
                  </a:extLst>
                </a:gridCol>
              </a:tblGrid>
              <a:tr h="222845">
                <a:tc gridSpan="5">
                  <a:txBody>
                    <a:bodyPr/>
                    <a:lstStyle/>
                    <a:p>
                      <a:pPr algn="ctr" fontAlgn="b"/>
                      <a:r>
                        <a:rPr lang="es-CL" sz="1400" b="1" i="0" u="none" strike="noStrike" baseline="0" dirty="0">
                          <a:solidFill>
                            <a:srgbClr val="000000"/>
                          </a:solidFill>
                          <a:effectLst/>
                          <a:latin typeface="Calibri" panose="020F0502020204030204" pitchFamily="34" charset="0"/>
                        </a:rPr>
                        <a:t>Índice de lealtad por tipo de cliente</a:t>
                      </a:r>
                      <a:endParaRPr lang="es-CL" sz="1400" b="1" i="0" u="none" strike="noStrike" dirty="0">
                        <a:solidFill>
                          <a:srgbClr val="000000"/>
                        </a:solidFill>
                        <a:effectLst/>
                        <a:latin typeface="Calibri" panose="020F0502020204030204" pitchFamily="34" charset="0"/>
                      </a:endParaRPr>
                    </a:p>
                  </a:txBody>
                  <a:tcPr marL="9525" marR="9525" marT="9513" marB="0" anchor="b"/>
                </a:tc>
                <a:tc hMerge="1">
                  <a:txBody>
                    <a:bodyPr/>
                    <a:lstStyle/>
                    <a:p>
                      <a:pPr algn="ctr" fontAlgn="b"/>
                      <a:endParaRPr lang="es-CL" sz="1100" b="1"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hMerge="1">
                  <a:txBody>
                    <a:bodyPr/>
                    <a:lstStyle/>
                    <a:p>
                      <a:pPr algn="ctr" fontAlgn="b"/>
                      <a:endParaRPr lang="es-CL" sz="1100" b="1"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s-CL" sz="1100" b="1"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s-CL"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222845">
                <a:tc>
                  <a:txBody>
                    <a:bodyPr/>
                    <a:lstStyle/>
                    <a:p>
                      <a:pPr algn="l" fontAlgn="b"/>
                      <a:endParaRPr lang="es-CL" sz="1400" b="0" i="0" u="none" strike="noStrike" dirty="0">
                        <a:solidFill>
                          <a:srgbClr val="000000"/>
                        </a:solidFill>
                        <a:effectLst/>
                        <a:latin typeface="Calibri" panose="020F0502020204030204" pitchFamily="34" charset="0"/>
                      </a:endParaRPr>
                    </a:p>
                  </a:txBody>
                  <a:tcPr marL="9525" marR="9525" marT="9513" marB="0" anchor="b"/>
                </a:tc>
                <a:tc>
                  <a:txBody>
                    <a:bodyPr/>
                    <a:lstStyle/>
                    <a:p>
                      <a:pPr algn="ctr" fontAlgn="b"/>
                      <a:r>
                        <a:rPr lang="es-CL" sz="1300" b="1" u="none" strike="noStrike" dirty="0">
                          <a:effectLst/>
                        </a:rPr>
                        <a:t>Lealtad</a:t>
                      </a:r>
                      <a:endParaRPr lang="es-CL" sz="1300" b="1" i="0" u="none" strike="noStrike" dirty="0">
                        <a:solidFill>
                          <a:srgbClr val="000000"/>
                        </a:solidFill>
                        <a:effectLst/>
                        <a:latin typeface="Calibri" panose="020F0502020204030204" pitchFamily="34" charset="0"/>
                      </a:endParaRPr>
                    </a:p>
                  </a:txBody>
                  <a:tcPr marL="9525" marR="9525" marT="9513" marB="0" anchor="b">
                    <a:solidFill>
                      <a:schemeClr val="accent6"/>
                    </a:solidFill>
                  </a:tcPr>
                </a:tc>
                <a:tc>
                  <a:txBody>
                    <a:bodyPr/>
                    <a:lstStyle/>
                    <a:p>
                      <a:pPr algn="ctr" fontAlgn="b"/>
                      <a:r>
                        <a:rPr lang="es-CL" sz="1300" b="1" u="none" strike="noStrike" dirty="0">
                          <a:effectLst/>
                        </a:rPr>
                        <a:t>Satisfacción</a:t>
                      </a:r>
                      <a:endParaRPr lang="es-CL" sz="1300" b="1" i="0" u="none" strike="noStrike" dirty="0">
                        <a:solidFill>
                          <a:srgbClr val="000000"/>
                        </a:solidFill>
                        <a:effectLst/>
                        <a:latin typeface="Calibri" panose="020F0502020204030204" pitchFamily="34" charset="0"/>
                      </a:endParaRPr>
                    </a:p>
                  </a:txBody>
                  <a:tcPr marL="9525" marR="9525" marT="9513" marB="0" anchor="b"/>
                </a:tc>
                <a:tc>
                  <a:txBody>
                    <a:bodyPr/>
                    <a:lstStyle/>
                    <a:p>
                      <a:pPr algn="ctr" fontAlgn="b"/>
                      <a:r>
                        <a:rPr lang="es-CL" sz="1300" b="1" u="none" strike="noStrike" dirty="0">
                          <a:effectLst/>
                        </a:rPr>
                        <a:t>Recomendaría</a:t>
                      </a:r>
                      <a:endParaRPr lang="es-CL" sz="1300" b="1" i="0" u="none" strike="noStrike" dirty="0">
                        <a:solidFill>
                          <a:srgbClr val="000000"/>
                        </a:solidFill>
                        <a:effectLst/>
                        <a:latin typeface="Calibri" panose="020F0502020204030204" pitchFamily="34" charset="0"/>
                      </a:endParaRPr>
                    </a:p>
                  </a:txBody>
                  <a:tcPr marL="9525" marR="9525" marT="9513" marB="0" anchor="b"/>
                </a:tc>
                <a:tc>
                  <a:txBody>
                    <a:bodyPr/>
                    <a:lstStyle/>
                    <a:p>
                      <a:pPr algn="ctr" fontAlgn="b"/>
                      <a:r>
                        <a:rPr lang="es-CL" sz="1300" b="1" u="none" strike="noStrike" dirty="0">
                          <a:effectLst/>
                        </a:rPr>
                        <a:t>Volvería</a:t>
                      </a:r>
                      <a:endParaRPr lang="es-CL" sz="1300" b="1" i="0" u="none" strike="noStrike" dirty="0">
                        <a:solidFill>
                          <a:srgbClr val="000000"/>
                        </a:solidFill>
                        <a:effectLst/>
                        <a:latin typeface="Calibri" panose="020F0502020204030204" pitchFamily="34" charset="0"/>
                      </a:endParaRPr>
                    </a:p>
                  </a:txBody>
                  <a:tcPr marL="9525" marR="9525" marT="9513" marB="0" anchor="b"/>
                </a:tc>
                <a:extLst>
                  <a:ext uri="{0D108BD9-81ED-4DB2-BD59-A6C34878D82A}">
                    <a16:rowId xmlns:a16="http://schemas.microsoft.com/office/drawing/2014/main" val="10001"/>
                  </a:ext>
                </a:extLst>
              </a:tr>
              <a:tr h="222845">
                <a:tc>
                  <a:txBody>
                    <a:bodyPr/>
                    <a:lstStyle/>
                    <a:p>
                      <a:pPr algn="ctr" fontAlgn="b"/>
                      <a:r>
                        <a:rPr lang="es-CL" sz="1400" b="1" i="0" u="none" strike="noStrike" dirty="0">
                          <a:solidFill>
                            <a:srgbClr val="000000"/>
                          </a:solidFill>
                          <a:effectLst/>
                          <a:latin typeface="Calibri" panose="020F0502020204030204" pitchFamily="34" charset="0"/>
                        </a:rPr>
                        <a:t>Reclamantes</a:t>
                      </a:r>
                    </a:p>
                  </a:txBody>
                  <a:tcPr marL="9525" marR="9525" marT="9513" marB="0" anchor="ctr"/>
                </a:tc>
                <a:tc>
                  <a:txBody>
                    <a:bodyPr/>
                    <a:lstStyle/>
                    <a:p>
                      <a:pPr algn="ctr" fontAlgn="b"/>
                      <a:r>
                        <a:rPr lang="es-CL" sz="1400" b="0" i="0" u="none" strike="noStrike" dirty="0">
                          <a:solidFill>
                            <a:srgbClr val="000000"/>
                          </a:solidFill>
                          <a:effectLst/>
                          <a:latin typeface="Calibri" panose="020F0502020204030204" pitchFamily="34" charset="0"/>
                        </a:rPr>
                        <a:t>54%</a:t>
                      </a:r>
                    </a:p>
                  </a:txBody>
                  <a:tcPr marL="9525" marR="9525" marT="9513" marB="0" anchor="ctr">
                    <a:solidFill>
                      <a:schemeClr val="accent6"/>
                    </a:solidFill>
                  </a:tcPr>
                </a:tc>
                <a:tc>
                  <a:txBody>
                    <a:bodyPr/>
                    <a:lstStyle/>
                    <a:p>
                      <a:pPr algn="ctr" fontAlgn="b"/>
                      <a:r>
                        <a:rPr lang="es-CL" sz="1400" b="0" i="0" u="none" strike="noStrike" dirty="0">
                          <a:solidFill>
                            <a:srgbClr val="000000"/>
                          </a:solidFill>
                          <a:effectLst/>
                          <a:latin typeface="Calibri" panose="020F0502020204030204" pitchFamily="34" charset="0"/>
                        </a:rPr>
                        <a:t>58%</a:t>
                      </a:r>
                    </a:p>
                  </a:txBody>
                  <a:tcPr marL="9525" marR="9525" marT="9513" marB="0" anchor="ctr"/>
                </a:tc>
                <a:tc>
                  <a:txBody>
                    <a:bodyPr/>
                    <a:lstStyle/>
                    <a:p>
                      <a:pPr algn="ctr" fontAlgn="b"/>
                      <a:r>
                        <a:rPr lang="es-CL" sz="1400" b="0" i="0" u="none" strike="noStrike" dirty="0">
                          <a:solidFill>
                            <a:srgbClr val="000000"/>
                          </a:solidFill>
                          <a:effectLst/>
                          <a:latin typeface="Calibri" panose="020F0502020204030204" pitchFamily="34" charset="0"/>
                        </a:rPr>
                        <a:t>66%</a:t>
                      </a:r>
                    </a:p>
                  </a:txBody>
                  <a:tcPr marL="9525" marR="9525" marT="9513" marB="0" anchor="ctr"/>
                </a:tc>
                <a:tc>
                  <a:txBody>
                    <a:bodyPr/>
                    <a:lstStyle/>
                    <a:p>
                      <a:pPr algn="ctr" fontAlgn="b"/>
                      <a:r>
                        <a:rPr lang="es-CL" sz="1400" b="0" i="0" u="none" strike="noStrike" dirty="0">
                          <a:solidFill>
                            <a:srgbClr val="000000"/>
                          </a:solidFill>
                          <a:effectLst/>
                          <a:latin typeface="Calibri" panose="020F0502020204030204" pitchFamily="34" charset="0"/>
                        </a:rPr>
                        <a:t>68%</a:t>
                      </a:r>
                    </a:p>
                  </a:txBody>
                  <a:tcPr marL="9525" marR="9525" marT="9513" marB="0" anchor="ctr"/>
                </a:tc>
                <a:extLst>
                  <a:ext uri="{0D108BD9-81ED-4DB2-BD59-A6C34878D82A}">
                    <a16:rowId xmlns:a16="http://schemas.microsoft.com/office/drawing/2014/main" val="10002"/>
                  </a:ext>
                </a:extLst>
              </a:tr>
              <a:tr h="222845">
                <a:tc>
                  <a:txBody>
                    <a:bodyPr/>
                    <a:lstStyle/>
                    <a:p>
                      <a:pPr algn="ctr" fontAlgn="b"/>
                      <a:r>
                        <a:rPr lang="es-CL" sz="1400" b="1" u="none" strike="noStrike" dirty="0">
                          <a:effectLst/>
                        </a:rPr>
                        <a:t>Consultantes</a:t>
                      </a:r>
                      <a:endParaRPr lang="es-CL" sz="1400" b="1" i="0" u="none" strike="noStrike" dirty="0">
                        <a:solidFill>
                          <a:srgbClr val="000000"/>
                        </a:solidFill>
                        <a:effectLst/>
                        <a:latin typeface="Calibri" panose="020F0502020204030204" pitchFamily="34" charset="0"/>
                      </a:endParaRPr>
                    </a:p>
                  </a:txBody>
                  <a:tcPr marL="9525" marR="9525" marT="9513" marB="0" anchor="ctr"/>
                </a:tc>
                <a:tc>
                  <a:txBody>
                    <a:bodyPr/>
                    <a:lstStyle/>
                    <a:p>
                      <a:pPr algn="ctr" fontAlgn="b"/>
                      <a:r>
                        <a:rPr lang="es-CL" sz="1400" u="none" strike="noStrike" dirty="0">
                          <a:effectLst/>
                        </a:rPr>
                        <a:t>79%</a:t>
                      </a:r>
                      <a:endParaRPr lang="es-CL" sz="1400" b="0" i="0" u="none" strike="noStrike" dirty="0">
                        <a:solidFill>
                          <a:srgbClr val="000000"/>
                        </a:solidFill>
                        <a:effectLst/>
                        <a:latin typeface="Calibri" panose="020F0502020204030204" pitchFamily="34" charset="0"/>
                      </a:endParaRPr>
                    </a:p>
                  </a:txBody>
                  <a:tcPr marL="9525" marR="9525" marT="9513" marB="0" anchor="ctr">
                    <a:solidFill>
                      <a:schemeClr val="accent6"/>
                    </a:solidFill>
                  </a:tcPr>
                </a:tc>
                <a:tc>
                  <a:txBody>
                    <a:bodyPr/>
                    <a:lstStyle/>
                    <a:p>
                      <a:pPr algn="ctr" fontAlgn="b"/>
                      <a:r>
                        <a:rPr lang="es-CL" sz="1400" u="none" strike="noStrike" dirty="0">
                          <a:effectLst/>
                        </a:rPr>
                        <a:t>83%</a:t>
                      </a:r>
                      <a:endParaRPr lang="es-CL" sz="1400" b="0" i="0" u="none" strike="noStrike" dirty="0">
                        <a:solidFill>
                          <a:srgbClr val="000000"/>
                        </a:solidFill>
                        <a:effectLst/>
                        <a:latin typeface="Calibri" panose="020F0502020204030204" pitchFamily="34" charset="0"/>
                      </a:endParaRPr>
                    </a:p>
                  </a:txBody>
                  <a:tcPr marL="9525" marR="9525" marT="9513" marB="0" anchor="ctr"/>
                </a:tc>
                <a:tc>
                  <a:txBody>
                    <a:bodyPr/>
                    <a:lstStyle/>
                    <a:p>
                      <a:pPr algn="ctr" fontAlgn="b"/>
                      <a:r>
                        <a:rPr lang="es-CL" sz="1400" u="none" strike="noStrike" dirty="0">
                          <a:effectLst/>
                        </a:rPr>
                        <a:t>86%</a:t>
                      </a:r>
                      <a:endParaRPr lang="es-CL" sz="1400" b="0" i="0" u="none" strike="noStrike" dirty="0">
                        <a:solidFill>
                          <a:srgbClr val="000000"/>
                        </a:solidFill>
                        <a:effectLst/>
                        <a:latin typeface="Calibri" panose="020F0502020204030204" pitchFamily="34" charset="0"/>
                      </a:endParaRPr>
                    </a:p>
                  </a:txBody>
                  <a:tcPr marL="9525" marR="9525" marT="9513" marB="0" anchor="ctr"/>
                </a:tc>
                <a:tc>
                  <a:txBody>
                    <a:bodyPr/>
                    <a:lstStyle/>
                    <a:p>
                      <a:pPr algn="ctr" fontAlgn="b"/>
                      <a:r>
                        <a:rPr lang="es-CL" sz="1400" u="none" strike="noStrike" dirty="0">
                          <a:effectLst/>
                        </a:rPr>
                        <a:t>87%</a:t>
                      </a:r>
                      <a:endParaRPr lang="es-CL" sz="1400" b="0" i="0" u="none" strike="noStrike" dirty="0">
                        <a:solidFill>
                          <a:srgbClr val="000000"/>
                        </a:solidFill>
                        <a:effectLst/>
                        <a:latin typeface="Calibri" panose="020F0502020204030204" pitchFamily="34" charset="0"/>
                      </a:endParaRPr>
                    </a:p>
                  </a:txBody>
                  <a:tcPr marL="9525" marR="9525" marT="9513" marB="0" anchor="ctr"/>
                </a:tc>
                <a:extLst>
                  <a:ext uri="{0D108BD9-81ED-4DB2-BD59-A6C34878D82A}">
                    <a16:rowId xmlns:a16="http://schemas.microsoft.com/office/drawing/2014/main" val="10003"/>
                  </a:ext>
                </a:extLst>
              </a:tr>
              <a:tr h="222845">
                <a:tc>
                  <a:txBody>
                    <a:bodyPr/>
                    <a:lstStyle/>
                    <a:p>
                      <a:pPr algn="ctr" fontAlgn="b"/>
                      <a:r>
                        <a:rPr lang="es-CL" sz="1400" b="1" u="none" strike="noStrike" dirty="0">
                          <a:effectLst/>
                        </a:rPr>
                        <a:t>Solicitantes CPLT</a:t>
                      </a:r>
                      <a:endParaRPr lang="es-CL" sz="1400" b="1" i="0" u="none" strike="noStrike" dirty="0">
                        <a:solidFill>
                          <a:srgbClr val="000000"/>
                        </a:solidFill>
                        <a:effectLst/>
                        <a:latin typeface="Calibri" panose="020F0502020204030204" pitchFamily="34" charset="0"/>
                      </a:endParaRPr>
                    </a:p>
                  </a:txBody>
                  <a:tcPr marL="9525" marR="9525" marT="9513" marB="0" anchor="ctr"/>
                </a:tc>
                <a:tc>
                  <a:txBody>
                    <a:bodyPr/>
                    <a:lstStyle/>
                    <a:p>
                      <a:pPr algn="ctr" fontAlgn="b"/>
                      <a:r>
                        <a:rPr lang="es-CL" sz="1400" u="none" strike="noStrike" dirty="0">
                          <a:effectLst/>
                        </a:rPr>
                        <a:t>67%</a:t>
                      </a:r>
                      <a:endParaRPr lang="es-CL" sz="1400" b="0" i="0" u="none" strike="noStrike" dirty="0">
                        <a:solidFill>
                          <a:srgbClr val="000000"/>
                        </a:solidFill>
                        <a:effectLst/>
                        <a:latin typeface="Calibri" panose="020F0502020204030204" pitchFamily="34" charset="0"/>
                      </a:endParaRPr>
                    </a:p>
                  </a:txBody>
                  <a:tcPr marL="9525" marR="9525" marT="9513" marB="0" anchor="ctr">
                    <a:solidFill>
                      <a:schemeClr val="accent6"/>
                    </a:solidFill>
                  </a:tcPr>
                </a:tc>
                <a:tc>
                  <a:txBody>
                    <a:bodyPr/>
                    <a:lstStyle/>
                    <a:p>
                      <a:pPr algn="ctr" fontAlgn="b"/>
                      <a:r>
                        <a:rPr lang="es-CL" sz="1400" u="none" strike="noStrike" dirty="0">
                          <a:effectLst/>
                        </a:rPr>
                        <a:t>71%</a:t>
                      </a:r>
                      <a:endParaRPr lang="es-CL" sz="1400" b="0" i="0" u="none" strike="noStrike" dirty="0">
                        <a:solidFill>
                          <a:srgbClr val="000000"/>
                        </a:solidFill>
                        <a:effectLst/>
                        <a:latin typeface="Calibri" panose="020F0502020204030204" pitchFamily="34" charset="0"/>
                      </a:endParaRPr>
                    </a:p>
                  </a:txBody>
                  <a:tcPr marL="9525" marR="9525" marT="9513" marB="0" anchor="ctr"/>
                </a:tc>
                <a:tc>
                  <a:txBody>
                    <a:bodyPr/>
                    <a:lstStyle/>
                    <a:p>
                      <a:pPr algn="ctr" fontAlgn="b"/>
                      <a:r>
                        <a:rPr lang="es-CL" sz="1400" u="none" strike="noStrike" dirty="0">
                          <a:effectLst/>
                        </a:rPr>
                        <a:t>80%</a:t>
                      </a:r>
                      <a:endParaRPr lang="es-CL" sz="1400" b="0" i="0" u="none" strike="noStrike" dirty="0">
                        <a:solidFill>
                          <a:srgbClr val="000000"/>
                        </a:solidFill>
                        <a:effectLst/>
                        <a:latin typeface="Calibri" panose="020F0502020204030204" pitchFamily="34" charset="0"/>
                      </a:endParaRPr>
                    </a:p>
                  </a:txBody>
                  <a:tcPr marL="9525" marR="9525" marT="9513" marB="0" anchor="ctr"/>
                </a:tc>
                <a:tc>
                  <a:txBody>
                    <a:bodyPr/>
                    <a:lstStyle/>
                    <a:p>
                      <a:pPr algn="ctr" fontAlgn="b"/>
                      <a:r>
                        <a:rPr lang="es-CL" sz="1400" u="none" strike="noStrike" dirty="0">
                          <a:effectLst/>
                        </a:rPr>
                        <a:t>84%</a:t>
                      </a:r>
                      <a:endParaRPr lang="es-CL" sz="1400" b="0" i="0" u="none" strike="noStrike" dirty="0">
                        <a:solidFill>
                          <a:srgbClr val="000000"/>
                        </a:solidFill>
                        <a:effectLst/>
                        <a:latin typeface="Calibri" panose="020F0502020204030204" pitchFamily="34" charset="0"/>
                      </a:endParaRPr>
                    </a:p>
                  </a:txBody>
                  <a:tcPr marL="9525" marR="9525" marT="9513" marB="0" anchor="ctr"/>
                </a:tc>
                <a:extLst>
                  <a:ext uri="{0D108BD9-81ED-4DB2-BD59-A6C34878D82A}">
                    <a16:rowId xmlns:a16="http://schemas.microsoft.com/office/drawing/2014/main" val="10004"/>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295443159"/>
              </p:ext>
            </p:extLst>
          </p:nvPr>
        </p:nvGraphicFramePr>
        <p:xfrm>
          <a:off x="7506906" y="5029200"/>
          <a:ext cx="1641181" cy="1782984"/>
        </p:xfrm>
        <a:graphic>
          <a:graphicData uri="http://schemas.openxmlformats.org/drawingml/2006/table">
            <a:tbl>
              <a:tblPr>
                <a:tableStyleId>{BC89EF96-8CEA-46FF-86C4-4CE0E7609802}</a:tableStyleId>
              </a:tblPr>
              <a:tblGrid>
                <a:gridCol w="669093">
                  <a:extLst>
                    <a:ext uri="{9D8B030D-6E8A-4147-A177-3AD203B41FA5}">
                      <a16:colId xmlns:a16="http://schemas.microsoft.com/office/drawing/2014/main" val="20000"/>
                    </a:ext>
                  </a:extLst>
                </a:gridCol>
                <a:gridCol w="972088">
                  <a:extLst>
                    <a:ext uri="{9D8B030D-6E8A-4147-A177-3AD203B41FA5}">
                      <a16:colId xmlns:a16="http://schemas.microsoft.com/office/drawing/2014/main" val="20001"/>
                    </a:ext>
                  </a:extLst>
                </a:gridCol>
              </a:tblGrid>
              <a:tr h="222845">
                <a:tc>
                  <a:txBody>
                    <a:bodyPr/>
                    <a:lstStyle/>
                    <a:p>
                      <a:pPr algn="l" fontAlgn="b"/>
                      <a:r>
                        <a:rPr lang="es-CL" sz="1400" b="0" i="0" u="none" strike="noStrike" baseline="0" dirty="0">
                          <a:solidFill>
                            <a:srgbClr val="000000"/>
                          </a:solidFill>
                          <a:effectLst/>
                          <a:latin typeface="Calibri" panose="020F0502020204030204" pitchFamily="34" charset="0"/>
                        </a:rPr>
                        <a:t> Año</a:t>
                      </a:r>
                      <a:endParaRPr lang="es-CL" sz="1400" b="0" i="0" u="none" strike="noStrike" dirty="0">
                        <a:solidFill>
                          <a:srgbClr val="000000"/>
                        </a:solidFill>
                        <a:effectLst/>
                        <a:latin typeface="Calibri" panose="020F0502020204030204" pitchFamily="34" charset="0"/>
                      </a:endParaRPr>
                    </a:p>
                  </a:txBody>
                  <a:tcPr marL="9525" marR="9525" marT="9513" marB="0" anchor="b"/>
                </a:tc>
                <a:tc>
                  <a:txBody>
                    <a:bodyPr/>
                    <a:lstStyle/>
                    <a:p>
                      <a:pPr algn="ctr" fontAlgn="b"/>
                      <a:r>
                        <a:rPr lang="es-CL" sz="1300" b="1" u="none" strike="noStrike" dirty="0">
                          <a:effectLst/>
                        </a:rPr>
                        <a:t>Lealtad</a:t>
                      </a:r>
                      <a:endParaRPr lang="es-CL" sz="1300" b="1" i="0" u="none" strike="noStrike" dirty="0">
                        <a:solidFill>
                          <a:srgbClr val="000000"/>
                        </a:solidFill>
                        <a:effectLst/>
                        <a:latin typeface="Calibri" panose="020F0502020204030204" pitchFamily="34" charset="0"/>
                      </a:endParaRPr>
                    </a:p>
                  </a:txBody>
                  <a:tcPr marL="9525" marR="9525" marT="9513" marB="0" anchor="b">
                    <a:solidFill>
                      <a:schemeClr val="accent6"/>
                    </a:solidFill>
                  </a:tcPr>
                </a:tc>
                <a:extLst>
                  <a:ext uri="{0D108BD9-81ED-4DB2-BD59-A6C34878D82A}">
                    <a16:rowId xmlns:a16="http://schemas.microsoft.com/office/drawing/2014/main" val="10000"/>
                  </a:ext>
                </a:extLst>
              </a:tr>
              <a:tr h="222845">
                <a:tc>
                  <a:txBody>
                    <a:bodyPr/>
                    <a:lstStyle/>
                    <a:p>
                      <a:pPr algn="ctr" fontAlgn="b"/>
                      <a:r>
                        <a:rPr lang="es-CL" sz="1400" u="none" strike="noStrike" dirty="0">
                          <a:effectLst/>
                        </a:rPr>
                        <a:t>2013</a:t>
                      </a:r>
                      <a:endParaRPr lang="es-CL" sz="1400" b="0" i="0" u="none" strike="noStrike" dirty="0">
                        <a:solidFill>
                          <a:srgbClr val="000000"/>
                        </a:solidFill>
                        <a:effectLst/>
                        <a:latin typeface="Calibri" panose="020F0502020204030204" pitchFamily="34" charset="0"/>
                      </a:endParaRPr>
                    </a:p>
                  </a:txBody>
                  <a:tcPr marL="9525" marR="9525" marT="9513" marB="0" anchor="b"/>
                </a:tc>
                <a:tc>
                  <a:txBody>
                    <a:bodyPr/>
                    <a:lstStyle/>
                    <a:p>
                      <a:pPr algn="ctr" fontAlgn="b"/>
                      <a:r>
                        <a:rPr lang="es-CL" sz="1400" u="none" strike="noStrike" dirty="0">
                          <a:effectLst/>
                        </a:rPr>
                        <a:t>76%</a:t>
                      </a:r>
                      <a:endParaRPr lang="es-CL" sz="1400" b="0" i="0" u="none" strike="noStrike" dirty="0">
                        <a:solidFill>
                          <a:srgbClr val="000000"/>
                        </a:solidFill>
                        <a:effectLst/>
                        <a:latin typeface="Calibri" panose="020F0502020204030204" pitchFamily="34" charset="0"/>
                      </a:endParaRPr>
                    </a:p>
                  </a:txBody>
                  <a:tcPr marL="9525" marR="9525" marT="9513" marB="0" anchor="b">
                    <a:solidFill>
                      <a:schemeClr val="accent6"/>
                    </a:solidFill>
                  </a:tcPr>
                </a:tc>
                <a:extLst>
                  <a:ext uri="{0D108BD9-81ED-4DB2-BD59-A6C34878D82A}">
                    <a16:rowId xmlns:a16="http://schemas.microsoft.com/office/drawing/2014/main" val="10001"/>
                  </a:ext>
                </a:extLst>
              </a:tr>
              <a:tr h="222845">
                <a:tc>
                  <a:txBody>
                    <a:bodyPr/>
                    <a:lstStyle/>
                    <a:p>
                      <a:pPr algn="ctr" fontAlgn="b"/>
                      <a:r>
                        <a:rPr lang="es-CL" sz="1400" u="none" strike="noStrike" dirty="0">
                          <a:effectLst/>
                        </a:rPr>
                        <a:t>2014</a:t>
                      </a:r>
                      <a:endParaRPr lang="es-CL" sz="1400" b="0" i="0" u="none" strike="noStrike" dirty="0">
                        <a:solidFill>
                          <a:srgbClr val="000000"/>
                        </a:solidFill>
                        <a:effectLst/>
                        <a:latin typeface="Calibri" panose="020F0502020204030204" pitchFamily="34" charset="0"/>
                      </a:endParaRPr>
                    </a:p>
                  </a:txBody>
                  <a:tcPr marL="9525" marR="9525" marT="9513" marB="0" anchor="b"/>
                </a:tc>
                <a:tc>
                  <a:txBody>
                    <a:bodyPr/>
                    <a:lstStyle/>
                    <a:p>
                      <a:pPr algn="ctr" fontAlgn="b"/>
                      <a:r>
                        <a:rPr lang="es-CL" sz="1400" u="none" strike="noStrike" dirty="0">
                          <a:effectLst/>
                        </a:rPr>
                        <a:t>67%</a:t>
                      </a:r>
                      <a:endParaRPr lang="es-CL" sz="1400" b="0" i="0" u="none" strike="noStrike" dirty="0">
                        <a:solidFill>
                          <a:srgbClr val="000000"/>
                        </a:solidFill>
                        <a:effectLst/>
                        <a:latin typeface="Calibri" panose="020F0502020204030204" pitchFamily="34" charset="0"/>
                      </a:endParaRPr>
                    </a:p>
                  </a:txBody>
                  <a:tcPr marL="9525" marR="9525" marT="9513" marB="0" anchor="b">
                    <a:solidFill>
                      <a:schemeClr val="accent6"/>
                    </a:solidFill>
                  </a:tcPr>
                </a:tc>
                <a:extLst>
                  <a:ext uri="{0D108BD9-81ED-4DB2-BD59-A6C34878D82A}">
                    <a16:rowId xmlns:a16="http://schemas.microsoft.com/office/drawing/2014/main" val="10002"/>
                  </a:ext>
                </a:extLst>
              </a:tr>
              <a:tr h="222845">
                <a:tc>
                  <a:txBody>
                    <a:bodyPr/>
                    <a:lstStyle/>
                    <a:p>
                      <a:pPr algn="ctr" fontAlgn="b"/>
                      <a:r>
                        <a:rPr lang="es-CL" sz="1400" u="none" strike="noStrike" dirty="0">
                          <a:effectLst/>
                        </a:rPr>
                        <a:t>2015</a:t>
                      </a:r>
                      <a:endParaRPr lang="es-CL" sz="1400" b="0" i="0" u="none" strike="noStrike" dirty="0">
                        <a:solidFill>
                          <a:srgbClr val="000000"/>
                        </a:solidFill>
                        <a:effectLst/>
                        <a:latin typeface="Calibri" panose="020F0502020204030204" pitchFamily="34" charset="0"/>
                      </a:endParaRPr>
                    </a:p>
                  </a:txBody>
                  <a:tcPr marL="9525" marR="9525" marT="9513" marB="0" anchor="b"/>
                </a:tc>
                <a:tc>
                  <a:txBody>
                    <a:bodyPr/>
                    <a:lstStyle/>
                    <a:p>
                      <a:pPr algn="ctr" fontAlgn="b"/>
                      <a:r>
                        <a:rPr lang="es-CL" sz="1400" u="none" strike="noStrike" dirty="0">
                          <a:effectLst/>
                        </a:rPr>
                        <a:t>71%</a:t>
                      </a:r>
                      <a:endParaRPr lang="es-CL" sz="1400" b="0" i="0" u="none" strike="noStrike" dirty="0">
                        <a:solidFill>
                          <a:srgbClr val="000000"/>
                        </a:solidFill>
                        <a:effectLst/>
                        <a:latin typeface="Calibri" panose="020F0502020204030204" pitchFamily="34" charset="0"/>
                      </a:endParaRPr>
                    </a:p>
                  </a:txBody>
                  <a:tcPr marL="9525" marR="9525" marT="9513" marB="0" anchor="b">
                    <a:solidFill>
                      <a:schemeClr val="accent6"/>
                    </a:solidFill>
                  </a:tcPr>
                </a:tc>
                <a:extLst>
                  <a:ext uri="{0D108BD9-81ED-4DB2-BD59-A6C34878D82A}">
                    <a16:rowId xmlns:a16="http://schemas.microsoft.com/office/drawing/2014/main" val="10003"/>
                  </a:ext>
                </a:extLst>
              </a:tr>
              <a:tr h="222845">
                <a:tc>
                  <a:txBody>
                    <a:bodyPr/>
                    <a:lstStyle/>
                    <a:p>
                      <a:pPr algn="ctr" fontAlgn="b"/>
                      <a:r>
                        <a:rPr lang="es-CL" sz="1400" u="none" strike="noStrike" dirty="0">
                          <a:effectLst/>
                        </a:rPr>
                        <a:t>2016</a:t>
                      </a:r>
                      <a:endParaRPr lang="es-CL" sz="1400" b="0" i="0" u="none" strike="noStrike" dirty="0">
                        <a:solidFill>
                          <a:srgbClr val="000000"/>
                        </a:solidFill>
                        <a:effectLst/>
                        <a:latin typeface="Calibri" panose="020F0502020204030204" pitchFamily="34" charset="0"/>
                      </a:endParaRPr>
                    </a:p>
                  </a:txBody>
                  <a:tcPr marL="9525" marR="9525" marT="9513" marB="0" anchor="b"/>
                </a:tc>
                <a:tc>
                  <a:txBody>
                    <a:bodyPr/>
                    <a:lstStyle/>
                    <a:p>
                      <a:pPr algn="ctr" fontAlgn="b"/>
                      <a:r>
                        <a:rPr lang="es-CL" sz="1400" u="none" strike="noStrike" dirty="0">
                          <a:effectLst/>
                        </a:rPr>
                        <a:t>74%</a:t>
                      </a:r>
                      <a:endParaRPr lang="es-CL" sz="1400" b="0" i="0" u="none" strike="noStrike" dirty="0">
                        <a:solidFill>
                          <a:srgbClr val="000000"/>
                        </a:solidFill>
                        <a:effectLst/>
                        <a:latin typeface="Calibri" panose="020F0502020204030204" pitchFamily="34" charset="0"/>
                      </a:endParaRPr>
                    </a:p>
                  </a:txBody>
                  <a:tcPr marL="9525" marR="9525" marT="9513" marB="0" anchor="b">
                    <a:solidFill>
                      <a:schemeClr val="accent6"/>
                    </a:solidFill>
                  </a:tcPr>
                </a:tc>
                <a:extLst>
                  <a:ext uri="{0D108BD9-81ED-4DB2-BD59-A6C34878D82A}">
                    <a16:rowId xmlns:a16="http://schemas.microsoft.com/office/drawing/2014/main" val="10004"/>
                  </a:ext>
                </a:extLst>
              </a:tr>
              <a:tr h="222845">
                <a:tc>
                  <a:txBody>
                    <a:bodyPr/>
                    <a:lstStyle/>
                    <a:p>
                      <a:pPr algn="ctr" fontAlgn="b"/>
                      <a:r>
                        <a:rPr lang="es-CL" sz="1400" b="0" u="none" strike="noStrike" dirty="0">
                          <a:effectLst/>
                        </a:rPr>
                        <a:t>2017</a:t>
                      </a:r>
                      <a:endParaRPr lang="es-CL" sz="1400" b="0" i="0" u="none" strike="noStrike" dirty="0">
                        <a:solidFill>
                          <a:srgbClr val="000000"/>
                        </a:solidFill>
                        <a:effectLst/>
                        <a:latin typeface="Calibri" panose="020F0502020204030204" pitchFamily="34" charset="0"/>
                      </a:endParaRPr>
                    </a:p>
                  </a:txBody>
                  <a:tcPr marL="9525" marR="9525" marT="9513" marB="0" anchor="b"/>
                </a:tc>
                <a:tc>
                  <a:txBody>
                    <a:bodyPr/>
                    <a:lstStyle/>
                    <a:p>
                      <a:pPr algn="ctr" fontAlgn="b"/>
                      <a:r>
                        <a:rPr lang="es-CL" sz="1400" b="0" u="none" strike="noStrike" dirty="0">
                          <a:effectLst/>
                        </a:rPr>
                        <a:t>72%</a:t>
                      </a:r>
                      <a:endParaRPr lang="es-CL" sz="1400" b="0" i="0" u="none" strike="noStrike" dirty="0">
                        <a:solidFill>
                          <a:srgbClr val="000000"/>
                        </a:solidFill>
                        <a:effectLst/>
                        <a:latin typeface="Calibri" panose="020F0502020204030204" pitchFamily="34" charset="0"/>
                      </a:endParaRPr>
                    </a:p>
                  </a:txBody>
                  <a:tcPr marL="9525" marR="9525" marT="9513" marB="0" anchor="b">
                    <a:solidFill>
                      <a:schemeClr val="accent6"/>
                    </a:solidFill>
                  </a:tcPr>
                </a:tc>
                <a:extLst>
                  <a:ext uri="{0D108BD9-81ED-4DB2-BD59-A6C34878D82A}">
                    <a16:rowId xmlns:a16="http://schemas.microsoft.com/office/drawing/2014/main" val="10005"/>
                  </a:ext>
                </a:extLst>
              </a:tr>
              <a:tr h="222845">
                <a:tc>
                  <a:txBody>
                    <a:bodyPr/>
                    <a:lstStyle/>
                    <a:p>
                      <a:pPr algn="ctr" fontAlgn="b"/>
                      <a:r>
                        <a:rPr lang="es-CL" sz="1400" b="0" i="0" u="none" strike="noStrike" dirty="0">
                          <a:solidFill>
                            <a:srgbClr val="000000"/>
                          </a:solidFill>
                          <a:effectLst/>
                          <a:latin typeface="Calibri" panose="020F0502020204030204" pitchFamily="34" charset="0"/>
                        </a:rPr>
                        <a:t>2018 </a:t>
                      </a:r>
                    </a:p>
                  </a:txBody>
                  <a:tcPr marL="9525" marR="9525" marT="9513" marB="0" anchor="b"/>
                </a:tc>
                <a:tc>
                  <a:txBody>
                    <a:bodyPr/>
                    <a:lstStyle/>
                    <a:p>
                      <a:pPr algn="ctr" fontAlgn="b"/>
                      <a:r>
                        <a:rPr lang="es-CL" sz="1400" b="0" i="0" u="none" strike="noStrike" dirty="0">
                          <a:solidFill>
                            <a:srgbClr val="000000"/>
                          </a:solidFill>
                          <a:effectLst/>
                          <a:latin typeface="Calibri" panose="020F0502020204030204" pitchFamily="34" charset="0"/>
                        </a:rPr>
                        <a:t>72%</a:t>
                      </a:r>
                    </a:p>
                  </a:txBody>
                  <a:tcPr marL="9525" marR="9525" marT="9513" marB="0" anchor="b">
                    <a:solidFill>
                      <a:schemeClr val="accent6"/>
                    </a:solidFill>
                  </a:tcPr>
                </a:tc>
                <a:extLst>
                  <a:ext uri="{0D108BD9-81ED-4DB2-BD59-A6C34878D82A}">
                    <a16:rowId xmlns:a16="http://schemas.microsoft.com/office/drawing/2014/main" val="10006"/>
                  </a:ext>
                </a:extLst>
              </a:tr>
              <a:tr h="222845">
                <a:tc>
                  <a:txBody>
                    <a:bodyPr/>
                    <a:lstStyle/>
                    <a:p>
                      <a:pPr algn="ctr" fontAlgn="b"/>
                      <a:r>
                        <a:rPr lang="es-CL" sz="1400" b="1" i="0" u="none" strike="noStrike" dirty="0">
                          <a:solidFill>
                            <a:srgbClr val="000000"/>
                          </a:solidFill>
                          <a:effectLst/>
                          <a:latin typeface="Calibri" panose="020F0502020204030204" pitchFamily="34" charset="0"/>
                        </a:rPr>
                        <a:t>2019</a:t>
                      </a:r>
                    </a:p>
                  </a:txBody>
                  <a:tcPr marL="9525" marR="9525" marT="9513" marB="0" anchor="b"/>
                </a:tc>
                <a:tc>
                  <a:txBody>
                    <a:bodyPr/>
                    <a:lstStyle/>
                    <a:p>
                      <a:pPr algn="ctr" fontAlgn="b"/>
                      <a:r>
                        <a:rPr lang="es-CL" sz="1400" b="1" i="0" u="none" strike="noStrike" dirty="0">
                          <a:solidFill>
                            <a:srgbClr val="000000"/>
                          </a:solidFill>
                          <a:effectLst/>
                          <a:latin typeface="Calibri" panose="020F0502020204030204" pitchFamily="34" charset="0"/>
                        </a:rPr>
                        <a:t>69%</a:t>
                      </a:r>
                    </a:p>
                  </a:txBody>
                  <a:tcPr marL="9525" marR="9525" marT="9513" marB="0" anchor="b">
                    <a:solidFill>
                      <a:schemeClr val="accent6"/>
                    </a:solidFill>
                  </a:tcPr>
                </a:tc>
                <a:extLst>
                  <a:ext uri="{0D108BD9-81ED-4DB2-BD59-A6C34878D82A}">
                    <a16:rowId xmlns:a16="http://schemas.microsoft.com/office/drawing/2014/main" val="10007"/>
                  </a:ext>
                </a:extLst>
              </a:tr>
            </a:tbl>
          </a:graphicData>
        </a:graphic>
      </p:graphicFrame>
      <p:sp>
        <p:nvSpPr>
          <p:cNvPr id="4" name="CuadroTexto 3"/>
          <p:cNvSpPr txBox="1"/>
          <p:nvPr/>
        </p:nvSpPr>
        <p:spPr>
          <a:xfrm>
            <a:off x="4601248" y="2314727"/>
            <a:ext cx="495649" cy="307777"/>
          </a:xfrm>
          <a:prstGeom prst="rect">
            <a:avLst/>
          </a:prstGeom>
          <a:noFill/>
        </p:spPr>
        <p:txBody>
          <a:bodyPr wrap="none" rtlCol="0">
            <a:spAutoFit/>
          </a:bodyPr>
          <a:lstStyle/>
          <a:p>
            <a:r>
              <a:rPr lang="es-CL" sz="1400" b="1" dirty="0"/>
              <a:t>73%</a:t>
            </a:r>
          </a:p>
        </p:txBody>
      </p:sp>
      <p:sp>
        <p:nvSpPr>
          <p:cNvPr id="20" name="CuadroTexto 19"/>
          <p:cNvSpPr txBox="1"/>
          <p:nvPr/>
        </p:nvSpPr>
        <p:spPr>
          <a:xfrm>
            <a:off x="7887437" y="2510190"/>
            <a:ext cx="495649" cy="307777"/>
          </a:xfrm>
          <a:prstGeom prst="rect">
            <a:avLst/>
          </a:prstGeom>
          <a:noFill/>
        </p:spPr>
        <p:txBody>
          <a:bodyPr wrap="none" rtlCol="0">
            <a:spAutoFit/>
          </a:bodyPr>
          <a:lstStyle/>
          <a:p>
            <a:r>
              <a:rPr lang="es-CL" sz="1400" b="1" dirty="0"/>
              <a:t>78%</a:t>
            </a:r>
          </a:p>
        </p:txBody>
      </p:sp>
      <p:sp>
        <p:nvSpPr>
          <p:cNvPr id="21" name="CuadroTexto 20"/>
          <p:cNvSpPr txBox="1"/>
          <p:nvPr/>
        </p:nvSpPr>
        <p:spPr>
          <a:xfrm>
            <a:off x="6187222" y="5488574"/>
            <a:ext cx="495649" cy="307777"/>
          </a:xfrm>
          <a:prstGeom prst="rect">
            <a:avLst/>
          </a:prstGeom>
          <a:noFill/>
        </p:spPr>
        <p:txBody>
          <a:bodyPr wrap="none" rtlCol="0">
            <a:spAutoFit/>
          </a:bodyPr>
          <a:lstStyle/>
          <a:p>
            <a:r>
              <a:rPr lang="es-CL" sz="1400" b="1" dirty="0"/>
              <a:t>79%</a:t>
            </a:r>
          </a:p>
        </p:txBody>
      </p:sp>
    </p:spTree>
    <p:extLst>
      <p:ext uri="{BB962C8B-B14F-4D97-AF65-F5344CB8AC3E}">
        <p14:creationId xmlns:p14="http://schemas.microsoft.com/office/powerpoint/2010/main" val="531223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3918282"/>
            <a:ext cx="7772400" cy="1470025"/>
          </a:xfrm>
        </p:spPr>
        <p:txBody>
          <a:bodyPr/>
          <a:lstStyle/>
          <a:p>
            <a:r>
              <a:rPr lang="es-CL" dirty="0">
                <a:solidFill>
                  <a:schemeClr val="tx2">
                    <a:lumMod val="50000"/>
                  </a:schemeClr>
                </a:solidFill>
              </a:rPr>
              <a:t>Resultados Generales Usuarios Privados</a:t>
            </a:r>
          </a:p>
        </p:txBody>
      </p:sp>
    </p:spTree>
    <p:extLst>
      <p:ext uri="{BB962C8B-B14F-4D97-AF65-F5344CB8AC3E}">
        <p14:creationId xmlns:p14="http://schemas.microsoft.com/office/powerpoint/2010/main" val="2291450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300851"/>
            <a:ext cx="8214425"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p:cNvSpPr txBox="1"/>
          <p:nvPr/>
        </p:nvSpPr>
        <p:spPr>
          <a:xfrm>
            <a:off x="112849" y="362842"/>
            <a:ext cx="9152121" cy="523220"/>
          </a:xfrm>
          <a:prstGeom prst="rect">
            <a:avLst/>
          </a:prstGeom>
          <a:noFill/>
        </p:spPr>
        <p:txBody>
          <a:bodyPr wrap="none" rtlCol="0">
            <a:spAutoFit/>
          </a:bodyPr>
          <a:lstStyle/>
          <a:p>
            <a:pPr>
              <a:spcBef>
                <a:spcPct val="0"/>
              </a:spcBef>
              <a:defRPr/>
            </a:pPr>
            <a:r>
              <a:rPr lang="es-ES" sz="2800" b="1" dirty="0">
                <a:solidFill>
                  <a:srgbClr val="FFFFFF"/>
                </a:solidFill>
                <a:latin typeface="Trebuchet MS" panose="020B0603020202020204" pitchFamily="34" charset="0"/>
              </a:rPr>
              <a:t>SATISFACCIÓN CON EL LENGUAJE USADO POR EL CPLT</a:t>
            </a:r>
          </a:p>
        </p:txBody>
      </p:sp>
      <p:sp>
        <p:nvSpPr>
          <p:cNvPr id="6" name="Rectángulo 5"/>
          <p:cNvSpPr/>
          <p:nvPr/>
        </p:nvSpPr>
        <p:spPr>
          <a:xfrm>
            <a:off x="323847" y="4426521"/>
            <a:ext cx="8519899" cy="21685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s-CL" sz="1700" dirty="0"/>
          </a:p>
          <a:p>
            <a:pPr algn="ctr">
              <a:defRPr/>
            </a:pPr>
            <a:r>
              <a:rPr lang="es-CL" sz="1700" dirty="0"/>
              <a:t>En términos de la claridad del lenguaje utilizado por el funcionario que los atiende, los solicitantes (derivados y CPLT), presentan una satisfacción mucho menor que consultantes y reclamantes. Esto se puede asociar a que la mayor parte de las interacciones son </a:t>
            </a:r>
            <a:r>
              <a:rPr lang="es-CL" sz="1700" i="1" dirty="0" err="1"/>
              <a:t>on</a:t>
            </a:r>
            <a:r>
              <a:rPr lang="es-CL" sz="1700" i="1" dirty="0"/>
              <a:t> line </a:t>
            </a:r>
            <a:r>
              <a:rPr lang="es-CL" sz="1700" dirty="0"/>
              <a:t>a través de la plataforma o correos electrónicos, lo que hace que, a diferencia de consultantes, evalúen de peor forma este aspecto.</a:t>
            </a:r>
          </a:p>
          <a:p>
            <a:pPr algn="ctr">
              <a:defRPr/>
            </a:pPr>
            <a:endParaRPr lang="es-CL" sz="1200" dirty="0"/>
          </a:p>
          <a:p>
            <a:pPr algn="ctr">
              <a:defRPr/>
            </a:pPr>
            <a:r>
              <a:rPr lang="es-CL" sz="1700" dirty="0"/>
              <a:t>En el caso de la claridad de los documentos, la evaluación más baja está en los reclamantes, donde podría incidir su insatisfacción con la respuesta a su requerimiento.</a:t>
            </a:r>
          </a:p>
          <a:p>
            <a:pPr algn="ctr">
              <a:defRPr/>
            </a:pPr>
            <a:endParaRPr lang="es-CL" sz="1700" b="1" dirty="0"/>
          </a:p>
        </p:txBody>
      </p:sp>
      <p:graphicFrame>
        <p:nvGraphicFramePr>
          <p:cNvPr id="10" name="Gráfico 9"/>
          <p:cNvGraphicFramePr>
            <a:graphicFrameLocks/>
          </p:cNvGraphicFramePr>
          <p:nvPr>
            <p:extLst>
              <p:ext uri="{D42A27DB-BD31-4B8C-83A1-F6EECF244321}">
                <p14:modId xmlns:p14="http://schemas.microsoft.com/office/powerpoint/2010/main" val="852809662"/>
              </p:ext>
            </p:extLst>
          </p:nvPr>
        </p:nvGraphicFramePr>
        <p:xfrm>
          <a:off x="979143" y="1187562"/>
          <a:ext cx="7235282" cy="29768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6377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1418"/>
            <a:ext cx="7789245"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p:cNvSpPr txBox="1"/>
          <p:nvPr/>
        </p:nvSpPr>
        <p:spPr>
          <a:xfrm>
            <a:off x="112849" y="70454"/>
            <a:ext cx="8552919" cy="523220"/>
          </a:xfrm>
          <a:prstGeom prst="rect">
            <a:avLst/>
          </a:prstGeom>
          <a:noFill/>
        </p:spPr>
        <p:txBody>
          <a:bodyPr wrap="none" rtlCol="0">
            <a:spAutoFit/>
          </a:bodyPr>
          <a:lstStyle/>
          <a:p>
            <a:pPr>
              <a:spcBef>
                <a:spcPct val="0"/>
              </a:spcBef>
              <a:defRPr/>
            </a:pPr>
            <a:r>
              <a:rPr lang="es-CL" altLang="es-CL" sz="2800" b="1" dirty="0">
                <a:solidFill>
                  <a:srgbClr val="FFFFFF"/>
                </a:solidFill>
                <a:latin typeface="Trebuchet MS" panose="020B0603020202020204" pitchFamily="34" charset="0"/>
              </a:rPr>
              <a:t>SATISFACCIÓN CON SEGUIMIENTO A LOS PROCESOS</a:t>
            </a:r>
          </a:p>
        </p:txBody>
      </p:sp>
      <p:sp>
        <p:nvSpPr>
          <p:cNvPr id="18" name="Rectángulo 17"/>
          <p:cNvSpPr/>
          <p:nvPr/>
        </p:nvSpPr>
        <p:spPr>
          <a:xfrm>
            <a:off x="8434" y="4299966"/>
            <a:ext cx="9106992" cy="1288366"/>
          </a:xfrm>
          <a:prstGeom prst="rect">
            <a:avLst/>
          </a:prstGeom>
          <a:solidFill>
            <a:schemeClr val="accent5">
              <a:lumMod val="40000"/>
              <a:lumOff val="60000"/>
            </a:schemeClr>
          </a:solidFill>
        </p:spPr>
        <p:txBody>
          <a:bodyPr wrap="square">
            <a:spAutoFit/>
          </a:bodyPr>
          <a:lstStyle/>
          <a:p>
            <a:pPr algn="just">
              <a:lnSpc>
                <a:spcPct val="107000"/>
              </a:lnSpc>
              <a:spcAft>
                <a:spcPts val="1200"/>
              </a:spcAft>
            </a:pPr>
            <a:r>
              <a:rPr lang="es-ES_tradnl" sz="16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Menos de la mitad de los reclamantes está satisfecho con el seguimiento sobre las decisiones y con la información obtenida durante la tramitación del caso.</a:t>
            </a:r>
            <a:endParaRPr lang="es-CL" sz="16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1200"/>
              </a:spcAft>
            </a:pPr>
            <a:r>
              <a:rPr lang="es-ES_tradnl" sz="1600" b="1" u="sng"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Lo solicitantes suponen que el Consejo verifica que la información entregada por las instituciones públicas sea efectivamente lo solicitado</a:t>
            </a:r>
            <a:r>
              <a:rPr lang="es-ES_tradnl" sz="16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p>
        </p:txBody>
      </p:sp>
      <p:sp>
        <p:nvSpPr>
          <p:cNvPr id="6" name="Rectángulo 5"/>
          <p:cNvSpPr/>
          <p:nvPr/>
        </p:nvSpPr>
        <p:spPr>
          <a:xfrm>
            <a:off x="8434" y="1068636"/>
            <a:ext cx="1337349" cy="2702823"/>
          </a:xfrm>
          <a:prstGeom prst="rect">
            <a:avLst/>
          </a:prstGeom>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914400" eaLnBrk="0" fontAlgn="base" hangingPunct="0">
              <a:spcBef>
                <a:spcPct val="0"/>
              </a:spcBef>
              <a:spcAft>
                <a:spcPct val="0"/>
              </a:spcAft>
              <a:defRPr/>
            </a:pPr>
            <a:r>
              <a:rPr lang="es-CL" sz="1600" b="1" kern="0" dirty="0">
                <a:solidFill>
                  <a:prstClr val="white"/>
                </a:solidFill>
                <a:latin typeface="Calibri"/>
              </a:rPr>
              <a:t>Se </a:t>
            </a:r>
            <a:r>
              <a:rPr kumimoji="0" lang="es-CL" sz="1600" b="0" i="0" u="none" strike="noStrike" kern="0" cap="none" spc="0" normalizeH="0" baseline="0" noProof="0" dirty="0">
                <a:ln>
                  <a:noFill/>
                </a:ln>
                <a:solidFill>
                  <a:prstClr val="white"/>
                </a:solidFill>
                <a:effectLst/>
                <a:uLnTx/>
                <a:uFillTx/>
                <a:latin typeface="Calibri"/>
              </a:rPr>
              <a:t>esperan mayores esfuerzos en seguimiento. </a:t>
            </a:r>
          </a:p>
        </p:txBody>
      </p:sp>
      <p:graphicFrame>
        <p:nvGraphicFramePr>
          <p:cNvPr id="12" name="Gráfico 11"/>
          <p:cNvGraphicFramePr>
            <a:graphicFrameLocks/>
          </p:cNvGraphicFramePr>
          <p:nvPr>
            <p:extLst>
              <p:ext uri="{D42A27DB-BD31-4B8C-83A1-F6EECF244321}">
                <p14:modId xmlns:p14="http://schemas.microsoft.com/office/powerpoint/2010/main" val="1854851022"/>
              </p:ext>
            </p:extLst>
          </p:nvPr>
        </p:nvGraphicFramePr>
        <p:xfrm>
          <a:off x="1345783" y="1068636"/>
          <a:ext cx="3755027" cy="27028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Gráfico 14"/>
          <p:cNvGraphicFramePr>
            <a:graphicFrameLocks/>
          </p:cNvGraphicFramePr>
          <p:nvPr>
            <p:extLst>
              <p:ext uri="{D42A27DB-BD31-4B8C-83A1-F6EECF244321}">
                <p14:modId xmlns:p14="http://schemas.microsoft.com/office/powerpoint/2010/main" val="3236422748"/>
              </p:ext>
            </p:extLst>
          </p:nvPr>
        </p:nvGraphicFramePr>
        <p:xfrm>
          <a:off x="5100810" y="1068636"/>
          <a:ext cx="4033120" cy="27028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7649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 y="300851"/>
            <a:ext cx="9111149"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p:cNvSpPr txBox="1"/>
          <p:nvPr/>
        </p:nvSpPr>
        <p:spPr>
          <a:xfrm>
            <a:off x="0" y="406400"/>
            <a:ext cx="9242595" cy="523220"/>
          </a:xfrm>
          <a:prstGeom prst="rect">
            <a:avLst/>
          </a:prstGeom>
          <a:noFill/>
        </p:spPr>
        <p:txBody>
          <a:bodyPr wrap="none" rtlCol="0">
            <a:spAutoFit/>
          </a:bodyPr>
          <a:lstStyle/>
          <a:p>
            <a:pPr>
              <a:spcBef>
                <a:spcPct val="0"/>
              </a:spcBef>
              <a:defRPr/>
            </a:pPr>
            <a:r>
              <a:rPr lang="es-CL" altLang="es-CL" sz="2800" b="1" dirty="0">
                <a:solidFill>
                  <a:srgbClr val="FFFFFF"/>
                </a:solidFill>
                <a:latin typeface="Trebuchet MS" panose="020B0603020202020204" pitchFamily="34" charset="0"/>
              </a:rPr>
              <a:t>SATISFACCIÓN CON ORIENTACIÓN (USUARIOS NO CPLT)</a:t>
            </a:r>
          </a:p>
        </p:txBody>
      </p:sp>
      <p:sp>
        <p:nvSpPr>
          <p:cNvPr id="6" name="Rectángulo 5"/>
          <p:cNvSpPr/>
          <p:nvPr/>
        </p:nvSpPr>
        <p:spPr>
          <a:xfrm>
            <a:off x="278274" y="1883121"/>
            <a:ext cx="3723357" cy="298764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914400" eaLnBrk="0" fontAlgn="base" hangingPunct="0">
              <a:spcBef>
                <a:spcPct val="0"/>
              </a:spcBef>
              <a:spcAft>
                <a:spcPct val="0"/>
              </a:spcAft>
              <a:defRPr/>
            </a:pPr>
            <a:r>
              <a:rPr kumimoji="0" lang="es-CL" sz="1600" b="0" i="0" u="none" strike="noStrike" kern="0" cap="none" spc="0" normalizeH="0" baseline="0" noProof="0" dirty="0">
                <a:ln>
                  <a:noFill/>
                </a:ln>
                <a:solidFill>
                  <a:prstClr val="white"/>
                </a:solidFill>
                <a:effectLst/>
                <a:uLnTx/>
                <a:uFillTx/>
                <a:latin typeface="Calibri"/>
              </a:rPr>
              <a:t>Se pidió </a:t>
            </a:r>
            <a:r>
              <a:rPr kumimoji="0" lang="es-CL" sz="1600" b="0" i="0" u="none" strike="noStrike" kern="0" cap="none" spc="0" normalizeH="0" noProof="0" dirty="0">
                <a:ln>
                  <a:noFill/>
                </a:ln>
                <a:solidFill>
                  <a:prstClr val="white"/>
                </a:solidFill>
                <a:effectLst/>
                <a:uLnTx/>
                <a:uFillTx/>
                <a:latin typeface="Calibri"/>
              </a:rPr>
              <a:t>evaluar la orientación que se le da a los usuarios cuando el CPLT no puede atender directamente a su consulta –porque la materia no es de su competencia, o porque debe derivar la </a:t>
            </a:r>
            <a:br>
              <a:rPr kumimoji="0" lang="es-CL" sz="1600" b="0" i="0" u="none" strike="noStrike" kern="0" cap="none" spc="0" normalizeH="0" noProof="0" dirty="0">
                <a:ln>
                  <a:noFill/>
                </a:ln>
                <a:solidFill>
                  <a:prstClr val="white"/>
                </a:solidFill>
                <a:effectLst/>
                <a:uLnTx/>
                <a:uFillTx/>
                <a:latin typeface="Calibri"/>
              </a:rPr>
            </a:br>
            <a:r>
              <a:rPr lang="es-CL" sz="1600" kern="0" dirty="0">
                <a:solidFill>
                  <a:prstClr val="white"/>
                </a:solidFill>
              </a:rPr>
              <a:t>SAI–; </a:t>
            </a:r>
            <a:r>
              <a:rPr kumimoji="0" lang="es-CL" sz="1600" b="0" i="0" u="none" strike="noStrike" kern="0" cap="none" spc="0" normalizeH="0" noProof="0" dirty="0">
                <a:ln>
                  <a:noFill/>
                </a:ln>
                <a:solidFill>
                  <a:prstClr val="white"/>
                </a:solidFill>
                <a:effectLst/>
                <a:uLnTx/>
                <a:uFillTx/>
                <a:latin typeface="Calibri"/>
              </a:rPr>
              <a:t>en este caso:</a:t>
            </a:r>
          </a:p>
          <a:p>
            <a:pPr lvl="0" algn="ctr" defTabSz="914400" eaLnBrk="0" fontAlgn="base" hangingPunct="0">
              <a:spcBef>
                <a:spcPct val="0"/>
              </a:spcBef>
              <a:spcAft>
                <a:spcPct val="0"/>
              </a:spcAft>
              <a:defRPr/>
            </a:pPr>
            <a:endParaRPr lang="es-CL" sz="1600" kern="0" dirty="0">
              <a:solidFill>
                <a:prstClr val="white"/>
              </a:solidFill>
              <a:latin typeface="Calibri"/>
            </a:endParaRPr>
          </a:p>
          <a:p>
            <a:pPr lvl="0" algn="ctr" defTabSz="914400" eaLnBrk="0" fontAlgn="base" hangingPunct="0">
              <a:spcBef>
                <a:spcPct val="0"/>
              </a:spcBef>
              <a:spcAft>
                <a:spcPct val="0"/>
              </a:spcAft>
              <a:defRPr/>
            </a:pPr>
            <a:r>
              <a:rPr lang="es-CL" sz="1600" kern="0" dirty="0">
                <a:solidFill>
                  <a:prstClr val="white"/>
                </a:solidFill>
                <a:latin typeface="Calibri"/>
              </a:rPr>
              <a:t>La satisfacción de los consultantes es más  alta, llegando a 66%, mientras que la de los solicitantes derivados sólo alcanza 58%.</a:t>
            </a:r>
          </a:p>
        </p:txBody>
      </p:sp>
      <p:graphicFrame>
        <p:nvGraphicFramePr>
          <p:cNvPr id="10" name="Gráfico 9"/>
          <p:cNvGraphicFramePr>
            <a:graphicFrameLocks/>
          </p:cNvGraphicFramePr>
          <p:nvPr>
            <p:extLst>
              <p:ext uri="{D42A27DB-BD31-4B8C-83A1-F6EECF244321}">
                <p14:modId xmlns:p14="http://schemas.microsoft.com/office/powerpoint/2010/main" val="3564507278"/>
              </p:ext>
            </p:extLst>
          </p:nvPr>
        </p:nvGraphicFramePr>
        <p:xfrm>
          <a:off x="4180902" y="1883121"/>
          <a:ext cx="4572000" cy="29876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42234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4011" y="-20898"/>
            <a:ext cx="4589343"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p:cNvSpPr txBox="1"/>
          <p:nvPr/>
        </p:nvSpPr>
        <p:spPr>
          <a:xfrm>
            <a:off x="111400" y="53874"/>
            <a:ext cx="4414927" cy="523220"/>
          </a:xfrm>
          <a:prstGeom prst="rect">
            <a:avLst/>
          </a:prstGeom>
          <a:noFill/>
        </p:spPr>
        <p:txBody>
          <a:bodyPr wrap="none" rtlCol="0">
            <a:spAutoFit/>
          </a:bodyPr>
          <a:lstStyle/>
          <a:p>
            <a:pPr>
              <a:spcBef>
                <a:spcPct val="0"/>
              </a:spcBef>
              <a:defRPr/>
            </a:pPr>
            <a:r>
              <a:rPr lang="es-ES" sz="2800" b="1" dirty="0">
                <a:solidFill>
                  <a:srgbClr val="FFFFFF"/>
                </a:solidFill>
                <a:latin typeface="Trebuchet MS" panose="020B0603020202020204" pitchFamily="34" charset="0"/>
              </a:rPr>
              <a:t>ATENCIÓN DE CONSULTAS</a:t>
            </a:r>
          </a:p>
        </p:txBody>
      </p:sp>
      <p:sp>
        <p:nvSpPr>
          <p:cNvPr id="12" name="CuadroTexto 11"/>
          <p:cNvSpPr txBox="1"/>
          <p:nvPr/>
        </p:nvSpPr>
        <p:spPr>
          <a:xfrm>
            <a:off x="436098" y="1411679"/>
            <a:ext cx="8298469" cy="590931"/>
          </a:xfrm>
          <a:prstGeom prst="rect">
            <a:avLst/>
          </a:prstGeom>
          <a:noFill/>
        </p:spPr>
        <p:txBody>
          <a:bodyPr wrap="square" rtlCol="0">
            <a:spAutoFit/>
          </a:bodyPr>
          <a:lstStyle/>
          <a:p>
            <a:pPr algn="just">
              <a:lnSpc>
                <a:spcPct val="80000"/>
              </a:lnSpc>
              <a:buFont typeface="Arial" charset="0"/>
              <a:buChar char="•"/>
              <a:defRPr/>
            </a:pPr>
            <a:endParaRPr lang="es-CL" altLang="es-CL" dirty="0">
              <a:solidFill>
                <a:schemeClr val="tx2"/>
              </a:solidFill>
              <a:ea typeface="ＭＳ Ｐゴシック" pitchFamily="34" charset="-128"/>
            </a:endParaRPr>
          </a:p>
          <a:p>
            <a:endParaRPr lang="es-ES" dirty="0">
              <a:solidFill>
                <a:schemeClr val="bg1">
                  <a:lumMod val="50000"/>
                </a:schemeClr>
              </a:solidFill>
            </a:endParaRPr>
          </a:p>
        </p:txBody>
      </p:sp>
      <p:sp>
        <p:nvSpPr>
          <p:cNvPr id="10" name="Rectángulo 9"/>
          <p:cNvSpPr/>
          <p:nvPr/>
        </p:nvSpPr>
        <p:spPr>
          <a:xfrm>
            <a:off x="232449" y="4409934"/>
            <a:ext cx="8713787" cy="2018162"/>
          </a:xfrm>
          <a:prstGeom prst="rect">
            <a:avLst/>
          </a:prstGeom>
          <a:gradFill rotWithShape="1">
            <a:gsLst>
              <a:gs pos="0">
                <a:srgbClr val="B8CCE4">
                  <a:tint val="50000"/>
                  <a:satMod val="300000"/>
                </a:srgbClr>
              </a:gs>
              <a:gs pos="35000">
                <a:srgbClr val="B8CCE4">
                  <a:tint val="37000"/>
                  <a:satMod val="300000"/>
                </a:srgbClr>
              </a:gs>
              <a:gs pos="100000">
                <a:srgbClr val="B8CCE4">
                  <a:tint val="15000"/>
                  <a:satMod val="350000"/>
                </a:srgbClr>
              </a:gs>
            </a:gsLst>
            <a:lin ang="16200000" scaled="1"/>
          </a:gradFill>
          <a:ln w="9525" cap="flat" cmpd="sng" algn="ctr">
            <a:solidFill>
              <a:srgbClr val="B8CCE4">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just" defTabSz="914400" eaLnBrk="0" fontAlgn="base" latinLnBrk="0" hangingPunct="0">
              <a:lnSpc>
                <a:spcPct val="100000"/>
              </a:lnSpc>
              <a:spcBef>
                <a:spcPct val="0"/>
              </a:spcBef>
              <a:spcAft>
                <a:spcPct val="0"/>
              </a:spcAft>
              <a:buClrTx/>
              <a:buSzTx/>
              <a:buFontTx/>
              <a:buNone/>
              <a:tabLst/>
              <a:defRPr/>
            </a:pPr>
            <a:r>
              <a:rPr kumimoji="0" lang="es-CL" sz="1600" b="0" i="0" u="none" strike="noStrike" kern="0" cap="none" spc="0" normalizeH="0" baseline="0" noProof="0" dirty="0">
                <a:ln>
                  <a:noFill/>
                </a:ln>
                <a:solidFill>
                  <a:prstClr val="black"/>
                </a:solidFill>
                <a:effectLst/>
                <a:uLnTx/>
                <a:uFillTx/>
                <a:latin typeface="Calibri"/>
                <a:ea typeface="+mn-ea"/>
                <a:cs typeface="+mn-cs"/>
              </a:rPr>
              <a:t>En el caso del</a:t>
            </a:r>
            <a:r>
              <a:rPr kumimoji="0" lang="es-CL" sz="1600" b="0" i="0" u="none" strike="noStrike" kern="0" cap="none" spc="0" normalizeH="0" noProof="0" dirty="0">
                <a:ln>
                  <a:noFill/>
                </a:ln>
                <a:solidFill>
                  <a:prstClr val="black"/>
                </a:solidFill>
                <a:effectLst/>
                <a:uLnTx/>
                <a:uFillTx/>
                <a:latin typeface="Calibri"/>
                <a:ea typeface="+mn-ea"/>
                <a:cs typeface="+mn-cs"/>
              </a:rPr>
              <a:t> servicio de</a:t>
            </a:r>
            <a:r>
              <a:rPr kumimoji="0" lang="es-CL" sz="1600" b="0" i="0" u="none" strike="noStrike" kern="0" cap="none" spc="0" normalizeH="0" baseline="0" noProof="0" dirty="0">
                <a:ln>
                  <a:noFill/>
                </a:ln>
                <a:solidFill>
                  <a:prstClr val="black"/>
                </a:solidFill>
                <a:effectLst/>
                <a:uLnTx/>
                <a:uFillTx/>
                <a:latin typeface="Calibri"/>
                <a:ea typeface="+mn-ea"/>
                <a:cs typeface="+mn-cs"/>
              </a:rPr>
              <a:t> consultas, </a:t>
            </a:r>
            <a:r>
              <a:rPr kumimoji="0" lang="es-CL" sz="1600" b="1" i="0" u="none" strike="noStrike" kern="0" cap="none" spc="0" normalizeH="0" baseline="0" noProof="0" dirty="0">
                <a:ln>
                  <a:noFill/>
                </a:ln>
                <a:solidFill>
                  <a:prstClr val="black"/>
                </a:solidFill>
                <a:effectLst/>
                <a:uLnTx/>
                <a:uFillTx/>
                <a:latin typeface="Calibri"/>
                <a:ea typeface="+mn-ea"/>
                <a:cs typeface="+mn-cs"/>
              </a:rPr>
              <a:t>los reclamantes tienen una evaluación más baja respecto de usuarios</a:t>
            </a:r>
            <a:r>
              <a:rPr kumimoji="0" lang="es-CL" sz="1600" b="1" i="0" u="none" strike="noStrike" kern="0" cap="none" spc="0" normalizeH="0" noProof="0" dirty="0">
                <a:ln>
                  <a:noFill/>
                </a:ln>
                <a:solidFill>
                  <a:prstClr val="black"/>
                </a:solidFill>
                <a:effectLst/>
                <a:uLnTx/>
                <a:uFillTx/>
                <a:latin typeface="Calibri"/>
                <a:ea typeface="+mn-ea"/>
                <a:cs typeface="+mn-cs"/>
              </a:rPr>
              <a:t> </a:t>
            </a:r>
            <a:r>
              <a:rPr lang="es-CL" sz="1600" b="1" kern="0" dirty="0">
                <a:solidFill>
                  <a:prstClr val="black"/>
                </a:solidFill>
                <a:latin typeface="Calibri"/>
              </a:rPr>
              <a:t>que son exclusivamente </a:t>
            </a:r>
            <a:r>
              <a:rPr kumimoji="0" lang="es-CL" sz="1600" b="1" i="0" u="none" strike="noStrike" kern="0" cap="none" spc="0" normalizeH="0" baseline="0" noProof="0" dirty="0">
                <a:ln>
                  <a:noFill/>
                </a:ln>
                <a:solidFill>
                  <a:prstClr val="black"/>
                </a:solidFill>
                <a:effectLst/>
                <a:uLnTx/>
                <a:uFillTx/>
                <a:latin typeface="Calibri"/>
                <a:ea typeface="+mn-ea"/>
                <a:cs typeface="+mn-cs"/>
              </a:rPr>
              <a:t>consultantes</a:t>
            </a:r>
            <a:r>
              <a:rPr kumimoji="0" lang="es-CL" sz="1600" b="0" i="0" u="none" strike="noStrike" kern="0" cap="none" spc="0" normalizeH="0" baseline="0" noProof="0" dirty="0">
                <a:ln>
                  <a:noFill/>
                </a:ln>
                <a:solidFill>
                  <a:prstClr val="black"/>
                </a:solidFill>
                <a:effectLst/>
                <a:uLnTx/>
                <a:uFillTx/>
                <a:latin typeface="Calibri"/>
                <a:ea typeface="+mn-ea"/>
                <a:cs typeface="+mn-cs"/>
              </a:rPr>
              <a:t>. </a:t>
            </a:r>
          </a:p>
          <a:p>
            <a:pPr marL="0" marR="0" lvl="0" indent="0" algn="just" defTabSz="914400" eaLnBrk="0" fontAlgn="base" latinLnBrk="0" hangingPunct="0">
              <a:lnSpc>
                <a:spcPct val="100000"/>
              </a:lnSpc>
              <a:spcBef>
                <a:spcPct val="0"/>
              </a:spcBef>
              <a:spcAft>
                <a:spcPct val="0"/>
              </a:spcAft>
              <a:buClrTx/>
              <a:buSzTx/>
              <a:buFontTx/>
              <a:buNone/>
              <a:tabLst/>
              <a:defRPr/>
            </a:pPr>
            <a:r>
              <a:rPr kumimoji="0" lang="es-CL" sz="1600" b="0" i="0" u="none" strike="noStrike" kern="0" cap="none" spc="0" normalizeH="0" baseline="0" noProof="0" dirty="0">
                <a:ln>
                  <a:noFill/>
                </a:ln>
                <a:solidFill>
                  <a:prstClr val="black"/>
                </a:solidFill>
                <a:effectLst/>
                <a:uLnTx/>
                <a:uFillTx/>
                <a:latin typeface="Calibri"/>
                <a:ea typeface="+mn-ea"/>
                <a:cs typeface="+mn-cs"/>
              </a:rPr>
              <a:t>En términos del</a:t>
            </a:r>
            <a:r>
              <a:rPr kumimoji="0" lang="es-CL" sz="1600" b="0" i="0" u="none" strike="noStrike" kern="0" cap="none" spc="0" normalizeH="0" noProof="0" dirty="0">
                <a:ln>
                  <a:noFill/>
                </a:ln>
                <a:solidFill>
                  <a:prstClr val="black"/>
                </a:solidFill>
                <a:effectLst/>
                <a:uLnTx/>
                <a:uFillTx/>
                <a:latin typeface="Calibri"/>
                <a:ea typeface="+mn-ea"/>
                <a:cs typeface="+mn-cs"/>
              </a:rPr>
              <a:t> proceso</a:t>
            </a:r>
            <a:r>
              <a:rPr kumimoji="0" lang="es-CL" sz="1600" b="0" i="0" u="none" strike="noStrike" kern="0" cap="none" spc="0" normalizeH="0" baseline="0" noProof="0" dirty="0">
                <a:ln>
                  <a:noFill/>
                </a:ln>
                <a:solidFill>
                  <a:prstClr val="black"/>
                </a:solidFill>
                <a:effectLst/>
                <a:uLnTx/>
                <a:uFillTx/>
                <a:latin typeface="Calibri"/>
                <a:ea typeface="+mn-ea"/>
                <a:cs typeface="+mn-cs"/>
              </a:rPr>
              <a:t>, la evaluación más baja en ambos </a:t>
            </a:r>
            <a:r>
              <a:rPr lang="es-CL" sz="1600" kern="0" dirty="0">
                <a:solidFill>
                  <a:prstClr val="black"/>
                </a:solidFill>
                <a:latin typeface="Calibri"/>
              </a:rPr>
              <a:t>usuarios</a:t>
            </a:r>
            <a:r>
              <a:rPr kumimoji="0" lang="es-CL" sz="1600" b="0" i="0" u="none" strike="noStrike" kern="0" cap="none" spc="0" normalizeH="0" baseline="0" noProof="0" dirty="0">
                <a:ln>
                  <a:noFill/>
                </a:ln>
                <a:solidFill>
                  <a:prstClr val="black"/>
                </a:solidFill>
                <a:effectLst/>
                <a:uLnTx/>
                <a:uFillTx/>
                <a:latin typeface="Calibri"/>
                <a:ea typeface="+mn-ea"/>
                <a:cs typeface="+mn-cs"/>
              </a:rPr>
              <a:t> es </a:t>
            </a:r>
            <a:r>
              <a:rPr kumimoji="0" lang="es-CL" sz="1600" b="1" i="0" u="sng" strike="noStrike" kern="0" cap="none" spc="0" normalizeH="0" baseline="0" noProof="0" dirty="0">
                <a:ln>
                  <a:noFill/>
                </a:ln>
                <a:solidFill>
                  <a:prstClr val="black"/>
                </a:solidFill>
                <a:effectLst/>
                <a:uLnTx/>
                <a:uFillTx/>
                <a:latin typeface="Calibri"/>
                <a:ea typeface="+mn-ea"/>
                <a:cs typeface="+mn-cs"/>
              </a:rPr>
              <a:t>el tiempo</a:t>
            </a:r>
            <a:r>
              <a:rPr kumimoji="0" lang="es-CL" sz="1600" b="1" i="0" u="sng" strike="noStrike" kern="0" cap="none" spc="0" normalizeH="0" noProof="0" dirty="0">
                <a:ln>
                  <a:noFill/>
                </a:ln>
                <a:solidFill>
                  <a:prstClr val="black"/>
                </a:solidFill>
                <a:effectLst/>
                <a:uLnTx/>
                <a:uFillTx/>
                <a:latin typeface="Calibri"/>
                <a:ea typeface="+mn-ea"/>
                <a:cs typeface="+mn-cs"/>
              </a:rPr>
              <a:t> de respuesta</a:t>
            </a:r>
            <a:r>
              <a:rPr kumimoji="0" lang="es-CL" sz="1600" b="0" i="0" u="none" strike="noStrike" kern="0" cap="none" spc="0" normalizeH="0" baseline="0" noProof="0" dirty="0">
                <a:ln>
                  <a:noFill/>
                </a:ln>
                <a:solidFill>
                  <a:prstClr val="black"/>
                </a:solidFill>
                <a:effectLst/>
                <a:uLnTx/>
                <a:uFillTx/>
                <a:latin typeface="Calibri"/>
                <a:ea typeface="+mn-ea"/>
                <a:cs typeface="+mn-cs"/>
              </a:rPr>
              <a:t>, especialmente en reclamantes (49%), lo que se asocia a que, en general, buscan una respuesta definitiva sobre el estado de su caso, la cual muchas veces no puede ser provista por</a:t>
            </a:r>
            <a:r>
              <a:rPr kumimoji="0" lang="es-CL" sz="1600" b="0" i="0" u="none" strike="noStrike" kern="0" cap="none" spc="0" normalizeH="0" noProof="0" dirty="0">
                <a:ln>
                  <a:noFill/>
                </a:ln>
                <a:solidFill>
                  <a:prstClr val="black"/>
                </a:solidFill>
                <a:effectLst/>
                <a:uLnTx/>
                <a:uFillTx/>
                <a:latin typeface="Calibri"/>
                <a:ea typeface="+mn-ea"/>
                <a:cs typeface="+mn-cs"/>
              </a:rPr>
              <a:t> la Unidad de Atención al Usuario</a:t>
            </a:r>
            <a:r>
              <a:rPr kumimoji="0" lang="es-CL" sz="1600" b="0" i="0" u="none" strike="noStrike" kern="0" cap="none" spc="0" normalizeH="0" baseline="0" noProof="0" dirty="0">
                <a:ln>
                  <a:noFill/>
                </a:ln>
                <a:solidFill>
                  <a:prstClr val="black"/>
                </a:solidFill>
                <a:effectLst/>
                <a:uLnTx/>
                <a:uFillTx/>
                <a:latin typeface="Calibri"/>
                <a:ea typeface="+mn-ea"/>
                <a:cs typeface="+mn-cs"/>
              </a:rPr>
              <a:t>. </a:t>
            </a:r>
          </a:p>
          <a:p>
            <a:pPr marL="0" marR="0" lvl="0" indent="0" algn="just" defTabSz="914400" eaLnBrk="0" fontAlgn="base" latinLnBrk="0" hangingPunct="0">
              <a:lnSpc>
                <a:spcPct val="100000"/>
              </a:lnSpc>
              <a:spcBef>
                <a:spcPct val="0"/>
              </a:spcBef>
              <a:spcAft>
                <a:spcPct val="0"/>
              </a:spcAft>
              <a:buClrTx/>
              <a:buSzTx/>
              <a:buFontTx/>
              <a:buNone/>
              <a:tabLst/>
              <a:defRPr/>
            </a:pPr>
            <a:r>
              <a:rPr kumimoji="0" lang="es-CL" sz="1600" b="0" i="0" u="none" strike="noStrike" kern="0" cap="none" spc="0" normalizeH="0" baseline="0" noProof="0" dirty="0">
                <a:ln>
                  <a:noFill/>
                </a:ln>
                <a:solidFill>
                  <a:prstClr val="black"/>
                </a:solidFill>
                <a:effectLst/>
                <a:uLnTx/>
                <a:uFillTx/>
                <a:latin typeface="Calibri"/>
                <a:ea typeface="+mn-ea"/>
                <a:cs typeface="+mn-cs"/>
              </a:rPr>
              <a:t>Así, los aspectos más bajos de la evaluación de la persona que lo atendió son: la </a:t>
            </a:r>
            <a:r>
              <a:rPr kumimoji="0" lang="es-CL" sz="1600" b="1" i="0" u="none" strike="noStrike" kern="0" cap="none" spc="0" normalizeH="0" baseline="0" noProof="0" dirty="0">
                <a:ln>
                  <a:noFill/>
                </a:ln>
                <a:solidFill>
                  <a:prstClr val="black"/>
                </a:solidFill>
                <a:effectLst/>
                <a:uLnTx/>
                <a:uFillTx/>
                <a:latin typeface="Calibri"/>
                <a:ea typeface="+mn-ea"/>
                <a:cs typeface="+mn-cs"/>
              </a:rPr>
              <a:t>claridad y precisión de las respuestas </a:t>
            </a:r>
            <a:r>
              <a:rPr kumimoji="0" lang="es-CL" sz="1600" b="0" i="0" u="none" strike="noStrike" kern="0" cap="none" spc="0" normalizeH="0" baseline="0" noProof="0" dirty="0">
                <a:ln>
                  <a:noFill/>
                </a:ln>
                <a:solidFill>
                  <a:prstClr val="black"/>
                </a:solidFill>
                <a:effectLst/>
                <a:uLnTx/>
                <a:uFillTx/>
                <a:latin typeface="Calibri"/>
                <a:ea typeface="+mn-ea"/>
                <a:cs typeface="+mn-cs"/>
              </a:rPr>
              <a:t>(66%) y </a:t>
            </a:r>
            <a:r>
              <a:rPr lang="es-CL" sz="1600" kern="0" dirty="0">
                <a:solidFill>
                  <a:prstClr val="black"/>
                </a:solidFill>
                <a:latin typeface="Calibri"/>
              </a:rPr>
              <a:t>la </a:t>
            </a:r>
            <a:r>
              <a:rPr lang="es-CL" sz="1600" b="1" kern="0" dirty="0">
                <a:solidFill>
                  <a:prstClr val="black"/>
                </a:solidFill>
                <a:latin typeface="Calibri"/>
              </a:rPr>
              <a:t>comprensión de la</a:t>
            </a:r>
            <a:r>
              <a:rPr kumimoji="0" lang="es-CL" sz="1600" b="1" i="0" u="none" strike="noStrike" kern="0" cap="none" spc="0" normalizeH="0" baseline="0" noProof="0" dirty="0">
                <a:ln>
                  <a:noFill/>
                </a:ln>
                <a:solidFill>
                  <a:prstClr val="black"/>
                </a:solidFill>
                <a:effectLst/>
                <a:uLnTx/>
                <a:uFillTx/>
                <a:latin typeface="Calibri"/>
                <a:ea typeface="+mn-ea"/>
                <a:cs typeface="+mn-cs"/>
              </a:rPr>
              <a:t> consulta </a:t>
            </a:r>
            <a:r>
              <a:rPr kumimoji="0" lang="es-CL" sz="1600" i="0" u="none" strike="noStrike" kern="0" cap="none" spc="0" normalizeH="0" baseline="0" noProof="0" dirty="0">
                <a:ln>
                  <a:noFill/>
                </a:ln>
                <a:solidFill>
                  <a:prstClr val="black"/>
                </a:solidFill>
                <a:effectLst/>
                <a:uLnTx/>
                <a:uFillTx/>
                <a:latin typeface="Calibri"/>
                <a:ea typeface="+mn-ea"/>
                <a:cs typeface="+mn-cs"/>
              </a:rPr>
              <a:t>(70%).</a:t>
            </a:r>
          </a:p>
        </p:txBody>
      </p:sp>
      <p:graphicFrame>
        <p:nvGraphicFramePr>
          <p:cNvPr id="9" name="4 Gráfico"/>
          <p:cNvGraphicFramePr>
            <a:graphicFrameLocks/>
          </p:cNvGraphicFramePr>
          <p:nvPr>
            <p:extLst>
              <p:ext uri="{D42A27DB-BD31-4B8C-83A1-F6EECF244321}">
                <p14:modId xmlns:p14="http://schemas.microsoft.com/office/powerpoint/2010/main" val="1331701947"/>
              </p:ext>
            </p:extLst>
          </p:nvPr>
        </p:nvGraphicFramePr>
        <p:xfrm>
          <a:off x="232448" y="1035171"/>
          <a:ext cx="8713787" cy="33006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59339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4667593" y="785135"/>
            <a:ext cx="4208462" cy="2451100"/>
          </a:xfrm>
          <a:prstGeom prst="roundRect">
            <a:avLst/>
          </a:prstGeom>
        </p:spPr>
        <p:style>
          <a:lnRef idx="1">
            <a:schemeClr val="accent6"/>
          </a:lnRef>
          <a:fillRef idx="2">
            <a:schemeClr val="accent6"/>
          </a:fillRef>
          <a:effectRef idx="1">
            <a:schemeClr val="accent6"/>
          </a:effectRef>
          <a:fontRef idx="minor">
            <a:schemeClr val="dk1"/>
          </a:fontRef>
        </p:style>
        <p:txBody>
          <a:bodyPr lIns="36000" rIns="36000" anchor="ctr"/>
          <a:lstStyle/>
          <a:p>
            <a:pPr algn="ctr">
              <a:defRPr/>
            </a:pPr>
            <a:r>
              <a:rPr lang="es-CL" sz="1400" dirty="0"/>
              <a:t>La mayor parte de los reclamantes ha realizado consultas sobre el estado de su reclamo (79%), principalmente a través del </a:t>
            </a:r>
            <a:r>
              <a:rPr lang="es-CL" sz="1400" b="1" dirty="0"/>
              <a:t>sitio web (68%) y correo electrónico (60%)</a:t>
            </a:r>
            <a:r>
              <a:rPr lang="es-CL" sz="1400" dirty="0"/>
              <a:t>.</a:t>
            </a:r>
          </a:p>
          <a:p>
            <a:pPr algn="ctr">
              <a:defRPr/>
            </a:pPr>
            <a:endParaRPr lang="es-CL" sz="1400" dirty="0"/>
          </a:p>
          <a:p>
            <a:pPr algn="ctr">
              <a:defRPr/>
            </a:pPr>
            <a:r>
              <a:rPr lang="es-CL" sz="1400" b="1" dirty="0"/>
              <a:t>En todos los canales baja la satisfacción.</a:t>
            </a:r>
          </a:p>
          <a:p>
            <a:pPr algn="ctr">
              <a:defRPr/>
            </a:pPr>
            <a:endParaRPr lang="es-CL" sz="1400" dirty="0"/>
          </a:p>
          <a:p>
            <a:pPr algn="ctr">
              <a:defRPr/>
            </a:pPr>
            <a:r>
              <a:rPr lang="es-CL" sz="1400" dirty="0"/>
              <a:t>Donde menor satisfacción existe es con el </a:t>
            </a:r>
            <a:r>
              <a:rPr lang="es-CL" sz="1400" b="1" dirty="0"/>
              <a:t>correo postal</a:t>
            </a:r>
            <a:r>
              <a:rPr lang="es-CL" sz="1400" dirty="0"/>
              <a:t>, el cual –además- registra la principal baja. Sin embargo, este canal es menos usado. </a:t>
            </a:r>
          </a:p>
        </p:txBody>
      </p:sp>
      <p:sp>
        <p:nvSpPr>
          <p:cNvPr id="6" name="Rectángulo 5"/>
          <p:cNvSpPr/>
          <p:nvPr/>
        </p:nvSpPr>
        <p:spPr>
          <a:xfrm>
            <a:off x="0" y="14214"/>
            <a:ext cx="7526215" cy="646113"/>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s-ES">
              <a:solidFill>
                <a:prstClr val="white"/>
              </a:solidFill>
            </a:endParaRPr>
          </a:p>
        </p:txBody>
      </p:sp>
      <p:sp>
        <p:nvSpPr>
          <p:cNvPr id="7" name="CuadroTexto 6"/>
          <p:cNvSpPr txBox="1"/>
          <p:nvPr/>
        </p:nvSpPr>
        <p:spPr>
          <a:xfrm>
            <a:off x="225425" y="34925"/>
            <a:ext cx="7066293" cy="523220"/>
          </a:xfrm>
          <a:prstGeom prst="rect">
            <a:avLst/>
          </a:prstGeom>
          <a:noFill/>
        </p:spPr>
        <p:txBody>
          <a:bodyPr wrap="none">
            <a:spAutoFit/>
          </a:bodyPr>
          <a:lstStyle/>
          <a:p>
            <a:pPr fontAlgn="auto">
              <a:spcBef>
                <a:spcPct val="0"/>
              </a:spcBef>
              <a:spcAft>
                <a:spcPts val="0"/>
              </a:spcAft>
              <a:defRPr/>
            </a:pPr>
            <a:r>
              <a:rPr lang="es-ES" sz="2800" b="1" dirty="0">
                <a:solidFill>
                  <a:srgbClr val="FFFFFF"/>
                </a:solidFill>
                <a:latin typeface="Trebuchet MS" panose="020B0603020202020204" pitchFamily="34" charset="0"/>
              </a:rPr>
              <a:t>ATENCIÓN DE CONSULTAS: RECLAMANTES</a:t>
            </a:r>
          </a:p>
        </p:txBody>
      </p:sp>
      <p:graphicFrame>
        <p:nvGraphicFramePr>
          <p:cNvPr id="8" name="Gráfico 7"/>
          <p:cNvGraphicFramePr>
            <a:graphicFrameLocks/>
          </p:cNvGraphicFramePr>
          <p:nvPr/>
        </p:nvGraphicFramePr>
        <p:xfrm>
          <a:off x="115373" y="785135"/>
          <a:ext cx="4096587" cy="25600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3 Gráfico"/>
          <p:cNvGraphicFramePr>
            <a:graphicFrameLocks/>
          </p:cNvGraphicFramePr>
          <p:nvPr/>
        </p:nvGraphicFramePr>
        <p:xfrm>
          <a:off x="115373" y="3432473"/>
          <a:ext cx="8809552" cy="33088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062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3918282"/>
            <a:ext cx="7772400" cy="1470025"/>
          </a:xfrm>
        </p:spPr>
        <p:txBody>
          <a:bodyPr/>
          <a:lstStyle/>
          <a:p>
            <a:r>
              <a:rPr lang="es-CL" dirty="0">
                <a:solidFill>
                  <a:schemeClr val="tx2">
                    <a:lumMod val="50000"/>
                  </a:schemeClr>
                </a:solidFill>
              </a:rPr>
              <a:t>1. Usuarios Privados</a:t>
            </a:r>
          </a:p>
        </p:txBody>
      </p:sp>
    </p:spTree>
    <p:extLst>
      <p:ext uri="{BB962C8B-B14F-4D97-AF65-F5344CB8AC3E}">
        <p14:creationId xmlns:p14="http://schemas.microsoft.com/office/powerpoint/2010/main" val="2915025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250825" y="4221163"/>
            <a:ext cx="4456113" cy="205105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285750" indent="-285750" algn="just">
              <a:spcBef>
                <a:spcPts val="600"/>
              </a:spcBef>
              <a:buFont typeface="Arial" panose="020B0604020202020204" pitchFamily="34" charset="0"/>
              <a:buChar char="•"/>
              <a:defRPr/>
            </a:pPr>
            <a:r>
              <a:rPr lang="es-CL" sz="1400" dirty="0">
                <a:solidFill>
                  <a:schemeClr val="tx1"/>
                </a:solidFill>
              </a:rPr>
              <a:t>Se observa una baja en la satisfacción con los distintos aspectos del reclamo.</a:t>
            </a:r>
          </a:p>
          <a:p>
            <a:pPr marL="285750" indent="-285750" algn="just">
              <a:spcBef>
                <a:spcPts val="600"/>
              </a:spcBef>
              <a:buFont typeface="Arial" panose="020B0604020202020204" pitchFamily="34" charset="0"/>
              <a:buChar char="•"/>
              <a:defRPr/>
            </a:pPr>
            <a:r>
              <a:rPr lang="es-CL" sz="1400" dirty="0">
                <a:solidFill>
                  <a:schemeClr val="tx1"/>
                </a:solidFill>
              </a:rPr>
              <a:t>La percepción del </a:t>
            </a:r>
            <a:r>
              <a:rPr lang="es-CL" sz="1400" b="1" dirty="0">
                <a:solidFill>
                  <a:schemeClr val="tx1"/>
                </a:solidFill>
              </a:rPr>
              <a:t>tiempo de entrega </a:t>
            </a:r>
            <a:r>
              <a:rPr lang="es-CL" sz="1400" dirty="0">
                <a:solidFill>
                  <a:schemeClr val="tx1"/>
                </a:solidFill>
              </a:rPr>
              <a:t>de la decisión final </a:t>
            </a:r>
            <a:r>
              <a:rPr lang="es-CL" sz="1400" b="1" dirty="0">
                <a:solidFill>
                  <a:schemeClr val="tx1"/>
                </a:solidFill>
              </a:rPr>
              <a:t>presenta la evaluación más baja (48%)</a:t>
            </a:r>
            <a:r>
              <a:rPr lang="es-CL" sz="1400" dirty="0">
                <a:solidFill>
                  <a:schemeClr val="tx1"/>
                </a:solidFill>
              </a:rPr>
              <a:t>, mientras que la mayor baja está en la pertinencia de la decisión y la atención general (-14%).</a:t>
            </a:r>
            <a:endParaRPr lang="es-CL" sz="1400" b="1" dirty="0">
              <a:solidFill>
                <a:schemeClr val="tx1"/>
              </a:solidFill>
            </a:endParaRPr>
          </a:p>
          <a:p>
            <a:pPr marL="285750" indent="-285750" algn="just">
              <a:spcBef>
                <a:spcPts val="600"/>
              </a:spcBef>
              <a:buFont typeface="Arial" panose="020B0604020202020204" pitchFamily="34" charset="0"/>
              <a:buChar char="•"/>
              <a:defRPr/>
            </a:pPr>
            <a:r>
              <a:rPr lang="es-CL" sz="1400" b="1" dirty="0">
                <a:solidFill>
                  <a:schemeClr val="tx1"/>
                </a:solidFill>
              </a:rPr>
              <a:t>Usuarios que han pasado por SARC (35% de los casos de este período) </a:t>
            </a:r>
            <a:r>
              <a:rPr lang="es-CL" sz="1400" dirty="0">
                <a:solidFill>
                  <a:schemeClr val="tx1"/>
                </a:solidFill>
              </a:rPr>
              <a:t>mejoran su evaluación en todos los puntos evaluados.</a:t>
            </a:r>
          </a:p>
        </p:txBody>
      </p:sp>
      <p:graphicFrame>
        <p:nvGraphicFramePr>
          <p:cNvPr id="4" name="Tabla 3"/>
          <p:cNvGraphicFramePr>
            <a:graphicFrameLocks noGrp="1"/>
          </p:cNvGraphicFramePr>
          <p:nvPr/>
        </p:nvGraphicFramePr>
        <p:xfrm>
          <a:off x="5032375" y="4497388"/>
          <a:ext cx="3457575" cy="1739900"/>
        </p:xfrm>
        <a:graphic>
          <a:graphicData uri="http://schemas.openxmlformats.org/drawingml/2006/table">
            <a:tbl>
              <a:tblPr firstRow="1" bandRow="1">
                <a:tableStyleId>{93296810-A885-4BE3-A3E7-6D5BEEA58F35}</a:tableStyleId>
              </a:tblPr>
              <a:tblGrid>
                <a:gridCol w="1512968">
                  <a:extLst>
                    <a:ext uri="{9D8B030D-6E8A-4147-A177-3AD203B41FA5}">
                      <a16:colId xmlns:a16="http://schemas.microsoft.com/office/drawing/2014/main" val="20000"/>
                    </a:ext>
                  </a:extLst>
                </a:gridCol>
                <a:gridCol w="1008314">
                  <a:extLst>
                    <a:ext uri="{9D8B030D-6E8A-4147-A177-3AD203B41FA5}">
                      <a16:colId xmlns:a16="http://schemas.microsoft.com/office/drawing/2014/main" val="20001"/>
                    </a:ext>
                  </a:extLst>
                </a:gridCol>
                <a:gridCol w="936293">
                  <a:extLst>
                    <a:ext uri="{9D8B030D-6E8A-4147-A177-3AD203B41FA5}">
                      <a16:colId xmlns:a16="http://schemas.microsoft.com/office/drawing/2014/main" val="20002"/>
                    </a:ext>
                  </a:extLst>
                </a:gridCol>
              </a:tblGrid>
              <a:tr h="472447">
                <a:tc>
                  <a:txBody>
                    <a:bodyPr/>
                    <a:lstStyle/>
                    <a:p>
                      <a:r>
                        <a:rPr lang="es-CL" sz="1300" dirty="0"/>
                        <a:t>% de satisfacción…</a:t>
                      </a:r>
                    </a:p>
                  </a:txBody>
                  <a:tcPr marL="91458" marR="91458" marT="45724" marB="45724"/>
                </a:tc>
                <a:tc>
                  <a:txBody>
                    <a:bodyPr/>
                    <a:lstStyle/>
                    <a:p>
                      <a:pPr algn="ctr"/>
                      <a:r>
                        <a:rPr lang="es-CL" sz="1300" dirty="0"/>
                        <a:t>Sin</a:t>
                      </a:r>
                      <a:r>
                        <a:rPr lang="es-CL" sz="1300" baseline="0" dirty="0"/>
                        <a:t> SARC</a:t>
                      </a:r>
                    </a:p>
                    <a:p>
                      <a:pPr algn="ctr"/>
                      <a:r>
                        <a:rPr lang="es-CL" sz="1200" b="0" baseline="0" dirty="0"/>
                        <a:t>(N=262)</a:t>
                      </a:r>
                      <a:endParaRPr lang="es-CL" sz="1200" b="0" dirty="0"/>
                    </a:p>
                  </a:txBody>
                  <a:tcPr marL="91458" marR="91458" marT="45724" marB="45724"/>
                </a:tc>
                <a:tc>
                  <a:txBody>
                    <a:bodyPr/>
                    <a:lstStyle/>
                    <a:p>
                      <a:pPr algn="ctr"/>
                      <a:r>
                        <a:rPr lang="es-CL" sz="1300" dirty="0"/>
                        <a:t>Con SARC</a:t>
                      </a:r>
                    </a:p>
                    <a:p>
                      <a:pPr algn="ctr"/>
                      <a:r>
                        <a:rPr lang="es-CL" sz="1200" b="0" dirty="0"/>
                        <a:t>(N=142)</a:t>
                      </a:r>
                    </a:p>
                  </a:txBody>
                  <a:tcPr marL="91458" marR="91458" marT="45724" marB="45724"/>
                </a:tc>
                <a:extLst>
                  <a:ext uri="{0D108BD9-81ED-4DB2-BD59-A6C34878D82A}">
                    <a16:rowId xmlns:a16="http://schemas.microsoft.com/office/drawing/2014/main" val="10000"/>
                  </a:ext>
                </a:extLst>
              </a:tr>
              <a:tr h="316863">
                <a:tc>
                  <a:txBody>
                    <a:bodyPr/>
                    <a:lstStyle/>
                    <a:p>
                      <a:r>
                        <a:rPr lang="es-CL" sz="1300" dirty="0"/>
                        <a:t>Pertinencia</a:t>
                      </a:r>
                    </a:p>
                  </a:txBody>
                  <a:tcPr marL="91458" marR="91458" marT="45724" marB="45724"/>
                </a:tc>
                <a:tc>
                  <a:txBody>
                    <a:bodyPr/>
                    <a:lstStyle/>
                    <a:p>
                      <a:pPr algn="ctr"/>
                      <a:r>
                        <a:rPr lang="es-CL" sz="1300" dirty="0"/>
                        <a:t>40%</a:t>
                      </a:r>
                    </a:p>
                  </a:txBody>
                  <a:tcPr marL="91458" marR="91458" marT="45724" marB="45724"/>
                </a:tc>
                <a:tc>
                  <a:txBody>
                    <a:bodyPr/>
                    <a:lstStyle/>
                    <a:p>
                      <a:pPr algn="ctr"/>
                      <a:r>
                        <a:rPr lang="es-CL" sz="1300" dirty="0"/>
                        <a:t>65%</a:t>
                      </a:r>
                    </a:p>
                  </a:txBody>
                  <a:tcPr marL="91458" marR="91458" marT="45724" marB="45724"/>
                </a:tc>
                <a:extLst>
                  <a:ext uri="{0D108BD9-81ED-4DB2-BD59-A6C34878D82A}">
                    <a16:rowId xmlns:a16="http://schemas.microsoft.com/office/drawing/2014/main" val="10001"/>
                  </a:ext>
                </a:extLst>
              </a:tr>
              <a:tr h="316863">
                <a:tc>
                  <a:txBody>
                    <a:bodyPr/>
                    <a:lstStyle/>
                    <a:p>
                      <a:r>
                        <a:rPr lang="es-CL" sz="1300" dirty="0"/>
                        <a:t>Claridad</a:t>
                      </a:r>
                    </a:p>
                  </a:txBody>
                  <a:tcPr marL="91458" marR="91458" marT="45724" marB="45724"/>
                </a:tc>
                <a:tc>
                  <a:txBody>
                    <a:bodyPr/>
                    <a:lstStyle/>
                    <a:p>
                      <a:pPr algn="ctr"/>
                      <a:r>
                        <a:rPr lang="es-CL" sz="1300" dirty="0"/>
                        <a:t>58%</a:t>
                      </a:r>
                    </a:p>
                  </a:txBody>
                  <a:tcPr marL="91458" marR="91458" marT="45724" marB="45724"/>
                </a:tc>
                <a:tc>
                  <a:txBody>
                    <a:bodyPr/>
                    <a:lstStyle/>
                    <a:p>
                      <a:pPr algn="ctr"/>
                      <a:r>
                        <a:rPr lang="es-CL" sz="1300" dirty="0"/>
                        <a:t>75%</a:t>
                      </a:r>
                    </a:p>
                  </a:txBody>
                  <a:tcPr marL="91458" marR="91458" marT="45724" marB="45724"/>
                </a:tc>
                <a:extLst>
                  <a:ext uri="{0D108BD9-81ED-4DB2-BD59-A6C34878D82A}">
                    <a16:rowId xmlns:a16="http://schemas.microsoft.com/office/drawing/2014/main" val="10002"/>
                  </a:ext>
                </a:extLst>
              </a:tr>
              <a:tr h="316863">
                <a:tc>
                  <a:txBody>
                    <a:bodyPr/>
                    <a:lstStyle/>
                    <a:p>
                      <a:r>
                        <a:rPr lang="es-CL" sz="1300" dirty="0"/>
                        <a:t>Tiempo </a:t>
                      </a:r>
                    </a:p>
                  </a:txBody>
                  <a:tcPr marL="91458" marR="91458" marT="45724" marB="45724"/>
                </a:tc>
                <a:tc>
                  <a:txBody>
                    <a:bodyPr/>
                    <a:lstStyle/>
                    <a:p>
                      <a:pPr algn="ctr"/>
                      <a:r>
                        <a:rPr lang="es-CL" sz="1300" dirty="0"/>
                        <a:t>45%</a:t>
                      </a:r>
                    </a:p>
                  </a:txBody>
                  <a:tcPr marL="91458" marR="91458" marT="45724" marB="45724"/>
                </a:tc>
                <a:tc>
                  <a:txBody>
                    <a:bodyPr/>
                    <a:lstStyle/>
                    <a:p>
                      <a:pPr algn="ctr"/>
                      <a:r>
                        <a:rPr lang="es-CL" sz="1300" dirty="0"/>
                        <a:t>53%</a:t>
                      </a:r>
                    </a:p>
                  </a:txBody>
                  <a:tcPr marL="91458" marR="91458" marT="45724" marB="45724"/>
                </a:tc>
                <a:extLst>
                  <a:ext uri="{0D108BD9-81ED-4DB2-BD59-A6C34878D82A}">
                    <a16:rowId xmlns:a16="http://schemas.microsoft.com/office/drawing/2014/main" val="10003"/>
                  </a:ext>
                </a:extLst>
              </a:tr>
              <a:tr h="316863">
                <a:tc>
                  <a:txBody>
                    <a:bodyPr/>
                    <a:lstStyle/>
                    <a:p>
                      <a:r>
                        <a:rPr lang="es-CL" sz="1300" dirty="0"/>
                        <a:t>Atención general</a:t>
                      </a:r>
                    </a:p>
                  </a:txBody>
                  <a:tcPr marL="91458" marR="91458" marT="45724" marB="45724"/>
                </a:tc>
                <a:tc>
                  <a:txBody>
                    <a:bodyPr/>
                    <a:lstStyle/>
                    <a:p>
                      <a:pPr algn="ctr"/>
                      <a:r>
                        <a:rPr lang="es-CL" sz="1300" dirty="0"/>
                        <a:t>49%</a:t>
                      </a:r>
                    </a:p>
                  </a:txBody>
                  <a:tcPr marL="91458" marR="91458" marT="45724" marB="45724"/>
                </a:tc>
                <a:tc>
                  <a:txBody>
                    <a:bodyPr/>
                    <a:lstStyle/>
                    <a:p>
                      <a:pPr algn="ctr"/>
                      <a:r>
                        <a:rPr lang="es-CL" sz="1300" dirty="0"/>
                        <a:t>71%</a:t>
                      </a:r>
                    </a:p>
                  </a:txBody>
                  <a:tcPr marL="91458" marR="91458" marT="45724" marB="45724"/>
                </a:tc>
                <a:extLst>
                  <a:ext uri="{0D108BD9-81ED-4DB2-BD59-A6C34878D82A}">
                    <a16:rowId xmlns:a16="http://schemas.microsoft.com/office/drawing/2014/main" val="10004"/>
                  </a:ext>
                </a:extLst>
              </a:tr>
            </a:tbl>
          </a:graphicData>
        </a:graphic>
      </p:graphicFrame>
      <p:sp>
        <p:nvSpPr>
          <p:cNvPr id="7" name="Rectángulo 6"/>
          <p:cNvSpPr/>
          <p:nvPr/>
        </p:nvSpPr>
        <p:spPr>
          <a:xfrm>
            <a:off x="-1" y="-26989"/>
            <a:ext cx="7453109" cy="647701"/>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s-ES">
              <a:solidFill>
                <a:prstClr val="white"/>
              </a:solidFill>
            </a:endParaRPr>
          </a:p>
        </p:txBody>
      </p:sp>
      <p:sp>
        <p:nvSpPr>
          <p:cNvPr id="8" name="CuadroTexto 7"/>
          <p:cNvSpPr txBox="1"/>
          <p:nvPr/>
        </p:nvSpPr>
        <p:spPr>
          <a:xfrm>
            <a:off x="225425" y="34925"/>
            <a:ext cx="7227684" cy="523220"/>
          </a:xfrm>
          <a:prstGeom prst="rect">
            <a:avLst/>
          </a:prstGeom>
          <a:noFill/>
        </p:spPr>
        <p:txBody>
          <a:bodyPr wrap="none">
            <a:spAutoFit/>
          </a:bodyPr>
          <a:lstStyle/>
          <a:p>
            <a:pPr>
              <a:spcBef>
                <a:spcPct val="0"/>
              </a:spcBef>
              <a:defRPr/>
            </a:pPr>
            <a:r>
              <a:rPr lang="es-ES" sz="2800" b="1" dirty="0">
                <a:solidFill>
                  <a:srgbClr val="FFFFFF"/>
                </a:solidFill>
                <a:latin typeface="Trebuchet MS" panose="020B0603020202020204" pitchFamily="34" charset="0"/>
              </a:rPr>
              <a:t>ASPECTOS ESPECÍFICOS DE LOS RECLAMOS</a:t>
            </a:r>
          </a:p>
        </p:txBody>
      </p:sp>
      <p:graphicFrame>
        <p:nvGraphicFramePr>
          <p:cNvPr id="9" name="Gráfico 8"/>
          <p:cNvGraphicFramePr>
            <a:graphicFrameLocks/>
          </p:cNvGraphicFramePr>
          <p:nvPr/>
        </p:nvGraphicFramePr>
        <p:xfrm>
          <a:off x="107504" y="980728"/>
          <a:ext cx="8856983" cy="3093194"/>
        </p:xfrm>
        <a:graphic>
          <a:graphicData uri="http://schemas.openxmlformats.org/drawingml/2006/chart">
            <c:chart xmlns:c="http://schemas.openxmlformats.org/drawingml/2006/chart" xmlns:r="http://schemas.openxmlformats.org/officeDocument/2006/relationships" r:id="rId2"/>
          </a:graphicData>
        </a:graphic>
      </p:graphicFrame>
      <p:sp>
        <p:nvSpPr>
          <p:cNvPr id="62496" name="Rectángulo 1"/>
          <p:cNvSpPr>
            <a:spLocks noChangeArrowheads="1"/>
          </p:cNvSpPr>
          <p:nvPr/>
        </p:nvSpPr>
        <p:spPr bwMode="auto">
          <a:xfrm>
            <a:off x="134938" y="6457950"/>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600"/>
              </a:spcBef>
              <a:buFontTx/>
              <a:buNone/>
            </a:pPr>
            <a:r>
              <a:rPr lang="es-CL" altLang="es-CL" sz="1000">
                <a:latin typeface="Arial" panose="020B0604020202020204" pitchFamily="34" charset="0"/>
              </a:rPr>
              <a:t>*La percepción de pertinencia de la decisión, se sigue midiendo, aunque ya no conforma parte del índice de satisfacción.</a:t>
            </a:r>
            <a:endParaRPr lang="es-CL" altLang="es-CL" sz="1000" b="1">
              <a:latin typeface="Arial" panose="020B0604020202020204" pitchFamily="34" charset="0"/>
            </a:endParaRPr>
          </a:p>
        </p:txBody>
      </p:sp>
      <p:sp>
        <p:nvSpPr>
          <p:cNvPr id="62497" name="Rectángulo 2"/>
          <p:cNvSpPr>
            <a:spLocks noChangeArrowheads="1"/>
          </p:cNvSpPr>
          <p:nvPr/>
        </p:nvSpPr>
        <p:spPr bwMode="auto">
          <a:xfrm>
            <a:off x="1476375" y="3759200"/>
            <a:ext cx="2381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CL" altLang="es-CL" sz="1100">
                <a:latin typeface="Arial" panose="020B0604020202020204" pitchFamily="34" charset="0"/>
              </a:rPr>
              <a:t>*</a:t>
            </a:r>
          </a:p>
        </p:txBody>
      </p:sp>
    </p:spTree>
    <p:extLst>
      <p:ext uri="{BB962C8B-B14F-4D97-AF65-F5344CB8AC3E}">
        <p14:creationId xmlns:p14="http://schemas.microsoft.com/office/powerpoint/2010/main" val="3204322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0"/>
            <a:ext cx="7439025" cy="661988"/>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s-ES">
              <a:solidFill>
                <a:prstClr val="white"/>
              </a:solidFill>
            </a:endParaRPr>
          </a:p>
        </p:txBody>
      </p:sp>
      <p:sp>
        <p:nvSpPr>
          <p:cNvPr id="63491" name="CuadroTexto 10"/>
          <p:cNvSpPr txBox="1">
            <a:spLocks noChangeArrowheads="1"/>
          </p:cNvSpPr>
          <p:nvPr/>
        </p:nvSpPr>
        <p:spPr bwMode="auto">
          <a:xfrm>
            <a:off x="0" y="8261"/>
            <a:ext cx="7549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CL" sz="2800" b="1" dirty="0">
                <a:solidFill>
                  <a:srgbClr val="FFFFFF"/>
                </a:solidFill>
                <a:latin typeface="Trebuchet MS" panose="020B0603020202020204" pitchFamily="34" charset="0"/>
              </a:rPr>
              <a:t>ASPECTOS</a:t>
            </a:r>
            <a:r>
              <a:rPr lang="es-ES" altLang="es-CL" b="1" dirty="0">
                <a:solidFill>
                  <a:schemeClr val="bg1"/>
                </a:solidFill>
              </a:rPr>
              <a:t> </a:t>
            </a:r>
            <a:r>
              <a:rPr lang="es-ES" altLang="es-CL" sz="2800" b="1" dirty="0">
                <a:solidFill>
                  <a:srgbClr val="FFFFFF"/>
                </a:solidFill>
                <a:latin typeface="Trebuchet MS" panose="020B0603020202020204" pitchFamily="34" charset="0"/>
              </a:rPr>
              <a:t>ESPECÍFICOS DE LAS SOLICITUDES</a:t>
            </a:r>
          </a:p>
        </p:txBody>
      </p:sp>
      <p:sp>
        <p:nvSpPr>
          <p:cNvPr id="7" name="5 Llamada rectangular"/>
          <p:cNvSpPr/>
          <p:nvPr/>
        </p:nvSpPr>
        <p:spPr>
          <a:xfrm>
            <a:off x="5792788" y="4652963"/>
            <a:ext cx="3113087" cy="1820862"/>
          </a:xfrm>
          <a:prstGeom prst="wedgeRectCallout">
            <a:avLst>
              <a:gd name="adj1" fmla="val -45687"/>
              <a:gd name="adj2" fmla="val 31015"/>
            </a:avLst>
          </a:prstGeom>
          <a:solidFill>
            <a:srgbClr val="B8CCE4"/>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es-CL" sz="1400" kern="0" dirty="0">
                <a:solidFill>
                  <a:srgbClr val="1F497D"/>
                </a:solidFill>
                <a:latin typeface="Calibri"/>
              </a:rPr>
              <a:t>Todos los ítems evaluados bajan respecto del año pasado, con excepción del tiempo de respuesta y la utilidad de la información en los solicitantes derivados. Las mayores bajas se ven en la atención del personal en general </a:t>
            </a:r>
            <a:br>
              <a:rPr lang="es-CL" sz="1400" kern="0" dirty="0">
                <a:solidFill>
                  <a:srgbClr val="1F497D"/>
                </a:solidFill>
                <a:latin typeface="Calibri"/>
              </a:rPr>
            </a:br>
            <a:r>
              <a:rPr lang="es-CL" sz="1400" kern="0" dirty="0">
                <a:solidFill>
                  <a:srgbClr val="1F497D"/>
                </a:solidFill>
                <a:latin typeface="Calibri"/>
              </a:rPr>
              <a:t>(-21%) y la utilidad del Portal (-15%) para los solicitantes CPLT.</a:t>
            </a:r>
          </a:p>
        </p:txBody>
      </p:sp>
      <p:graphicFrame>
        <p:nvGraphicFramePr>
          <p:cNvPr id="63493" name="Gráfico 8"/>
          <p:cNvGraphicFramePr>
            <a:graphicFrameLocks/>
          </p:cNvGraphicFramePr>
          <p:nvPr/>
        </p:nvGraphicFramePr>
        <p:xfrm>
          <a:off x="88900" y="650875"/>
          <a:ext cx="8855075" cy="2973388"/>
        </p:xfrm>
        <a:graphic>
          <a:graphicData uri="http://schemas.openxmlformats.org/presentationml/2006/ole">
            <mc:AlternateContent xmlns:mc="http://schemas.openxmlformats.org/markup-compatibility/2006">
              <mc:Choice xmlns:v="urn:schemas-microsoft-com:vml" Requires="v">
                <p:oleObj name="Gráfico" r:id="rId2" imgW="8864352" imgH="2981202" progId="Excel.Chart.8">
                  <p:embed/>
                </p:oleObj>
              </mc:Choice>
              <mc:Fallback>
                <p:oleObj name="Gráfico" r:id="rId2" imgW="8864352" imgH="2981202" progId="Excel.Chart.8">
                  <p:embed/>
                  <p:pic>
                    <p:nvPicPr>
                      <p:cNvPr id="0" nam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650875"/>
                        <a:ext cx="8855075"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494" name="Gráfico 8"/>
          <p:cNvGraphicFramePr>
            <a:graphicFrameLocks/>
          </p:cNvGraphicFramePr>
          <p:nvPr>
            <p:extLst>
              <p:ext uri="{D42A27DB-BD31-4B8C-83A1-F6EECF244321}">
                <p14:modId xmlns:p14="http://schemas.microsoft.com/office/powerpoint/2010/main" val="1875615335"/>
              </p:ext>
            </p:extLst>
          </p:nvPr>
        </p:nvGraphicFramePr>
        <p:xfrm>
          <a:off x="38100" y="3584575"/>
          <a:ext cx="5518150" cy="2940050"/>
        </p:xfrm>
        <a:graphic>
          <a:graphicData uri="http://schemas.openxmlformats.org/presentationml/2006/ole">
            <mc:AlternateContent xmlns:mc="http://schemas.openxmlformats.org/markup-compatibility/2006">
              <mc:Choice xmlns:v="urn:schemas-microsoft-com:vml" Requires="v">
                <p:oleObj name="Hoja de cálculo" r:id="rId4" imgW="5524513" imgH="2943377" progId="Excel.Sheet.8">
                  <p:embed/>
                </p:oleObj>
              </mc:Choice>
              <mc:Fallback>
                <p:oleObj name="Hoja de cálculo" r:id="rId4" imgW="5524513" imgH="2943377" progId="Excel.Sheet.8">
                  <p:embed/>
                  <p:pic>
                    <p:nvPicPr>
                      <p:cNvPr id="0" name=""/>
                      <p:cNvPicPr>
                        <a:picLocks noChangeArrowheads="1"/>
                      </p:cNvPicPr>
                      <p:nvPr/>
                    </p:nvPicPr>
                    <p:blipFill>
                      <a:blip r:embed="rId5"/>
                      <a:srcRect/>
                      <a:stretch>
                        <a:fillRect/>
                      </a:stretch>
                    </p:blipFill>
                    <p:spPr bwMode="auto">
                      <a:xfrm>
                        <a:off x="38100" y="3584575"/>
                        <a:ext cx="551815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ángulo 1"/>
          <p:cNvSpPr/>
          <p:nvPr/>
        </p:nvSpPr>
        <p:spPr>
          <a:xfrm>
            <a:off x="5972175" y="3690938"/>
            <a:ext cx="2933700" cy="64611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eaLnBrk="1" fontAlgn="auto" hangingPunct="1">
              <a:spcBef>
                <a:spcPts val="0"/>
              </a:spcBef>
              <a:spcAft>
                <a:spcPts val="0"/>
              </a:spcAft>
              <a:defRPr/>
            </a:pPr>
            <a:r>
              <a:rPr lang="es-CL" sz="1200" kern="0" dirty="0">
                <a:solidFill>
                  <a:srgbClr val="1F497D"/>
                </a:solidFill>
              </a:rPr>
              <a:t>Los solicitantes derivado del CPLT como por derivados, sin embargo, estos últimos tienen una evaluación más baja. </a:t>
            </a:r>
          </a:p>
        </p:txBody>
      </p:sp>
    </p:spTree>
    <p:extLst>
      <p:ext uri="{BB962C8B-B14F-4D97-AF65-F5344CB8AC3E}">
        <p14:creationId xmlns:p14="http://schemas.microsoft.com/office/powerpoint/2010/main" val="792570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 y="92186"/>
            <a:ext cx="8081382" cy="630017"/>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s-ES" sz="1350">
              <a:solidFill>
                <a:prstClr val="white"/>
              </a:solidFill>
            </a:endParaRPr>
          </a:p>
        </p:txBody>
      </p:sp>
      <p:sp>
        <p:nvSpPr>
          <p:cNvPr id="31748" name="CuadroTexto 10"/>
          <p:cNvSpPr txBox="1">
            <a:spLocks noChangeArrowheads="1"/>
          </p:cNvSpPr>
          <p:nvPr/>
        </p:nvSpPr>
        <p:spPr bwMode="auto">
          <a:xfrm>
            <a:off x="1" y="106797"/>
            <a:ext cx="80813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s-CL" altLang="es-CL" sz="2800" b="1" dirty="0">
                <a:solidFill>
                  <a:srgbClr val="FFFFFF"/>
                </a:solidFill>
                <a:latin typeface="Trebuchet MS" panose="020B0603020202020204" pitchFamily="34" charset="0"/>
              </a:rPr>
              <a:t>EVALUACIÓN GENERAL DE LAS CAPACITACIONES</a:t>
            </a:r>
            <a:endParaRPr lang="es-ES" altLang="es-CL" sz="2800" b="1" dirty="0">
              <a:solidFill>
                <a:srgbClr val="FFFFFF"/>
              </a:solidFill>
              <a:latin typeface="Trebuchet MS" panose="020B0603020202020204" pitchFamily="34" charset="0"/>
            </a:endParaRPr>
          </a:p>
        </p:txBody>
      </p:sp>
      <p:sp>
        <p:nvSpPr>
          <p:cNvPr id="5" name="CuadroTexto 4"/>
          <p:cNvSpPr txBox="1"/>
          <p:nvPr/>
        </p:nvSpPr>
        <p:spPr>
          <a:xfrm>
            <a:off x="84534" y="5793001"/>
            <a:ext cx="2954655" cy="246221"/>
          </a:xfrm>
          <a:prstGeom prst="rect">
            <a:avLst/>
          </a:prstGeom>
          <a:noFill/>
        </p:spPr>
        <p:txBody>
          <a:bodyPr wrap="none" rtlCol="0">
            <a:spAutoFit/>
          </a:bodyPr>
          <a:lstStyle/>
          <a:p>
            <a:r>
              <a:rPr lang="es-CL" sz="1000" dirty="0"/>
              <a:t>*Esta pregunta se midió en 2018 con escala de 1 a 4. </a:t>
            </a:r>
          </a:p>
        </p:txBody>
      </p:sp>
      <p:graphicFrame>
        <p:nvGraphicFramePr>
          <p:cNvPr id="10" name="Gráfico 9"/>
          <p:cNvGraphicFramePr>
            <a:graphicFrameLocks/>
          </p:cNvGraphicFramePr>
          <p:nvPr>
            <p:extLst>
              <p:ext uri="{D42A27DB-BD31-4B8C-83A1-F6EECF244321}">
                <p14:modId xmlns:p14="http://schemas.microsoft.com/office/powerpoint/2010/main" val="1186547788"/>
              </p:ext>
            </p:extLst>
          </p:nvPr>
        </p:nvGraphicFramePr>
        <p:xfrm>
          <a:off x="0" y="814389"/>
          <a:ext cx="6643687" cy="4777749"/>
        </p:xfrm>
        <a:graphic>
          <a:graphicData uri="http://schemas.openxmlformats.org/drawingml/2006/chart">
            <c:chart xmlns:c="http://schemas.openxmlformats.org/drawingml/2006/chart" xmlns:r="http://schemas.openxmlformats.org/officeDocument/2006/relationships" r:id="rId2"/>
          </a:graphicData>
        </a:graphic>
      </p:graphicFrame>
      <p:sp>
        <p:nvSpPr>
          <p:cNvPr id="9" name="5 Llamada rectangular"/>
          <p:cNvSpPr>
            <a:spLocks noChangeArrowheads="1"/>
          </p:cNvSpPr>
          <p:nvPr/>
        </p:nvSpPr>
        <p:spPr bwMode="auto">
          <a:xfrm>
            <a:off x="6643688" y="814389"/>
            <a:ext cx="2410860" cy="4371974"/>
          </a:xfrm>
          <a:prstGeom prst="wedgeRectCallout">
            <a:avLst>
              <a:gd name="adj1" fmla="val -14760"/>
              <a:gd name="adj2" fmla="val -21581"/>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algn="just">
              <a:defRPr/>
            </a:pPr>
            <a:r>
              <a:rPr lang="es-CL" sz="1200" kern="0" dirty="0">
                <a:solidFill>
                  <a:prstClr val="black"/>
                </a:solidFill>
                <a:ea typeface="ＭＳ Ｐゴシック"/>
              </a:rPr>
              <a:t>En general, la capacitación tiene una buena evaluación por parte de los capacitados, tanto funcionarios como ciudadanos, con una nota 6,3 de promedio general. Respecto del 2018, el promedio de funcionarios cae 1 décima, mientras que el de ciudadanos, sube 3.</a:t>
            </a:r>
          </a:p>
          <a:p>
            <a:pPr algn="just">
              <a:defRPr/>
            </a:pPr>
            <a:endParaRPr lang="es-CL" sz="1200" kern="0" dirty="0">
              <a:solidFill>
                <a:prstClr val="black"/>
              </a:solidFill>
              <a:ea typeface="ＭＳ Ｐゴシック"/>
            </a:endParaRPr>
          </a:p>
          <a:p>
            <a:pPr algn="just">
              <a:defRPr/>
            </a:pPr>
            <a:r>
              <a:rPr lang="es-CL" sz="1200" kern="0" dirty="0">
                <a:solidFill>
                  <a:prstClr val="black"/>
                </a:solidFill>
                <a:ea typeface="ＭＳ Ｐゴシック"/>
              </a:rPr>
              <a:t>Los ciudadanos hacen una mejor evaluación que los  funcionarios. Y dentro de ellos, los ciudadanos docentes, en particular, evalúan mejor  aún.</a:t>
            </a:r>
          </a:p>
          <a:p>
            <a:pPr algn="just">
              <a:defRPr/>
            </a:pPr>
            <a:endParaRPr lang="es-CL" sz="1200" kern="0" dirty="0">
              <a:solidFill>
                <a:prstClr val="black"/>
              </a:solidFill>
              <a:ea typeface="ＭＳ Ｐゴシック"/>
            </a:endParaRPr>
          </a:p>
          <a:p>
            <a:pPr algn="just">
              <a:defRPr/>
            </a:pPr>
            <a:r>
              <a:rPr lang="es-CL" sz="1200" b="1" kern="0" dirty="0">
                <a:solidFill>
                  <a:prstClr val="black"/>
                </a:solidFill>
                <a:ea typeface="ＭＳ Ｐゴシック"/>
              </a:rPr>
              <a:t>El tiempo </a:t>
            </a:r>
            <a:r>
              <a:rPr lang="es-CL" sz="1200" kern="0" dirty="0">
                <a:solidFill>
                  <a:prstClr val="black"/>
                </a:solidFill>
                <a:ea typeface="ＭＳ Ｐゴシック"/>
              </a:rPr>
              <a:t>de la capacitación tiene el promedio más bajo en ambos casos. El más alto es la </a:t>
            </a:r>
            <a:r>
              <a:rPr lang="es-CL" sz="1200" b="1" kern="0" dirty="0">
                <a:solidFill>
                  <a:prstClr val="black"/>
                </a:solidFill>
                <a:ea typeface="ＭＳ Ｐゴシック"/>
              </a:rPr>
              <a:t>claridad del lenguaje usado</a:t>
            </a:r>
            <a:r>
              <a:rPr lang="es-CL" sz="1200" kern="0" dirty="0">
                <a:solidFill>
                  <a:prstClr val="black"/>
                </a:solidFill>
                <a:ea typeface="ＭＳ Ｐゴシック"/>
              </a:rPr>
              <a:t> para funcionarios y la </a:t>
            </a:r>
            <a:r>
              <a:rPr lang="es-CL" sz="1200" b="1" kern="0" dirty="0">
                <a:solidFill>
                  <a:prstClr val="black"/>
                </a:solidFill>
                <a:ea typeface="ＭＳ Ｐゴシック"/>
              </a:rPr>
              <a:t>utilidad de los contenidos</a:t>
            </a:r>
            <a:r>
              <a:rPr lang="es-CL" sz="1200" kern="0" dirty="0">
                <a:solidFill>
                  <a:prstClr val="black"/>
                </a:solidFill>
                <a:ea typeface="ＭＳ Ｐゴシック"/>
              </a:rPr>
              <a:t> para ciudadanos.</a:t>
            </a:r>
          </a:p>
        </p:txBody>
      </p:sp>
      <p:graphicFrame>
        <p:nvGraphicFramePr>
          <p:cNvPr id="11" name="Tabla 10"/>
          <p:cNvGraphicFramePr>
            <a:graphicFrameLocks noGrp="1"/>
          </p:cNvGraphicFramePr>
          <p:nvPr>
            <p:extLst>
              <p:ext uri="{D42A27DB-BD31-4B8C-83A1-F6EECF244321}">
                <p14:modId xmlns:p14="http://schemas.microsoft.com/office/powerpoint/2010/main" val="747404664"/>
              </p:ext>
            </p:extLst>
          </p:nvPr>
        </p:nvGraphicFramePr>
        <p:xfrm>
          <a:off x="5882723" y="5564040"/>
          <a:ext cx="3171825" cy="1293960"/>
        </p:xfrm>
        <a:graphic>
          <a:graphicData uri="http://schemas.openxmlformats.org/drawingml/2006/table">
            <a:tbl>
              <a:tblPr>
                <a:tableStyleId>{5C22544A-7EE6-4342-B048-85BDC9FD1C3A}</a:tableStyleId>
              </a:tblPr>
              <a:tblGrid>
                <a:gridCol w="2143125">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427184">
                <a:tc>
                  <a:txBody>
                    <a:bodyPr/>
                    <a:lstStyle/>
                    <a:p>
                      <a:pPr algn="ctr" fontAlgn="ctr"/>
                      <a:r>
                        <a:rPr lang="es-CL" sz="1100" b="1" u="none" strike="noStrike" dirty="0">
                          <a:effectLst/>
                        </a:rPr>
                        <a:t>Docentes: Satisfacción</a:t>
                      </a:r>
                      <a:r>
                        <a:rPr lang="es-CL" sz="1100" b="1" u="none" strike="noStrike" baseline="0" dirty="0">
                          <a:effectLst/>
                        </a:rPr>
                        <a:t> aspectos</a:t>
                      </a:r>
                    </a:p>
                  </a:txBody>
                  <a:tcPr marL="7144" marR="7144" marT="7144" marB="0" anchor="ctr"/>
                </a:tc>
                <a:tc>
                  <a:txBody>
                    <a:bodyPr/>
                    <a:lstStyle/>
                    <a:p>
                      <a:pPr algn="ctr" fontAlgn="ctr"/>
                      <a:r>
                        <a:rPr lang="es-CL" sz="1100" u="none" strike="noStrike" dirty="0">
                          <a:effectLst/>
                        </a:rPr>
                        <a:t>Promedio notas (N=9)</a:t>
                      </a:r>
                      <a:endParaRPr lang="es-CL" sz="1100" b="1" i="0" u="none" strike="noStrike" dirty="0">
                        <a:solidFill>
                          <a:srgbClr val="FFFFFF"/>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10000"/>
                  </a:ext>
                </a:extLst>
              </a:tr>
              <a:tr h="167164">
                <a:tc>
                  <a:txBody>
                    <a:bodyPr/>
                    <a:lstStyle/>
                    <a:p>
                      <a:pPr algn="l" fontAlgn="b"/>
                      <a:r>
                        <a:rPr lang="es-ES" sz="1100" u="none" strike="noStrike">
                          <a:effectLst/>
                        </a:rPr>
                        <a:t>Utilidad de los contenidos tratados</a:t>
                      </a:r>
                      <a:endParaRPr lang="es-ES" sz="11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s-CL" sz="1100" u="none" strike="noStrike">
                          <a:effectLst/>
                        </a:rPr>
                        <a:t>6,7</a:t>
                      </a:r>
                      <a:endParaRPr lang="es-CL"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0001"/>
                  </a:ext>
                </a:extLst>
              </a:tr>
              <a:tr h="327184">
                <a:tc>
                  <a:txBody>
                    <a:bodyPr/>
                    <a:lstStyle/>
                    <a:p>
                      <a:pPr algn="l" fontAlgn="b"/>
                      <a:r>
                        <a:rPr lang="es-ES" sz="1100" u="none" strike="noStrike" dirty="0">
                          <a:effectLst/>
                        </a:rPr>
                        <a:t>Metodología utilizada para impartir la capacitación</a:t>
                      </a:r>
                      <a:endParaRPr lang="es-ES" sz="11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s-CL" sz="1100" u="none" strike="noStrike">
                          <a:effectLst/>
                        </a:rPr>
                        <a:t>6,7</a:t>
                      </a:r>
                      <a:endParaRPr lang="es-CL"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0002"/>
                  </a:ext>
                </a:extLst>
              </a:tr>
              <a:tr h="167164">
                <a:tc>
                  <a:txBody>
                    <a:bodyPr/>
                    <a:lstStyle/>
                    <a:p>
                      <a:pPr algn="l" fontAlgn="b"/>
                      <a:r>
                        <a:rPr lang="es-CL" sz="1100" u="none" strike="noStrike">
                          <a:effectLst/>
                        </a:rPr>
                        <a:t>Tiempo de la capacitación</a:t>
                      </a:r>
                      <a:endParaRPr lang="es-CL" sz="11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s-CL" sz="1100" u="none" strike="noStrike">
                          <a:effectLst/>
                        </a:rPr>
                        <a:t>6,6</a:t>
                      </a:r>
                      <a:endParaRPr lang="es-CL" sz="11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0003"/>
                  </a:ext>
                </a:extLst>
              </a:tr>
              <a:tr h="167164">
                <a:tc>
                  <a:txBody>
                    <a:bodyPr/>
                    <a:lstStyle/>
                    <a:p>
                      <a:pPr algn="l" fontAlgn="b"/>
                      <a:r>
                        <a:rPr lang="es-ES" sz="1100" u="none" strike="noStrike" dirty="0">
                          <a:effectLst/>
                        </a:rPr>
                        <a:t>Evaluación global de la capacitación</a:t>
                      </a:r>
                      <a:endParaRPr lang="es-ES" sz="11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rtl="0" fontAlgn="b"/>
                      <a:r>
                        <a:rPr lang="es-CL" sz="1100" u="none" strike="noStrike" dirty="0">
                          <a:effectLst/>
                        </a:rPr>
                        <a:t>6,8</a:t>
                      </a:r>
                      <a:endParaRPr lang="es-CL" sz="11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1457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3918282"/>
            <a:ext cx="7772400" cy="1470025"/>
          </a:xfrm>
        </p:spPr>
        <p:txBody>
          <a:bodyPr/>
          <a:lstStyle/>
          <a:p>
            <a:r>
              <a:rPr lang="es-CL" dirty="0">
                <a:solidFill>
                  <a:schemeClr val="tx2">
                    <a:lumMod val="50000"/>
                  </a:schemeClr>
                </a:solidFill>
              </a:rPr>
              <a:t>Conclusiones Usuarios Privados</a:t>
            </a:r>
          </a:p>
        </p:txBody>
      </p:sp>
    </p:spTree>
    <p:extLst>
      <p:ext uri="{BB962C8B-B14F-4D97-AF65-F5344CB8AC3E}">
        <p14:creationId xmlns:p14="http://schemas.microsoft.com/office/powerpoint/2010/main" val="774969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 y="0"/>
            <a:ext cx="4710545" cy="760413"/>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s-ES">
              <a:solidFill>
                <a:prstClr val="white"/>
              </a:solidFill>
            </a:endParaRPr>
          </a:p>
        </p:txBody>
      </p:sp>
      <p:sp>
        <p:nvSpPr>
          <p:cNvPr id="40963" name="CuadroTexto 10"/>
          <p:cNvSpPr txBox="1">
            <a:spLocks noChangeArrowheads="1"/>
          </p:cNvSpPr>
          <p:nvPr/>
        </p:nvSpPr>
        <p:spPr bwMode="auto">
          <a:xfrm>
            <a:off x="225425" y="88900"/>
            <a:ext cx="38950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CL" altLang="es-CL" sz="2800" b="1" dirty="0">
                <a:solidFill>
                  <a:srgbClr val="FFFFFF"/>
                </a:solidFill>
                <a:latin typeface="Trebuchet MS" panose="020B0603020202020204" pitchFamily="34" charset="0"/>
              </a:rPr>
              <a:t>ASPECTOS GENERALES</a:t>
            </a:r>
            <a:endParaRPr lang="es-ES" altLang="es-CL" sz="2800" b="1" dirty="0">
              <a:solidFill>
                <a:srgbClr val="FFFFFF"/>
              </a:solidFill>
              <a:latin typeface="Trebuchet MS" panose="020B0603020202020204" pitchFamily="34" charset="0"/>
            </a:endParaRPr>
          </a:p>
        </p:txBody>
      </p:sp>
      <p:sp>
        <p:nvSpPr>
          <p:cNvPr id="24" name="CuadroTexto 23"/>
          <p:cNvSpPr txBox="1"/>
          <p:nvPr/>
        </p:nvSpPr>
        <p:spPr>
          <a:xfrm>
            <a:off x="323850" y="827088"/>
            <a:ext cx="8424863" cy="5878532"/>
          </a:xfrm>
          <a:prstGeom prst="rect">
            <a:avLst/>
          </a:prstGeom>
          <a:noFill/>
        </p:spPr>
        <p:txBody>
          <a:bodyPr>
            <a:spAutoFit/>
          </a:bodyPr>
          <a:lstStyle/>
          <a:p>
            <a:pPr algn="just">
              <a:defRPr/>
            </a:pPr>
            <a:endParaRPr lang="es-CL" dirty="0">
              <a:solidFill>
                <a:prstClr val="black"/>
              </a:solidFill>
            </a:endParaRPr>
          </a:p>
          <a:p>
            <a:pPr algn="just">
              <a:defRPr/>
            </a:pPr>
            <a:r>
              <a:rPr lang="es-CL" dirty="0">
                <a:solidFill>
                  <a:prstClr val="black"/>
                </a:solidFill>
              </a:rPr>
              <a:t>Este año se observa una baja general en la satisfacción de los usuarios, lo cual se refleja en la caída del Índice de Satisfacción Usuaria respecto del año pasado: (-7%) y del Índice de Lealtad (-3%). </a:t>
            </a:r>
          </a:p>
          <a:p>
            <a:pPr marL="285750" indent="-285750" algn="just">
              <a:buFont typeface="Arial" panose="020B0604020202020204" pitchFamily="34" charset="0"/>
              <a:buChar char="•"/>
              <a:defRPr/>
            </a:pPr>
            <a:r>
              <a:rPr lang="es-CL" sz="1600" dirty="0">
                <a:solidFill>
                  <a:prstClr val="black"/>
                </a:solidFill>
              </a:rPr>
              <a:t>La baja experimentada fue observada en la medición parcial de abril, pero se agudizó en la medición de octubre, lo cual puede estar relacionado a la aplicación del instrumento en el contexto del estallido social. </a:t>
            </a:r>
          </a:p>
          <a:p>
            <a:pPr marL="285750" indent="-285750" algn="just">
              <a:buFont typeface="Arial" panose="020B0604020202020204" pitchFamily="34" charset="0"/>
              <a:buChar char="•"/>
              <a:defRPr/>
            </a:pPr>
            <a:r>
              <a:rPr lang="es-CL" sz="1600" dirty="0">
                <a:solidFill>
                  <a:prstClr val="black"/>
                </a:solidFill>
              </a:rPr>
              <a:t>Existen </a:t>
            </a:r>
            <a:r>
              <a:rPr lang="es-CL" sz="1600" b="1" dirty="0">
                <a:solidFill>
                  <a:prstClr val="black"/>
                </a:solidFill>
              </a:rPr>
              <a:t>demandas </a:t>
            </a:r>
            <a:r>
              <a:rPr lang="es-CL" sz="1600" dirty="0">
                <a:solidFill>
                  <a:prstClr val="black"/>
                </a:solidFill>
              </a:rPr>
              <a:t>en los diferentes usuarios por </a:t>
            </a:r>
            <a:r>
              <a:rPr lang="es-CL" sz="1600" b="1" dirty="0">
                <a:solidFill>
                  <a:prstClr val="black"/>
                </a:solidFill>
              </a:rPr>
              <a:t>reducir los tiempos</a:t>
            </a:r>
            <a:r>
              <a:rPr lang="es-CL" sz="1600" dirty="0">
                <a:solidFill>
                  <a:prstClr val="black"/>
                </a:solidFill>
              </a:rPr>
              <a:t> de resolución de sus requerimientos, en especial en reclamantes y consultantes.</a:t>
            </a:r>
          </a:p>
          <a:p>
            <a:pPr marL="285750" indent="-285750" algn="just">
              <a:buFont typeface="Arial" panose="020B0604020202020204" pitchFamily="34" charset="0"/>
              <a:buChar char="•"/>
              <a:defRPr/>
            </a:pPr>
            <a:r>
              <a:rPr lang="es-CL" sz="1600" dirty="0">
                <a:solidFill>
                  <a:prstClr val="black"/>
                </a:solidFill>
              </a:rPr>
              <a:t>En el caso de las consultas y solicitudes, algunos usuarios tienen mayores </a:t>
            </a:r>
            <a:r>
              <a:rPr lang="es-CL" sz="1600" b="1" dirty="0">
                <a:solidFill>
                  <a:prstClr val="black"/>
                </a:solidFill>
              </a:rPr>
              <a:t>expectativas con la respuesta otorgada</a:t>
            </a:r>
            <a:r>
              <a:rPr lang="es-CL" sz="1600" dirty="0">
                <a:solidFill>
                  <a:prstClr val="black"/>
                </a:solidFill>
              </a:rPr>
              <a:t>. En el caso de los primeros, es importante atender especialmente el servicio de consultas que se presta a quienes consultan por un reclamo, donde existe la expectativa que la respuesta será la decisión del mismo. De igual manera, los solicitantes derivados están más disconformes con la información que reciben. </a:t>
            </a:r>
          </a:p>
          <a:p>
            <a:pPr marL="285750" indent="-285750" algn="just">
              <a:buFont typeface="Arial" panose="020B0604020202020204" pitchFamily="34" charset="0"/>
              <a:buChar char="•"/>
              <a:defRPr/>
            </a:pPr>
            <a:r>
              <a:rPr lang="es-CL" sz="1600" dirty="0">
                <a:solidFill>
                  <a:prstClr val="black"/>
                </a:solidFill>
              </a:rPr>
              <a:t>En este ámbito, existe una demanda por un </a:t>
            </a:r>
            <a:r>
              <a:rPr lang="es-CL" sz="1600" b="1" dirty="0">
                <a:solidFill>
                  <a:prstClr val="black"/>
                </a:solidFill>
              </a:rPr>
              <a:t>mayor seguimiento </a:t>
            </a:r>
            <a:r>
              <a:rPr lang="es-CL" sz="1600" dirty="0">
                <a:solidFill>
                  <a:prstClr val="black"/>
                </a:solidFill>
              </a:rPr>
              <a:t>de parte del Consejo, tanto de las SAI que no son de su competencia, como del cumplimiento de las decisiones, en el caso de los reclamantes. </a:t>
            </a:r>
          </a:p>
          <a:p>
            <a:pPr marL="285750" indent="-285750" algn="just">
              <a:buFont typeface="Arial" panose="020B0604020202020204" pitchFamily="34" charset="0"/>
              <a:buChar char="•"/>
              <a:defRPr/>
            </a:pPr>
            <a:r>
              <a:rPr lang="es-CL" sz="1600" dirty="0">
                <a:solidFill>
                  <a:prstClr val="black"/>
                </a:solidFill>
              </a:rPr>
              <a:t>Otro ámbito en el que existe una oportunidad de mejora importante es en la </a:t>
            </a:r>
            <a:r>
              <a:rPr lang="es-CL" sz="1600" b="1" dirty="0">
                <a:solidFill>
                  <a:prstClr val="black"/>
                </a:solidFill>
              </a:rPr>
              <a:t>claridad del lenguaje</a:t>
            </a:r>
            <a:r>
              <a:rPr lang="es-CL" sz="1600" dirty="0">
                <a:solidFill>
                  <a:prstClr val="black"/>
                </a:solidFill>
              </a:rPr>
              <a:t>, tanto de los documentos que se entregan, como en la </a:t>
            </a:r>
            <a:r>
              <a:rPr lang="es-CL" sz="1600" b="1" dirty="0">
                <a:solidFill>
                  <a:prstClr val="black"/>
                </a:solidFill>
              </a:rPr>
              <a:t>atención al usuario</a:t>
            </a:r>
            <a:r>
              <a:rPr lang="es-CL" sz="1600" dirty="0">
                <a:solidFill>
                  <a:prstClr val="black"/>
                </a:solidFill>
              </a:rPr>
              <a:t>, especialmente cuando se utilizan canales remotos, pero también presenciales donde también hay mayores expectativas de algunos usuarios (por ejemplo, en reclamantes y solicitantes se observan bajas). </a:t>
            </a:r>
          </a:p>
          <a:p>
            <a:pPr algn="just">
              <a:defRPr/>
            </a:pPr>
            <a:endParaRPr lang="es-CL" sz="1600" dirty="0">
              <a:solidFill>
                <a:prstClr val="black"/>
              </a:solidFill>
            </a:endParaRPr>
          </a:p>
        </p:txBody>
      </p:sp>
    </p:spTree>
    <p:extLst>
      <p:ext uri="{BB962C8B-B14F-4D97-AF65-F5344CB8AC3E}">
        <p14:creationId xmlns:p14="http://schemas.microsoft.com/office/powerpoint/2010/main" val="2469345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88900"/>
            <a:ext cx="5680364" cy="671513"/>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s-ES">
              <a:solidFill>
                <a:prstClr val="white"/>
              </a:solidFill>
            </a:endParaRPr>
          </a:p>
        </p:txBody>
      </p:sp>
      <p:sp>
        <p:nvSpPr>
          <p:cNvPr id="40963" name="CuadroTexto 10"/>
          <p:cNvSpPr txBox="1">
            <a:spLocks noChangeArrowheads="1"/>
          </p:cNvSpPr>
          <p:nvPr/>
        </p:nvSpPr>
        <p:spPr bwMode="auto">
          <a:xfrm>
            <a:off x="610402" y="88900"/>
            <a:ext cx="40601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CL" altLang="es-CL" sz="2800" b="1" dirty="0">
                <a:solidFill>
                  <a:srgbClr val="FFFFFF"/>
                </a:solidFill>
                <a:latin typeface="Trebuchet MS" panose="020B0603020202020204" pitchFamily="34" charset="0"/>
              </a:rPr>
              <a:t>ASPECTOS ESPECÍFICOS</a:t>
            </a:r>
            <a:endParaRPr lang="es-ES" altLang="es-CL" sz="2800" b="1" dirty="0">
              <a:solidFill>
                <a:srgbClr val="FFFFFF"/>
              </a:solidFill>
              <a:latin typeface="Trebuchet MS" panose="020B0603020202020204" pitchFamily="34" charset="0"/>
            </a:endParaRPr>
          </a:p>
        </p:txBody>
      </p:sp>
      <p:sp>
        <p:nvSpPr>
          <p:cNvPr id="24" name="CuadroTexto 23"/>
          <p:cNvSpPr txBox="1"/>
          <p:nvPr/>
        </p:nvSpPr>
        <p:spPr>
          <a:xfrm>
            <a:off x="323850" y="827088"/>
            <a:ext cx="8424863" cy="5262979"/>
          </a:xfrm>
          <a:prstGeom prst="rect">
            <a:avLst/>
          </a:prstGeom>
          <a:noFill/>
        </p:spPr>
        <p:txBody>
          <a:bodyPr>
            <a:spAutoFit/>
          </a:bodyPr>
          <a:lstStyle/>
          <a:p>
            <a:pPr marL="285750" indent="-285750" algn="just">
              <a:buFont typeface="Arial" panose="020B0604020202020204" pitchFamily="34" charset="0"/>
              <a:buChar char="•"/>
              <a:defRPr/>
            </a:pPr>
            <a:r>
              <a:rPr lang="es-CL" sz="1600" dirty="0">
                <a:solidFill>
                  <a:prstClr val="black"/>
                </a:solidFill>
              </a:rPr>
              <a:t>El principal elemento que incide en el descenso de la satisfacción del Consejo es la </a:t>
            </a:r>
            <a:r>
              <a:rPr lang="es-CL" sz="1600" b="1" dirty="0">
                <a:solidFill>
                  <a:prstClr val="black"/>
                </a:solidFill>
              </a:rPr>
              <a:t>evaluación que realizan los reclamantes</a:t>
            </a:r>
            <a:r>
              <a:rPr lang="es-CL" sz="1600" dirty="0">
                <a:solidFill>
                  <a:prstClr val="black"/>
                </a:solidFill>
              </a:rPr>
              <a:t>, cuya evaluación representa más del 40% del índice y bajan 14% en su satisfacción general y además, siempre han sido los más críticos de la gestión del Consejo. Por ello, a nivel institucional, se deberían concentrar mayor esfuerzos en mejorar la satisfacción de este grupo. En éste ámbito, es importante generar acciones específicas especialmente para quienes tienen </a:t>
            </a:r>
            <a:r>
              <a:rPr lang="es-CL" sz="1600" b="1" dirty="0">
                <a:solidFill>
                  <a:prstClr val="black"/>
                </a:solidFill>
              </a:rPr>
              <a:t>reclamos inadmisibles</a:t>
            </a:r>
            <a:r>
              <a:rPr lang="es-CL" sz="1600" dirty="0">
                <a:solidFill>
                  <a:prstClr val="black"/>
                </a:solidFill>
              </a:rPr>
              <a:t>, pues este tipo de reclamos ha aumentado y quienes tienen este tipo de decisión son más críticos. De igual manera, destaca el uso de SARC como un mecanismo que incide en una evaluación más positiva de los usuarios.</a:t>
            </a:r>
          </a:p>
          <a:p>
            <a:pPr marL="285750" indent="-285750" algn="just">
              <a:buFont typeface="Arial" panose="020B0604020202020204" pitchFamily="34" charset="0"/>
              <a:buChar char="•"/>
              <a:defRPr/>
            </a:pPr>
            <a:r>
              <a:rPr lang="es-CL" sz="1600" dirty="0">
                <a:solidFill>
                  <a:prstClr val="black"/>
                </a:solidFill>
              </a:rPr>
              <a:t>En el caso de </a:t>
            </a:r>
            <a:r>
              <a:rPr lang="es-CL" sz="1600" b="1" dirty="0">
                <a:solidFill>
                  <a:prstClr val="black"/>
                </a:solidFill>
              </a:rPr>
              <a:t>los consultantes</a:t>
            </a:r>
            <a:r>
              <a:rPr lang="es-CL" sz="1600" dirty="0">
                <a:solidFill>
                  <a:prstClr val="black"/>
                </a:solidFill>
              </a:rPr>
              <a:t>, si bien representan el grupo más numeroso de usuarios, su satisfacción es considerablemente más alta y este año su baja es menor (-3%). </a:t>
            </a:r>
          </a:p>
          <a:p>
            <a:pPr marL="285750" indent="-285750" algn="just">
              <a:buFont typeface="Arial" panose="020B0604020202020204" pitchFamily="34" charset="0"/>
              <a:buChar char="•"/>
              <a:defRPr/>
            </a:pPr>
            <a:r>
              <a:rPr lang="es-CL" sz="1600" dirty="0">
                <a:solidFill>
                  <a:prstClr val="black"/>
                </a:solidFill>
              </a:rPr>
              <a:t>Los </a:t>
            </a:r>
            <a:r>
              <a:rPr lang="es-CL" sz="1600" b="1" dirty="0">
                <a:solidFill>
                  <a:prstClr val="black"/>
                </a:solidFill>
              </a:rPr>
              <a:t>solicitantes CPLT,</a:t>
            </a:r>
            <a:r>
              <a:rPr lang="es-CL" sz="1600" dirty="0">
                <a:solidFill>
                  <a:prstClr val="black"/>
                </a:solidFill>
              </a:rPr>
              <a:t> por su parte, representan un grupo mucho más pequeño, pero tienen demandas específicas, especialmente en términos de atención al usuario e información del proceso.</a:t>
            </a:r>
          </a:p>
          <a:p>
            <a:pPr marL="285750" indent="-285750" algn="just">
              <a:buFont typeface="Arial" panose="020B0604020202020204" pitchFamily="34" charset="0"/>
              <a:buChar char="•"/>
              <a:defRPr/>
            </a:pPr>
            <a:r>
              <a:rPr lang="es-CL" sz="1600" dirty="0">
                <a:solidFill>
                  <a:prstClr val="black"/>
                </a:solidFill>
              </a:rPr>
              <a:t>Por otro lado, se observaron alzas en la satisfacción de </a:t>
            </a:r>
            <a:r>
              <a:rPr lang="es-CL" sz="1600" b="1" dirty="0">
                <a:solidFill>
                  <a:prstClr val="black"/>
                </a:solidFill>
              </a:rPr>
              <a:t>solicitantes derivados</a:t>
            </a:r>
            <a:r>
              <a:rPr lang="es-CL" sz="1600" dirty="0">
                <a:solidFill>
                  <a:prstClr val="black"/>
                </a:solidFill>
              </a:rPr>
              <a:t> y la mantención de la buena evaluación de </a:t>
            </a:r>
            <a:r>
              <a:rPr lang="es-CL" sz="1600" b="1" dirty="0">
                <a:solidFill>
                  <a:prstClr val="black"/>
                </a:solidFill>
              </a:rPr>
              <a:t>capacitados</a:t>
            </a:r>
            <a:r>
              <a:rPr lang="es-CL" sz="1600" dirty="0">
                <a:solidFill>
                  <a:prstClr val="black"/>
                </a:solidFill>
              </a:rPr>
              <a:t>, sin embargo, este grupo de usuarios no es considerado dentro de los cálculos del indicador estratégico. En el caso de los primeros, es importante avanzar en la información que se entrega. En el caso de los segundos, en acoger, dentro de lo posible, la demanda de capacitaciones más frecuentes o de mayor duración/profundización, así como asociadas a los temas de interés de estos usuarios.</a:t>
            </a:r>
          </a:p>
          <a:p>
            <a:pPr algn="just">
              <a:defRPr/>
            </a:pPr>
            <a:endParaRPr lang="es-CL" sz="1600" dirty="0">
              <a:solidFill>
                <a:prstClr val="black"/>
              </a:solidFill>
            </a:endParaRPr>
          </a:p>
          <a:p>
            <a:pPr algn="just">
              <a:defRPr/>
            </a:pPr>
            <a:endParaRPr lang="es-CL" sz="1600" dirty="0">
              <a:solidFill>
                <a:prstClr val="black"/>
              </a:solidFill>
            </a:endParaRPr>
          </a:p>
        </p:txBody>
      </p:sp>
    </p:spTree>
    <p:extLst>
      <p:ext uri="{BB962C8B-B14F-4D97-AF65-F5344CB8AC3E}">
        <p14:creationId xmlns:p14="http://schemas.microsoft.com/office/powerpoint/2010/main" val="2355122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88900"/>
            <a:ext cx="8946082" cy="584775"/>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s-ES">
              <a:solidFill>
                <a:prstClr val="white"/>
              </a:solidFill>
            </a:endParaRPr>
          </a:p>
        </p:txBody>
      </p:sp>
      <p:sp>
        <p:nvSpPr>
          <p:cNvPr id="40963" name="CuadroTexto 10"/>
          <p:cNvSpPr txBox="1">
            <a:spLocks noChangeArrowheads="1"/>
          </p:cNvSpPr>
          <p:nvPr/>
        </p:nvSpPr>
        <p:spPr bwMode="auto">
          <a:xfrm>
            <a:off x="225425" y="88900"/>
            <a:ext cx="85293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CL" altLang="es-CL" sz="2800" b="1" dirty="0">
                <a:solidFill>
                  <a:srgbClr val="FFFFFF"/>
                </a:solidFill>
                <a:latin typeface="Trebuchet MS" panose="020B0603020202020204" pitchFamily="34" charset="0"/>
              </a:rPr>
              <a:t>EVALUACIÓN DEL CONSEJO Y PERFIL DE USUARIOS</a:t>
            </a:r>
            <a:endParaRPr lang="es-ES" altLang="es-CL" sz="2800" b="1" dirty="0">
              <a:solidFill>
                <a:srgbClr val="FFFFFF"/>
              </a:solidFill>
              <a:latin typeface="Trebuchet MS" panose="020B0603020202020204" pitchFamily="34" charset="0"/>
            </a:endParaRPr>
          </a:p>
        </p:txBody>
      </p:sp>
      <p:sp>
        <p:nvSpPr>
          <p:cNvPr id="24" name="CuadroTexto 23"/>
          <p:cNvSpPr txBox="1"/>
          <p:nvPr/>
        </p:nvSpPr>
        <p:spPr>
          <a:xfrm>
            <a:off x="323850" y="1325851"/>
            <a:ext cx="8424863" cy="3539430"/>
          </a:xfrm>
          <a:prstGeom prst="rect">
            <a:avLst/>
          </a:prstGeom>
          <a:noFill/>
        </p:spPr>
        <p:txBody>
          <a:bodyPr>
            <a:spAutoFit/>
          </a:bodyPr>
          <a:lstStyle/>
          <a:p>
            <a:pPr algn="just">
              <a:defRPr/>
            </a:pPr>
            <a:endParaRPr lang="es-CL" sz="1600" dirty="0">
              <a:solidFill>
                <a:prstClr val="black"/>
              </a:solidFill>
            </a:endParaRPr>
          </a:p>
          <a:p>
            <a:pPr algn="just">
              <a:defRPr/>
            </a:pPr>
            <a:r>
              <a:rPr lang="es-CL" sz="1600" dirty="0">
                <a:solidFill>
                  <a:prstClr val="black"/>
                </a:solidFill>
              </a:rPr>
              <a:t>La baja en la satisfacción general tiene su correlato en un descenso en la evaluación de los atributos del Consejo, pese a que los usuarios del CPLT califican mejor a la institución que el ciudadano común. El ítem que más bajó es la eficiencia y la autonomía, seguido de la independencia política. Al menos en el caso del primero, esto podría estar claramente asociado a los tiempos de gestión de los requerimientos de los usuarios.</a:t>
            </a:r>
          </a:p>
          <a:p>
            <a:pPr algn="just">
              <a:defRPr/>
            </a:pPr>
            <a:endParaRPr lang="es-CL" sz="1600" dirty="0">
              <a:solidFill>
                <a:prstClr val="black"/>
              </a:solidFill>
            </a:endParaRPr>
          </a:p>
          <a:p>
            <a:pPr algn="just">
              <a:defRPr/>
            </a:pPr>
            <a:endParaRPr lang="es-CL" sz="1600" dirty="0">
              <a:solidFill>
                <a:prstClr val="black"/>
              </a:solidFill>
            </a:endParaRPr>
          </a:p>
          <a:p>
            <a:pPr algn="just">
              <a:defRPr/>
            </a:pPr>
            <a:endParaRPr lang="es-CL" sz="1600" dirty="0">
              <a:solidFill>
                <a:prstClr val="black"/>
              </a:solidFill>
            </a:endParaRPr>
          </a:p>
          <a:p>
            <a:pPr algn="just">
              <a:defRPr/>
            </a:pPr>
            <a:r>
              <a:rPr lang="es-CL" sz="1600" dirty="0">
                <a:solidFill>
                  <a:prstClr val="black"/>
                </a:solidFill>
              </a:rPr>
              <a:t>Respecto del perfil de los usuarios, en general se observa un perfil </a:t>
            </a:r>
            <a:r>
              <a:rPr lang="es-CL" sz="1600" dirty="0" err="1">
                <a:solidFill>
                  <a:prstClr val="black"/>
                </a:solidFill>
              </a:rPr>
              <a:t>elitizado</a:t>
            </a:r>
            <a:r>
              <a:rPr lang="es-CL" sz="1600" dirty="0">
                <a:solidFill>
                  <a:prstClr val="black"/>
                </a:solidFill>
              </a:rPr>
              <a:t> (hombres con alto nivel de estudios), además de la presencia importante de funcionarios públicos (especialmente en consultantes). Asimismo, se observa un aumento de los usuarios frecuentes, especialmente en reclamantes, así como en los solicitantes (incluyendo aquellos derivados, donde existe en ocasiones la expectativa que la SAI tendrá una mejor gestión si ingresa vía el CPLT).</a:t>
            </a:r>
          </a:p>
        </p:txBody>
      </p:sp>
    </p:spTree>
    <p:extLst>
      <p:ext uri="{BB962C8B-B14F-4D97-AF65-F5344CB8AC3E}">
        <p14:creationId xmlns:p14="http://schemas.microsoft.com/office/powerpoint/2010/main" val="3739954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3918282"/>
            <a:ext cx="7772400" cy="1470025"/>
          </a:xfrm>
        </p:spPr>
        <p:txBody>
          <a:bodyPr/>
          <a:lstStyle/>
          <a:p>
            <a:r>
              <a:rPr lang="es-CL" dirty="0">
                <a:solidFill>
                  <a:schemeClr val="tx2">
                    <a:lumMod val="50000"/>
                  </a:schemeClr>
                </a:solidFill>
              </a:rPr>
              <a:t>2. Usuarios Públicos</a:t>
            </a:r>
          </a:p>
        </p:txBody>
      </p:sp>
    </p:spTree>
    <p:extLst>
      <p:ext uri="{BB962C8B-B14F-4D97-AF65-F5344CB8AC3E}">
        <p14:creationId xmlns:p14="http://schemas.microsoft.com/office/powerpoint/2010/main" val="943289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00851"/>
            <a:ext cx="4589343"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CuadroTexto 2"/>
          <p:cNvSpPr txBox="1"/>
          <p:nvPr/>
        </p:nvSpPr>
        <p:spPr>
          <a:xfrm>
            <a:off x="225700" y="362842"/>
            <a:ext cx="2611036" cy="523220"/>
          </a:xfrm>
          <a:prstGeom prst="rect">
            <a:avLst/>
          </a:prstGeom>
          <a:noFill/>
        </p:spPr>
        <p:txBody>
          <a:bodyPr wrap="none" rtlCol="0">
            <a:spAutoFit/>
          </a:bodyPr>
          <a:lstStyle/>
          <a:p>
            <a:r>
              <a:rPr lang="es-ES" sz="2800" b="1" dirty="0">
                <a:solidFill>
                  <a:srgbClr val="FFFFFF"/>
                </a:solidFill>
                <a:latin typeface="Trebuchet MS" panose="020B0603020202020204" pitchFamily="34" charset="0"/>
              </a:rPr>
              <a:t>METODOLOGÍA</a:t>
            </a:r>
          </a:p>
        </p:txBody>
      </p:sp>
      <p:sp>
        <p:nvSpPr>
          <p:cNvPr id="5" name="5 Rectángulo"/>
          <p:cNvSpPr>
            <a:spLocks noChangeArrowheads="1"/>
          </p:cNvSpPr>
          <p:nvPr/>
        </p:nvSpPr>
        <p:spPr bwMode="auto">
          <a:xfrm>
            <a:off x="266608" y="2715152"/>
            <a:ext cx="216731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eaLnBrk="1" hangingPunct="1">
              <a:lnSpc>
                <a:spcPct val="80000"/>
              </a:lnSpc>
              <a:buFontTx/>
              <a:buNone/>
            </a:pPr>
            <a:r>
              <a:rPr lang="es-CL" altLang="es-CL" sz="2000" b="1" dirty="0">
                <a:solidFill>
                  <a:srgbClr val="000000"/>
                </a:solidFill>
              </a:rPr>
              <a:t>Tasa de respuesta:</a:t>
            </a:r>
            <a:endParaRPr lang="es-CL" altLang="es-CL" sz="2000" b="1" u="sng" dirty="0">
              <a:solidFill>
                <a:srgbClr val="000000"/>
              </a:solidFill>
            </a:endParaRPr>
          </a:p>
        </p:txBody>
      </p:sp>
      <p:sp>
        <p:nvSpPr>
          <p:cNvPr id="6" name="CuadroTexto 10"/>
          <p:cNvSpPr txBox="1">
            <a:spLocks noChangeArrowheads="1"/>
          </p:cNvSpPr>
          <p:nvPr/>
        </p:nvSpPr>
        <p:spPr bwMode="auto">
          <a:xfrm>
            <a:off x="314324" y="3272159"/>
            <a:ext cx="790575" cy="923330"/>
          </a:xfrm>
          <a:prstGeom prst="rect">
            <a:avLst/>
          </a:prstGeom>
          <a:solidFill>
            <a:srgbClr val="DBE5F1"/>
          </a:solidFill>
          <a:ln w="38100">
            <a:solidFill>
              <a:schemeClr val="bg1"/>
            </a:solidFill>
            <a:miter lim="800000"/>
            <a:headEnd/>
            <a:tailEnd/>
          </a:ln>
          <a:effectLst>
            <a:outerShdw blurRad="63500" dist="20000" dir="5400000" rotWithShape="0">
              <a:srgbClr val="000000">
                <a:alpha val="37999"/>
              </a:srgbClr>
            </a:outerShdw>
          </a:effectLst>
        </p:spPr>
        <p:txBody>
          <a:bodyPr wrap="square">
            <a:spAutoFit/>
          </a:bodyPr>
          <a:lstStyle/>
          <a:p>
            <a:pPr algn="ctr" eaLnBrk="1" fontAlgn="auto" hangingPunct="1">
              <a:spcBef>
                <a:spcPts val="0"/>
              </a:spcBef>
              <a:spcAft>
                <a:spcPts val="0"/>
              </a:spcAft>
              <a:defRPr/>
            </a:pPr>
            <a:r>
              <a:rPr lang="es-ES" sz="2000" b="1" dirty="0">
                <a:solidFill>
                  <a:srgbClr val="4A78BB"/>
                </a:solidFill>
                <a:latin typeface="Calibri"/>
                <a:ea typeface="ＭＳ Ｐゴシック" panose="020B0600070205080204" pitchFamily="34" charset="-128"/>
              </a:rPr>
              <a:t>2012</a:t>
            </a:r>
          </a:p>
          <a:p>
            <a:pPr algn="ctr" eaLnBrk="1" fontAlgn="auto" hangingPunct="1">
              <a:spcBef>
                <a:spcPts val="0"/>
              </a:spcBef>
              <a:spcAft>
                <a:spcPts val="0"/>
              </a:spcAft>
              <a:defRPr/>
            </a:pPr>
            <a:r>
              <a:rPr lang="es-ES" sz="2000" b="1" dirty="0">
                <a:solidFill>
                  <a:prstClr val="black"/>
                </a:solidFill>
                <a:latin typeface="Calibri"/>
                <a:ea typeface="ＭＳ Ｐゴシック" panose="020B0600070205080204" pitchFamily="34" charset="-128"/>
              </a:rPr>
              <a:t>34%</a:t>
            </a:r>
          </a:p>
          <a:p>
            <a:pPr algn="ctr" eaLnBrk="1" fontAlgn="auto" hangingPunct="1">
              <a:spcBef>
                <a:spcPts val="0"/>
              </a:spcBef>
              <a:spcAft>
                <a:spcPts val="0"/>
              </a:spcAft>
              <a:defRPr/>
            </a:pPr>
            <a:r>
              <a:rPr lang="es-ES" sz="1400" b="1" dirty="0">
                <a:solidFill>
                  <a:prstClr val="black"/>
                </a:solidFill>
                <a:latin typeface="Calibri"/>
                <a:ea typeface="ＭＳ Ｐゴシック" panose="020B0600070205080204" pitchFamily="34" charset="-128"/>
              </a:rPr>
              <a:t>(N=264)</a:t>
            </a:r>
          </a:p>
        </p:txBody>
      </p:sp>
      <p:sp>
        <p:nvSpPr>
          <p:cNvPr id="7" name="CuadroTexto 11"/>
          <p:cNvSpPr txBox="1">
            <a:spLocks noChangeArrowheads="1"/>
          </p:cNvSpPr>
          <p:nvPr/>
        </p:nvSpPr>
        <p:spPr bwMode="auto">
          <a:xfrm>
            <a:off x="1279366" y="3272159"/>
            <a:ext cx="791311" cy="923330"/>
          </a:xfrm>
          <a:prstGeom prst="rect">
            <a:avLst/>
          </a:prstGeom>
          <a:solidFill>
            <a:srgbClr val="DBE5F1"/>
          </a:solidFill>
          <a:ln w="38100">
            <a:solidFill>
              <a:schemeClr val="bg1"/>
            </a:solidFill>
            <a:miter lim="800000"/>
            <a:headEnd/>
            <a:tailEnd/>
          </a:ln>
          <a:effectLst>
            <a:outerShdw blurRad="63500" dist="20000" dir="5400000" rotWithShape="0">
              <a:srgbClr val="000000">
                <a:alpha val="37999"/>
              </a:srgbClr>
            </a:outerShdw>
          </a:effectLst>
        </p:spPr>
        <p:txBody>
          <a:bodyPr wrap="square">
            <a:spAutoFit/>
          </a:bodyPr>
          <a:lstStyle/>
          <a:p>
            <a:pPr algn="ctr" eaLnBrk="1" fontAlgn="auto" hangingPunct="1">
              <a:spcBef>
                <a:spcPts val="0"/>
              </a:spcBef>
              <a:spcAft>
                <a:spcPts val="0"/>
              </a:spcAft>
              <a:defRPr/>
            </a:pPr>
            <a:r>
              <a:rPr lang="es-ES" sz="2000" b="1" dirty="0">
                <a:solidFill>
                  <a:srgbClr val="4A78BB"/>
                </a:solidFill>
                <a:latin typeface="Calibri"/>
                <a:ea typeface="ＭＳ Ｐゴシック" panose="020B0600070205080204" pitchFamily="34" charset="-128"/>
              </a:rPr>
              <a:t>2013</a:t>
            </a:r>
          </a:p>
          <a:p>
            <a:pPr algn="ctr" eaLnBrk="1" fontAlgn="auto" hangingPunct="1">
              <a:spcBef>
                <a:spcPts val="0"/>
              </a:spcBef>
              <a:spcAft>
                <a:spcPts val="0"/>
              </a:spcAft>
              <a:defRPr/>
            </a:pPr>
            <a:r>
              <a:rPr lang="es-ES" sz="2000" b="1" dirty="0">
                <a:solidFill>
                  <a:prstClr val="black"/>
                </a:solidFill>
                <a:latin typeface="Calibri"/>
                <a:ea typeface="ＭＳ Ｐゴシック" panose="020B0600070205080204" pitchFamily="34" charset="-128"/>
              </a:rPr>
              <a:t>25%</a:t>
            </a:r>
          </a:p>
          <a:p>
            <a:pPr algn="ctr" eaLnBrk="1" fontAlgn="auto" hangingPunct="1">
              <a:spcBef>
                <a:spcPts val="0"/>
              </a:spcBef>
              <a:spcAft>
                <a:spcPts val="0"/>
              </a:spcAft>
              <a:defRPr/>
            </a:pPr>
            <a:r>
              <a:rPr lang="es-ES" sz="1400" b="1" dirty="0">
                <a:solidFill>
                  <a:prstClr val="black"/>
                </a:solidFill>
                <a:latin typeface="Calibri"/>
                <a:ea typeface="ＭＳ Ｐゴシック" panose="020B0600070205080204" pitchFamily="34" charset="-128"/>
              </a:rPr>
              <a:t>(N=206)</a:t>
            </a:r>
          </a:p>
        </p:txBody>
      </p:sp>
      <p:sp>
        <p:nvSpPr>
          <p:cNvPr id="8" name="CuadroTexto 15"/>
          <p:cNvSpPr txBox="1">
            <a:spLocks noChangeArrowheads="1"/>
          </p:cNvSpPr>
          <p:nvPr/>
        </p:nvSpPr>
        <p:spPr bwMode="auto">
          <a:xfrm>
            <a:off x="2233976" y="3272159"/>
            <a:ext cx="876317" cy="923330"/>
          </a:xfrm>
          <a:prstGeom prst="rect">
            <a:avLst/>
          </a:prstGeom>
          <a:solidFill>
            <a:srgbClr val="DBE5F1"/>
          </a:solidFill>
          <a:ln w="38100">
            <a:solidFill>
              <a:schemeClr val="bg1"/>
            </a:solidFill>
            <a:miter lim="800000"/>
            <a:headEnd/>
            <a:tailEnd/>
          </a:ln>
          <a:effectLst>
            <a:outerShdw blurRad="63500" dist="20000" dir="5400000" rotWithShape="0">
              <a:srgbClr val="000000">
                <a:alpha val="37999"/>
              </a:srgbClr>
            </a:outerShdw>
          </a:effectLst>
        </p:spPr>
        <p:txBody>
          <a:bodyPr wrap="square">
            <a:spAutoFit/>
          </a:bodyPr>
          <a:lstStyle/>
          <a:p>
            <a:pPr algn="ctr" eaLnBrk="1" fontAlgn="auto" hangingPunct="1">
              <a:spcBef>
                <a:spcPts val="0"/>
              </a:spcBef>
              <a:spcAft>
                <a:spcPts val="0"/>
              </a:spcAft>
              <a:defRPr/>
            </a:pPr>
            <a:r>
              <a:rPr lang="es-ES" sz="2000" b="1" dirty="0">
                <a:solidFill>
                  <a:srgbClr val="4A78BB"/>
                </a:solidFill>
                <a:latin typeface="Calibri"/>
                <a:ea typeface="ＭＳ Ｐゴシック" panose="020B0600070205080204" pitchFamily="34" charset="-128"/>
              </a:rPr>
              <a:t>2014*</a:t>
            </a:r>
          </a:p>
          <a:p>
            <a:pPr algn="ctr" eaLnBrk="1" fontAlgn="auto" hangingPunct="1">
              <a:spcBef>
                <a:spcPts val="0"/>
              </a:spcBef>
              <a:spcAft>
                <a:spcPts val="0"/>
              </a:spcAft>
              <a:defRPr/>
            </a:pPr>
            <a:r>
              <a:rPr lang="es-ES" sz="2000" b="1" dirty="0">
                <a:solidFill>
                  <a:prstClr val="black"/>
                </a:solidFill>
                <a:latin typeface="Calibri"/>
                <a:ea typeface="ＭＳ Ｐゴシック" panose="020B0600070205080204" pitchFamily="34" charset="-128"/>
              </a:rPr>
              <a:t>29%</a:t>
            </a:r>
          </a:p>
          <a:p>
            <a:pPr algn="ctr" eaLnBrk="1" fontAlgn="auto" hangingPunct="1">
              <a:spcBef>
                <a:spcPts val="0"/>
              </a:spcBef>
              <a:spcAft>
                <a:spcPts val="0"/>
              </a:spcAft>
              <a:defRPr/>
            </a:pPr>
            <a:r>
              <a:rPr lang="es-ES" sz="1400" b="1" dirty="0">
                <a:solidFill>
                  <a:prstClr val="black"/>
                </a:solidFill>
                <a:latin typeface="Calibri"/>
                <a:ea typeface="ＭＳ Ｐゴシック" panose="020B0600070205080204" pitchFamily="34" charset="-128"/>
              </a:rPr>
              <a:t>(N=582)</a:t>
            </a:r>
          </a:p>
        </p:txBody>
      </p:sp>
      <p:sp>
        <p:nvSpPr>
          <p:cNvPr id="9" name="CuadroTexto 8"/>
          <p:cNvSpPr txBox="1">
            <a:spLocks noChangeArrowheads="1"/>
          </p:cNvSpPr>
          <p:nvPr/>
        </p:nvSpPr>
        <p:spPr bwMode="auto">
          <a:xfrm>
            <a:off x="3260144" y="3272159"/>
            <a:ext cx="774997" cy="923330"/>
          </a:xfrm>
          <a:prstGeom prst="rect">
            <a:avLst/>
          </a:prstGeom>
          <a:solidFill>
            <a:srgbClr val="DBE5F1"/>
          </a:solidFill>
          <a:ln w="38100">
            <a:solidFill>
              <a:schemeClr val="bg1"/>
            </a:solidFill>
            <a:miter lim="800000"/>
            <a:headEnd/>
            <a:tailEnd/>
          </a:ln>
          <a:effectLst>
            <a:outerShdw blurRad="63500" dist="20000" dir="5400000" rotWithShape="0">
              <a:srgbClr val="000000">
                <a:alpha val="37999"/>
              </a:srgbClr>
            </a:outerShdw>
          </a:effectLst>
        </p:spPr>
        <p:txBody>
          <a:bodyPr wrap="square">
            <a:spAutoFit/>
          </a:bodyPr>
          <a:lstStyle/>
          <a:p>
            <a:pPr algn="ctr" eaLnBrk="1" fontAlgn="auto" hangingPunct="1">
              <a:spcBef>
                <a:spcPts val="0"/>
              </a:spcBef>
              <a:spcAft>
                <a:spcPts val="0"/>
              </a:spcAft>
              <a:defRPr/>
            </a:pPr>
            <a:r>
              <a:rPr lang="es-ES" sz="2000" b="1" dirty="0">
                <a:solidFill>
                  <a:srgbClr val="4A78BB"/>
                </a:solidFill>
                <a:latin typeface="Calibri"/>
                <a:ea typeface="ＭＳ Ｐゴシック" panose="020B0600070205080204" pitchFamily="34" charset="-128"/>
              </a:rPr>
              <a:t>2015</a:t>
            </a:r>
          </a:p>
          <a:p>
            <a:pPr algn="ctr" eaLnBrk="1" fontAlgn="auto" hangingPunct="1">
              <a:spcBef>
                <a:spcPts val="0"/>
              </a:spcBef>
              <a:spcAft>
                <a:spcPts val="0"/>
              </a:spcAft>
              <a:defRPr/>
            </a:pPr>
            <a:r>
              <a:rPr lang="es-ES" sz="2000" b="1" dirty="0">
                <a:solidFill>
                  <a:prstClr val="black"/>
                </a:solidFill>
                <a:latin typeface="Calibri"/>
                <a:ea typeface="ＭＳ Ｐゴシック" panose="020B0600070205080204" pitchFamily="34" charset="-128"/>
              </a:rPr>
              <a:t>42%</a:t>
            </a:r>
          </a:p>
          <a:p>
            <a:pPr algn="ctr" eaLnBrk="1" fontAlgn="auto" hangingPunct="1">
              <a:spcBef>
                <a:spcPts val="0"/>
              </a:spcBef>
              <a:spcAft>
                <a:spcPts val="0"/>
              </a:spcAft>
              <a:defRPr/>
            </a:pPr>
            <a:r>
              <a:rPr lang="es-ES" sz="1400" b="1" dirty="0">
                <a:solidFill>
                  <a:prstClr val="black"/>
                </a:solidFill>
                <a:latin typeface="Calibri"/>
                <a:ea typeface="ＭＳ Ｐゴシック" panose="020B0600070205080204" pitchFamily="34" charset="-128"/>
              </a:rPr>
              <a:t>(N=350)</a:t>
            </a:r>
          </a:p>
        </p:txBody>
      </p:sp>
      <p:sp>
        <p:nvSpPr>
          <p:cNvPr id="10" name="CuadroTexto 15"/>
          <p:cNvSpPr txBox="1">
            <a:spLocks noChangeArrowheads="1"/>
          </p:cNvSpPr>
          <p:nvPr/>
        </p:nvSpPr>
        <p:spPr bwMode="auto">
          <a:xfrm>
            <a:off x="7247614" y="3202978"/>
            <a:ext cx="1225550" cy="1015663"/>
          </a:xfrm>
          <a:prstGeom prst="rect">
            <a:avLst/>
          </a:prstGeom>
          <a:solidFill>
            <a:schemeClr val="accent5">
              <a:lumMod val="20000"/>
              <a:lumOff val="80000"/>
            </a:schemeClr>
          </a:solidFill>
          <a:ln w="38100">
            <a:solidFill>
              <a:schemeClr val="bg1"/>
            </a:solidFill>
            <a:miter lim="800000"/>
            <a:headEnd/>
            <a:tailEnd/>
          </a:ln>
          <a:effectLst>
            <a:outerShdw blurRad="63500" dist="20000" dir="5400000" rotWithShape="0">
              <a:srgbClr val="000000">
                <a:alpha val="37999"/>
              </a:srgbClr>
            </a:outerShdw>
          </a:effectLst>
        </p:spPr>
        <p:txBody>
          <a:bodyPr>
            <a:spAutoFit/>
          </a:bodyPr>
          <a:lstStyle/>
          <a:p>
            <a:pPr algn="ctr" eaLnBrk="1" fontAlgn="auto" hangingPunct="1">
              <a:spcBef>
                <a:spcPts val="0"/>
              </a:spcBef>
              <a:spcAft>
                <a:spcPts val="0"/>
              </a:spcAft>
              <a:defRPr/>
            </a:pPr>
            <a:r>
              <a:rPr lang="es-ES" sz="2000" b="1" dirty="0">
                <a:solidFill>
                  <a:srgbClr val="4A78BB"/>
                </a:solidFill>
                <a:latin typeface="Calibri"/>
                <a:ea typeface="ＭＳ Ｐゴシック" panose="020B0600070205080204" pitchFamily="34" charset="-128"/>
              </a:rPr>
              <a:t>2019</a:t>
            </a:r>
          </a:p>
          <a:p>
            <a:pPr algn="ctr" eaLnBrk="1" fontAlgn="auto" hangingPunct="1">
              <a:spcBef>
                <a:spcPts val="0"/>
              </a:spcBef>
              <a:spcAft>
                <a:spcPts val="0"/>
              </a:spcAft>
              <a:defRPr/>
            </a:pPr>
            <a:r>
              <a:rPr lang="es-ES" sz="2000" b="1" dirty="0">
                <a:solidFill>
                  <a:prstClr val="black"/>
                </a:solidFill>
                <a:latin typeface="Calibri"/>
                <a:ea typeface="ＭＳ Ｐゴシック" panose="020B0600070205080204" pitchFamily="34" charset="-128"/>
              </a:rPr>
              <a:t>40% (N=324)</a:t>
            </a:r>
          </a:p>
        </p:txBody>
      </p:sp>
      <p:sp>
        <p:nvSpPr>
          <p:cNvPr id="11" name="CuadroTexto 15"/>
          <p:cNvSpPr txBox="1">
            <a:spLocks noChangeArrowheads="1"/>
          </p:cNvSpPr>
          <p:nvPr/>
        </p:nvSpPr>
        <p:spPr bwMode="auto">
          <a:xfrm>
            <a:off x="4204707" y="3275334"/>
            <a:ext cx="826260" cy="923330"/>
          </a:xfrm>
          <a:prstGeom prst="rect">
            <a:avLst/>
          </a:prstGeom>
          <a:solidFill>
            <a:srgbClr val="DBE5F1"/>
          </a:solidFill>
          <a:ln w="38100">
            <a:solidFill>
              <a:schemeClr val="bg1"/>
            </a:solidFill>
            <a:miter lim="800000"/>
            <a:headEnd/>
            <a:tailEnd/>
          </a:ln>
          <a:effectLst>
            <a:outerShdw blurRad="63500" dist="20000" dir="5400000" rotWithShape="0">
              <a:srgbClr val="000000">
                <a:alpha val="37999"/>
              </a:srgbClr>
            </a:outerShdw>
          </a:effectLst>
        </p:spPr>
        <p:txBody>
          <a:bodyPr wrap="square">
            <a:spAutoFit/>
          </a:bodyPr>
          <a:lstStyle/>
          <a:p>
            <a:pPr algn="ctr" eaLnBrk="1" fontAlgn="auto" hangingPunct="1">
              <a:spcBef>
                <a:spcPts val="0"/>
              </a:spcBef>
              <a:spcAft>
                <a:spcPts val="0"/>
              </a:spcAft>
              <a:defRPr/>
            </a:pPr>
            <a:r>
              <a:rPr lang="es-ES" sz="2000" b="1" dirty="0">
                <a:solidFill>
                  <a:srgbClr val="4A78BB"/>
                </a:solidFill>
                <a:latin typeface="Calibri"/>
                <a:ea typeface="ＭＳ Ｐゴシック" panose="020B0600070205080204" pitchFamily="34" charset="-128"/>
              </a:rPr>
              <a:t>2016</a:t>
            </a:r>
          </a:p>
          <a:p>
            <a:pPr algn="ctr" eaLnBrk="1" fontAlgn="auto" hangingPunct="1">
              <a:spcBef>
                <a:spcPts val="0"/>
              </a:spcBef>
              <a:spcAft>
                <a:spcPts val="0"/>
              </a:spcAft>
              <a:defRPr/>
            </a:pPr>
            <a:r>
              <a:rPr lang="es-ES" sz="2000" b="1" dirty="0">
                <a:solidFill>
                  <a:prstClr val="black"/>
                </a:solidFill>
                <a:latin typeface="Calibri"/>
                <a:ea typeface="ＭＳ Ｐゴシック" panose="020B0600070205080204" pitchFamily="34" charset="-128"/>
              </a:rPr>
              <a:t>35%</a:t>
            </a:r>
          </a:p>
          <a:p>
            <a:pPr algn="ctr" eaLnBrk="1" fontAlgn="auto" hangingPunct="1">
              <a:spcBef>
                <a:spcPts val="0"/>
              </a:spcBef>
              <a:spcAft>
                <a:spcPts val="0"/>
              </a:spcAft>
              <a:defRPr/>
            </a:pPr>
            <a:r>
              <a:rPr lang="es-ES" sz="1400" b="1" dirty="0">
                <a:solidFill>
                  <a:prstClr val="black"/>
                </a:solidFill>
                <a:latin typeface="Calibri"/>
                <a:ea typeface="ＭＳ Ｐゴシック" panose="020B0600070205080204" pitchFamily="34" charset="-128"/>
              </a:rPr>
              <a:t>(N=272)</a:t>
            </a:r>
          </a:p>
        </p:txBody>
      </p:sp>
      <p:sp>
        <p:nvSpPr>
          <p:cNvPr id="12" name="CuadroTexto 11"/>
          <p:cNvSpPr txBox="1">
            <a:spLocks noChangeArrowheads="1"/>
          </p:cNvSpPr>
          <p:nvPr/>
        </p:nvSpPr>
        <p:spPr bwMode="auto">
          <a:xfrm>
            <a:off x="5203982" y="3285596"/>
            <a:ext cx="833748" cy="923330"/>
          </a:xfrm>
          <a:prstGeom prst="rect">
            <a:avLst/>
          </a:prstGeom>
          <a:solidFill>
            <a:srgbClr val="DBE5F1"/>
          </a:solidFill>
          <a:ln w="38100">
            <a:solidFill>
              <a:schemeClr val="bg1"/>
            </a:solidFill>
            <a:miter lim="800000"/>
            <a:headEnd/>
            <a:tailEnd/>
          </a:ln>
          <a:effectLst>
            <a:outerShdw blurRad="63500" dist="20000" dir="5400000" rotWithShape="0">
              <a:srgbClr val="000000">
                <a:alpha val="37999"/>
              </a:srgbClr>
            </a:outerShdw>
          </a:effectLst>
        </p:spPr>
        <p:txBody>
          <a:bodyPr wrap="square">
            <a:spAutoFit/>
          </a:bodyPr>
          <a:lstStyle/>
          <a:p>
            <a:pPr algn="ctr" eaLnBrk="1" fontAlgn="auto" hangingPunct="1">
              <a:spcBef>
                <a:spcPts val="0"/>
              </a:spcBef>
              <a:spcAft>
                <a:spcPts val="0"/>
              </a:spcAft>
              <a:defRPr/>
            </a:pPr>
            <a:r>
              <a:rPr lang="es-ES" sz="2000" b="1" dirty="0">
                <a:solidFill>
                  <a:srgbClr val="4A78BB"/>
                </a:solidFill>
                <a:latin typeface="Calibri"/>
                <a:ea typeface="ＭＳ Ｐゴシック" panose="020B0600070205080204" pitchFamily="34" charset="-128"/>
              </a:rPr>
              <a:t>2017</a:t>
            </a:r>
          </a:p>
          <a:p>
            <a:pPr algn="ctr" eaLnBrk="1" fontAlgn="auto" hangingPunct="1">
              <a:spcBef>
                <a:spcPts val="0"/>
              </a:spcBef>
              <a:spcAft>
                <a:spcPts val="0"/>
              </a:spcAft>
              <a:defRPr/>
            </a:pPr>
            <a:r>
              <a:rPr lang="es-ES" sz="2000" b="1" dirty="0">
                <a:solidFill>
                  <a:prstClr val="black"/>
                </a:solidFill>
                <a:latin typeface="Calibri"/>
                <a:ea typeface="ＭＳ Ｐゴシック" panose="020B0600070205080204" pitchFamily="34" charset="-128"/>
              </a:rPr>
              <a:t>49%</a:t>
            </a:r>
          </a:p>
          <a:p>
            <a:pPr algn="ctr" eaLnBrk="1" fontAlgn="auto" hangingPunct="1">
              <a:spcBef>
                <a:spcPts val="0"/>
              </a:spcBef>
              <a:spcAft>
                <a:spcPts val="0"/>
              </a:spcAft>
              <a:defRPr/>
            </a:pPr>
            <a:r>
              <a:rPr lang="es-ES" sz="1400" b="1" dirty="0">
                <a:solidFill>
                  <a:prstClr val="black"/>
                </a:solidFill>
                <a:latin typeface="Calibri"/>
                <a:ea typeface="ＭＳ Ｐゴシック" panose="020B0600070205080204" pitchFamily="34" charset="-128"/>
              </a:rPr>
              <a:t>(N=390)</a:t>
            </a:r>
          </a:p>
        </p:txBody>
      </p:sp>
      <p:sp>
        <p:nvSpPr>
          <p:cNvPr id="13" name="CuadroTexto 12"/>
          <p:cNvSpPr txBox="1"/>
          <p:nvPr/>
        </p:nvSpPr>
        <p:spPr>
          <a:xfrm>
            <a:off x="306500" y="1351830"/>
            <a:ext cx="6525056" cy="1077218"/>
          </a:xfrm>
          <a:prstGeom prst="rect">
            <a:avLst/>
          </a:prstGeom>
          <a:noFill/>
        </p:spPr>
        <p:txBody>
          <a:bodyPr wrap="none" rtlCol="0">
            <a:spAutoFit/>
          </a:bodyPr>
          <a:lstStyle/>
          <a:p>
            <a:pPr>
              <a:spcBef>
                <a:spcPts val="0"/>
              </a:spcBef>
              <a:spcAft>
                <a:spcPts val="600"/>
              </a:spcAft>
              <a:defRPr/>
            </a:pPr>
            <a:r>
              <a:rPr lang="es-CL" dirty="0">
                <a:solidFill>
                  <a:prstClr val="black"/>
                </a:solidFill>
              </a:rPr>
              <a:t>Encuesta </a:t>
            </a:r>
            <a:r>
              <a:rPr lang="es-CL" i="1" dirty="0">
                <a:solidFill>
                  <a:prstClr val="black"/>
                </a:solidFill>
              </a:rPr>
              <a:t>online</a:t>
            </a:r>
            <a:r>
              <a:rPr lang="es-CL" dirty="0">
                <a:solidFill>
                  <a:prstClr val="black"/>
                </a:solidFill>
              </a:rPr>
              <a:t>, auto-aplicada.</a:t>
            </a:r>
          </a:p>
          <a:p>
            <a:pPr>
              <a:spcBef>
                <a:spcPts val="0"/>
              </a:spcBef>
              <a:spcAft>
                <a:spcPts val="600"/>
              </a:spcAft>
              <a:defRPr/>
            </a:pPr>
            <a:r>
              <a:rPr lang="es-CL" dirty="0">
                <a:solidFill>
                  <a:prstClr val="black"/>
                </a:solidFill>
              </a:rPr>
              <a:t>Envío por correo electrónico al </a:t>
            </a:r>
            <a:r>
              <a:rPr lang="es-CL" b="1" u="sng" dirty="0">
                <a:solidFill>
                  <a:prstClr val="black"/>
                </a:solidFill>
              </a:rPr>
              <a:t>Enlace Administrador</a:t>
            </a:r>
            <a:r>
              <a:rPr lang="es-CL" dirty="0">
                <a:solidFill>
                  <a:prstClr val="black"/>
                </a:solidFill>
              </a:rPr>
              <a:t>.</a:t>
            </a:r>
          </a:p>
          <a:p>
            <a:pPr>
              <a:spcBef>
                <a:spcPts val="0"/>
              </a:spcBef>
              <a:spcAft>
                <a:spcPts val="600"/>
              </a:spcAft>
              <a:defRPr/>
            </a:pPr>
            <a:r>
              <a:rPr lang="es-CL" dirty="0">
                <a:solidFill>
                  <a:prstClr val="black"/>
                </a:solidFill>
              </a:rPr>
              <a:t>El terreno se realizó  entre los días 2 de julio y 9 de agosto de 2019. </a:t>
            </a:r>
            <a:endParaRPr lang="es-CL" sz="2000" b="1" i="1" dirty="0">
              <a:solidFill>
                <a:srgbClr val="D72F4B"/>
              </a:solidFill>
            </a:endParaRPr>
          </a:p>
        </p:txBody>
      </p:sp>
      <p:sp>
        <p:nvSpPr>
          <p:cNvPr id="14" name="CuadroTexto 13"/>
          <p:cNvSpPr txBox="1">
            <a:spLocks noChangeArrowheads="1"/>
          </p:cNvSpPr>
          <p:nvPr/>
        </p:nvSpPr>
        <p:spPr bwMode="auto">
          <a:xfrm>
            <a:off x="6254817" y="3281679"/>
            <a:ext cx="775710" cy="923330"/>
          </a:xfrm>
          <a:prstGeom prst="rect">
            <a:avLst/>
          </a:prstGeom>
          <a:solidFill>
            <a:srgbClr val="DBE5F1"/>
          </a:solidFill>
          <a:ln w="38100">
            <a:solidFill>
              <a:schemeClr val="bg1"/>
            </a:solidFill>
            <a:miter lim="800000"/>
            <a:headEnd/>
            <a:tailEnd/>
          </a:ln>
          <a:effectLst>
            <a:outerShdw blurRad="63500" dist="20000" dir="5400000" rotWithShape="0">
              <a:srgbClr val="000000">
                <a:alpha val="37999"/>
              </a:srgbClr>
            </a:outerShdw>
          </a:effectLst>
        </p:spPr>
        <p:txBody>
          <a:bodyPr wrap="square">
            <a:spAutoFit/>
          </a:bodyPr>
          <a:lstStyle/>
          <a:p>
            <a:pPr algn="ctr" eaLnBrk="1" fontAlgn="auto" hangingPunct="1">
              <a:spcBef>
                <a:spcPts val="0"/>
              </a:spcBef>
              <a:spcAft>
                <a:spcPts val="0"/>
              </a:spcAft>
              <a:defRPr/>
            </a:pPr>
            <a:r>
              <a:rPr lang="es-ES" sz="2000" b="1" dirty="0">
                <a:solidFill>
                  <a:srgbClr val="4A78BB"/>
                </a:solidFill>
                <a:latin typeface="Calibri"/>
                <a:ea typeface="ＭＳ Ｐゴシック" panose="020B0600070205080204" pitchFamily="34" charset="-128"/>
              </a:rPr>
              <a:t>2018</a:t>
            </a:r>
          </a:p>
          <a:p>
            <a:pPr algn="ctr" eaLnBrk="1" fontAlgn="auto" hangingPunct="1">
              <a:spcBef>
                <a:spcPts val="0"/>
              </a:spcBef>
              <a:spcAft>
                <a:spcPts val="0"/>
              </a:spcAft>
              <a:defRPr/>
            </a:pPr>
            <a:r>
              <a:rPr lang="es-ES" sz="2000" b="1" dirty="0">
                <a:solidFill>
                  <a:prstClr val="black"/>
                </a:solidFill>
                <a:latin typeface="Calibri"/>
                <a:ea typeface="ＭＳ Ｐゴシック" panose="020B0600070205080204" pitchFamily="34" charset="-128"/>
              </a:rPr>
              <a:t>49%</a:t>
            </a:r>
          </a:p>
          <a:p>
            <a:pPr algn="ctr" eaLnBrk="1" fontAlgn="auto" hangingPunct="1">
              <a:spcBef>
                <a:spcPts val="0"/>
              </a:spcBef>
              <a:spcAft>
                <a:spcPts val="0"/>
              </a:spcAft>
              <a:defRPr/>
            </a:pPr>
            <a:r>
              <a:rPr lang="es-ES" sz="1400" b="1" dirty="0">
                <a:solidFill>
                  <a:prstClr val="black"/>
                </a:solidFill>
                <a:latin typeface="Calibri"/>
                <a:ea typeface="ＭＳ Ｐゴシック" panose="020B0600070205080204" pitchFamily="34" charset="-128"/>
              </a:rPr>
              <a:t>(N=402)</a:t>
            </a:r>
          </a:p>
        </p:txBody>
      </p:sp>
      <p:sp>
        <p:nvSpPr>
          <p:cNvPr id="15" name="CuadroTexto 14"/>
          <p:cNvSpPr txBox="1"/>
          <p:nvPr/>
        </p:nvSpPr>
        <p:spPr>
          <a:xfrm>
            <a:off x="295992" y="4721336"/>
            <a:ext cx="4700967" cy="307777"/>
          </a:xfrm>
          <a:prstGeom prst="rect">
            <a:avLst/>
          </a:prstGeom>
          <a:noFill/>
          <a:ln>
            <a:solidFill>
              <a:schemeClr val="bg1">
                <a:lumMod val="75000"/>
              </a:schemeClr>
            </a:solidFill>
          </a:ln>
        </p:spPr>
        <p:txBody>
          <a:bodyPr wrap="none">
            <a:spAutoFit/>
          </a:bodyPr>
          <a:lstStyle/>
          <a:p>
            <a:pPr>
              <a:defRPr/>
            </a:pPr>
            <a:r>
              <a:rPr lang="es-CL" sz="1400" dirty="0">
                <a:solidFill>
                  <a:prstClr val="black"/>
                </a:solidFill>
              </a:rPr>
              <a:t>*En 2014 la encuesta se aplicó a todos los Enlaces registrados</a:t>
            </a:r>
            <a:r>
              <a:rPr lang="es-CL" sz="1050" dirty="0">
                <a:solidFill>
                  <a:prstClr val="black"/>
                </a:solidFill>
              </a:rPr>
              <a:t>.</a:t>
            </a:r>
          </a:p>
        </p:txBody>
      </p:sp>
    </p:spTree>
    <p:extLst>
      <p:ext uri="{BB962C8B-B14F-4D97-AF65-F5344CB8AC3E}">
        <p14:creationId xmlns:p14="http://schemas.microsoft.com/office/powerpoint/2010/main" val="3772331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300851"/>
            <a:ext cx="6987166"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800" b="1" dirty="0">
              <a:solidFill>
                <a:srgbClr val="FFFFFF"/>
              </a:solidFill>
            </a:endParaRPr>
          </a:p>
          <a:p>
            <a:pPr algn="ctr"/>
            <a:r>
              <a:rPr lang="es-ES" sz="2800" b="1" dirty="0">
                <a:solidFill>
                  <a:srgbClr val="FFFFFF"/>
                </a:solidFill>
                <a:latin typeface="Trebuchet MS" panose="020B0603020202020204" pitchFamily="34" charset="0"/>
              </a:rPr>
              <a:t>PERFIL DE LOS ENLACES ENCUESTADOS</a:t>
            </a:r>
          </a:p>
          <a:p>
            <a:pPr algn="ctr"/>
            <a:endParaRPr lang="es-ES" sz="2800" dirty="0">
              <a:solidFill>
                <a:prstClr val="white"/>
              </a:solidFill>
            </a:endParaRPr>
          </a:p>
        </p:txBody>
      </p:sp>
      <p:graphicFrame>
        <p:nvGraphicFramePr>
          <p:cNvPr id="5" name="3 Tabla"/>
          <p:cNvGraphicFramePr>
            <a:graphicFrameLocks noGrp="1"/>
          </p:cNvGraphicFramePr>
          <p:nvPr/>
        </p:nvGraphicFramePr>
        <p:xfrm>
          <a:off x="185738" y="1841601"/>
          <a:ext cx="3833811" cy="3453359"/>
        </p:xfrm>
        <a:graphic>
          <a:graphicData uri="http://schemas.openxmlformats.org/drawingml/2006/table">
            <a:tbl>
              <a:tblPr>
                <a:tableStyleId>{5C22544A-7EE6-4342-B048-85BDC9FD1C3A}</a:tableStyleId>
              </a:tblPr>
              <a:tblGrid>
                <a:gridCol w="1077481">
                  <a:extLst>
                    <a:ext uri="{9D8B030D-6E8A-4147-A177-3AD203B41FA5}">
                      <a16:colId xmlns:a16="http://schemas.microsoft.com/office/drawing/2014/main" val="20000"/>
                    </a:ext>
                  </a:extLst>
                </a:gridCol>
                <a:gridCol w="1267624">
                  <a:extLst>
                    <a:ext uri="{9D8B030D-6E8A-4147-A177-3AD203B41FA5}">
                      <a16:colId xmlns:a16="http://schemas.microsoft.com/office/drawing/2014/main" val="20001"/>
                    </a:ext>
                  </a:extLst>
                </a:gridCol>
                <a:gridCol w="1488706">
                  <a:extLst>
                    <a:ext uri="{9D8B030D-6E8A-4147-A177-3AD203B41FA5}">
                      <a16:colId xmlns:a16="http://schemas.microsoft.com/office/drawing/2014/main" val="20002"/>
                    </a:ext>
                  </a:extLst>
                </a:gridCol>
              </a:tblGrid>
              <a:tr h="336333">
                <a:tc rowSpan="2">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s-CL" sz="1500" b="1" u="none" strike="noStrike" dirty="0">
                          <a:effectLst/>
                        </a:rPr>
                        <a:t>Género</a:t>
                      </a:r>
                      <a:endParaRPr lang="es-CL" sz="1600" u="none" strike="noStrike" kern="1200" dirty="0">
                        <a:solidFill>
                          <a:schemeClr val="dk1"/>
                        </a:solidFill>
                        <a:effectLst/>
                        <a:latin typeface="+mn-lt"/>
                        <a:ea typeface="+mn-ea"/>
                        <a:cs typeface="+mn-cs"/>
                      </a:endParaRPr>
                    </a:p>
                  </a:txBody>
                  <a:tcPr marL="7142" marR="7142" marT="9525" marB="0" anchor="ctr">
                    <a:solidFill>
                      <a:schemeClr val="tx2">
                        <a:lumMod val="20000"/>
                        <a:lumOff val="80000"/>
                      </a:schemeClr>
                    </a:solidFill>
                  </a:tcPr>
                </a:tc>
                <a:tc>
                  <a:txBody>
                    <a:bodyPr/>
                    <a:lstStyle/>
                    <a:p>
                      <a:pPr marL="0" algn="ctr" defTabSz="914400" rtl="0" eaLnBrk="1" fontAlgn="t" latinLnBrk="0" hangingPunct="1"/>
                      <a:r>
                        <a:rPr lang="es-CL" sz="1300" u="none" strike="noStrike" kern="1200" dirty="0">
                          <a:solidFill>
                            <a:schemeClr val="dk1"/>
                          </a:solidFill>
                          <a:effectLst/>
                          <a:latin typeface="+mn-lt"/>
                          <a:ea typeface="+mn-ea"/>
                          <a:cs typeface="+mn-cs"/>
                        </a:rPr>
                        <a:t>Masculino</a:t>
                      </a:r>
                    </a:p>
                  </a:txBody>
                  <a:tcPr marL="7142" marR="7142" marT="9525" marB="0" anchor="ctr"/>
                </a:tc>
                <a:tc>
                  <a:txBody>
                    <a:bodyPr/>
                    <a:lstStyle/>
                    <a:p>
                      <a:pPr marL="0" algn="ctr" defTabSz="914400" rtl="0" eaLnBrk="1" fontAlgn="t" latinLnBrk="0" hangingPunct="1"/>
                      <a:r>
                        <a:rPr lang="es-CL" sz="1300" u="none" strike="noStrike" kern="1200" dirty="0">
                          <a:solidFill>
                            <a:schemeClr val="dk1"/>
                          </a:solidFill>
                          <a:effectLst/>
                          <a:latin typeface="+mn-lt"/>
                          <a:ea typeface="+mn-ea"/>
                          <a:cs typeface="+mn-cs"/>
                        </a:rPr>
                        <a:t>49%</a:t>
                      </a:r>
                    </a:p>
                  </a:txBody>
                  <a:tcPr marL="7142" marR="7142" marT="9525" marB="0" anchor="ctr"/>
                </a:tc>
                <a:extLst>
                  <a:ext uri="{0D108BD9-81ED-4DB2-BD59-A6C34878D82A}">
                    <a16:rowId xmlns:a16="http://schemas.microsoft.com/office/drawing/2014/main" val="10000"/>
                  </a:ext>
                </a:extLst>
              </a:tr>
              <a:tr h="326992">
                <a:tc vMerge="1">
                  <a:txBody>
                    <a:bodyPr/>
                    <a:lstStyle/>
                    <a:p>
                      <a:pPr algn="l" fontAlgn="ctr"/>
                      <a:endParaRPr lang="es-CL" sz="1500" b="1" i="0" u="none" strike="noStrike" dirty="0">
                        <a:solidFill>
                          <a:srgbClr val="000000"/>
                        </a:solidFill>
                        <a:effectLst/>
                        <a:latin typeface="Arial"/>
                      </a:endParaRPr>
                    </a:p>
                  </a:txBody>
                  <a:tcPr marL="7142" marR="7142" marT="9525" marB="0" anchor="ctr">
                    <a:solidFill>
                      <a:schemeClr val="tx2">
                        <a:lumMod val="20000"/>
                        <a:lumOff val="80000"/>
                      </a:schemeClr>
                    </a:solidFill>
                  </a:tcPr>
                </a:tc>
                <a:tc>
                  <a:txBody>
                    <a:bodyPr/>
                    <a:lstStyle/>
                    <a:p>
                      <a:pPr marL="0" algn="ctr" defTabSz="914400" rtl="0" eaLnBrk="1" fontAlgn="t" latinLnBrk="0" hangingPunct="1"/>
                      <a:r>
                        <a:rPr lang="es-CL" sz="1300" u="none" strike="noStrike" kern="1200" dirty="0">
                          <a:solidFill>
                            <a:schemeClr val="dk1"/>
                          </a:solidFill>
                          <a:effectLst/>
                          <a:latin typeface="+mn-lt"/>
                          <a:ea typeface="+mn-ea"/>
                          <a:cs typeface="+mn-cs"/>
                        </a:rPr>
                        <a:t>Femenino</a:t>
                      </a:r>
                    </a:p>
                  </a:txBody>
                  <a:tcPr marL="7142" marR="7142" marT="9525" marB="0" anchor="ctr"/>
                </a:tc>
                <a:tc>
                  <a:txBody>
                    <a:bodyPr/>
                    <a:lstStyle/>
                    <a:p>
                      <a:pPr marL="0" algn="ctr" defTabSz="914400" rtl="0" eaLnBrk="1" fontAlgn="t" latinLnBrk="0" hangingPunct="1"/>
                      <a:r>
                        <a:rPr lang="es-CL" sz="1300" u="none" strike="noStrike" kern="1200" dirty="0">
                          <a:solidFill>
                            <a:schemeClr val="dk1"/>
                          </a:solidFill>
                          <a:effectLst/>
                          <a:latin typeface="+mn-lt"/>
                          <a:ea typeface="+mn-ea"/>
                          <a:cs typeface="+mn-cs"/>
                        </a:rPr>
                        <a:t>49%</a:t>
                      </a:r>
                    </a:p>
                  </a:txBody>
                  <a:tcPr marL="7142" marR="7142" marT="9525" marB="0" anchor="ctr"/>
                </a:tc>
                <a:extLst>
                  <a:ext uri="{0D108BD9-81ED-4DB2-BD59-A6C34878D82A}">
                    <a16:rowId xmlns:a16="http://schemas.microsoft.com/office/drawing/2014/main" val="10001"/>
                  </a:ext>
                </a:extLst>
              </a:tr>
              <a:tr h="438836">
                <a:tc rowSpan="2">
                  <a:txBody>
                    <a:bodyPr/>
                    <a:lstStyle/>
                    <a:p>
                      <a:pPr algn="l" fontAlgn="ctr"/>
                      <a:r>
                        <a:rPr lang="es-CL" sz="1500" b="1" u="none" strike="noStrike" dirty="0">
                          <a:effectLst/>
                        </a:rPr>
                        <a:t> Tipo</a:t>
                      </a:r>
                      <a:r>
                        <a:rPr lang="es-CL" sz="1500" b="1" u="none" strike="noStrike" baseline="0" dirty="0">
                          <a:effectLst/>
                        </a:rPr>
                        <a:t> de institución</a:t>
                      </a:r>
                      <a:endParaRPr lang="es-CL" sz="1500" b="1" i="0" u="none" strike="noStrike" dirty="0">
                        <a:solidFill>
                          <a:srgbClr val="000000"/>
                        </a:solidFill>
                        <a:effectLst/>
                        <a:latin typeface="Arial"/>
                      </a:endParaRPr>
                    </a:p>
                  </a:txBody>
                  <a:tcPr marL="7142" marR="7142" marT="9525" marB="0" anchor="ctr">
                    <a:solidFill>
                      <a:schemeClr val="tx2">
                        <a:lumMod val="20000"/>
                        <a:lumOff val="80000"/>
                      </a:schemeClr>
                    </a:solidFill>
                  </a:tcPr>
                </a:tc>
                <a:tc>
                  <a:txBody>
                    <a:bodyPr/>
                    <a:lstStyle/>
                    <a:p>
                      <a:pPr marL="0" algn="ctr" defTabSz="914400" rtl="0" eaLnBrk="1" fontAlgn="t" latinLnBrk="0" hangingPunct="1"/>
                      <a:r>
                        <a:rPr lang="es-CL" sz="1300" u="none" strike="noStrike" kern="1200" dirty="0">
                          <a:solidFill>
                            <a:schemeClr val="dk1"/>
                          </a:solidFill>
                          <a:effectLst/>
                          <a:latin typeface="+mn-lt"/>
                          <a:ea typeface="+mn-ea"/>
                          <a:cs typeface="+mn-cs"/>
                        </a:rPr>
                        <a:t>Municipio</a:t>
                      </a:r>
                    </a:p>
                  </a:txBody>
                  <a:tcPr marL="7142" marR="7142" marT="9525" marB="0" anchor="ctr"/>
                </a:tc>
                <a:tc>
                  <a:txBody>
                    <a:bodyPr/>
                    <a:lstStyle/>
                    <a:p>
                      <a:pPr marL="0" algn="ctr" defTabSz="914400" rtl="0" eaLnBrk="1" fontAlgn="t" latinLnBrk="0" hangingPunct="1"/>
                      <a:r>
                        <a:rPr lang="es-CL" sz="1300" u="none" strike="noStrike" kern="1200" dirty="0">
                          <a:solidFill>
                            <a:schemeClr val="dk1"/>
                          </a:solidFill>
                          <a:effectLst/>
                          <a:latin typeface="+mn-lt"/>
                          <a:ea typeface="+mn-ea"/>
                          <a:cs typeface="+mn-cs"/>
                        </a:rPr>
                        <a:t>47%</a:t>
                      </a:r>
                    </a:p>
                  </a:txBody>
                  <a:tcPr marL="7142" marR="7142" marT="9525" marB="0" anchor="ctr"/>
                </a:tc>
                <a:extLst>
                  <a:ext uri="{0D108BD9-81ED-4DB2-BD59-A6C34878D82A}">
                    <a16:rowId xmlns:a16="http://schemas.microsoft.com/office/drawing/2014/main" val="10002"/>
                  </a:ext>
                </a:extLst>
              </a:tr>
              <a:tr h="641665">
                <a:tc vMerge="1">
                  <a:txBody>
                    <a:bodyPr/>
                    <a:lstStyle/>
                    <a:p>
                      <a:endParaRPr lang="es-CL"/>
                    </a:p>
                  </a:txBody>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s-CL" sz="1300" u="none" strike="noStrike" kern="1200" dirty="0">
                          <a:solidFill>
                            <a:schemeClr val="tx1"/>
                          </a:solidFill>
                          <a:effectLst/>
                          <a:latin typeface="+mn-lt"/>
                          <a:ea typeface="+mn-ea"/>
                          <a:cs typeface="+mn-cs"/>
                        </a:rPr>
                        <a:t>OAC</a:t>
                      </a:r>
                    </a:p>
                    <a:p>
                      <a:pPr marL="0" algn="ctr" defTabSz="914400" rtl="0" eaLnBrk="1" fontAlgn="t" latinLnBrk="0" hangingPunct="1"/>
                      <a:endParaRPr lang="es-CL" sz="1300" u="none" strike="noStrike" kern="1200" dirty="0">
                        <a:solidFill>
                          <a:schemeClr val="dk1"/>
                        </a:solidFill>
                        <a:effectLst/>
                        <a:latin typeface="+mn-lt"/>
                        <a:ea typeface="+mn-ea"/>
                        <a:cs typeface="+mn-cs"/>
                      </a:endParaRPr>
                    </a:p>
                  </a:txBody>
                  <a:tcPr marL="7142" marR="7142" marT="9525" marB="0" anchor="ctr"/>
                </a:tc>
                <a:tc>
                  <a:txBody>
                    <a:bodyPr/>
                    <a:lstStyle/>
                    <a:p>
                      <a:pPr marL="0" algn="ctr" defTabSz="914400" rtl="0" eaLnBrk="1" fontAlgn="t" latinLnBrk="0" hangingPunct="1"/>
                      <a:r>
                        <a:rPr lang="es-CL" sz="1300" u="none" strike="noStrike" kern="1200" dirty="0">
                          <a:solidFill>
                            <a:schemeClr val="dk1"/>
                          </a:solidFill>
                          <a:effectLst/>
                          <a:latin typeface="+mn-lt"/>
                          <a:ea typeface="+mn-ea"/>
                          <a:cs typeface="+mn-cs"/>
                        </a:rPr>
                        <a:t>29%</a:t>
                      </a:r>
                    </a:p>
                  </a:txBody>
                  <a:tcPr marL="7142" marR="7142" marT="9525" marB="0" anchor="ctr"/>
                </a:tc>
                <a:extLst>
                  <a:ext uri="{0D108BD9-81ED-4DB2-BD59-A6C34878D82A}">
                    <a16:rowId xmlns:a16="http://schemas.microsoft.com/office/drawing/2014/main" val="10003"/>
                  </a:ext>
                </a:extLst>
              </a:tr>
              <a:tr h="498693">
                <a:tc rowSpan="2">
                  <a:txBody>
                    <a:bodyPr/>
                    <a:lstStyle/>
                    <a:p>
                      <a:pPr algn="l" fontAlgn="ctr"/>
                      <a:r>
                        <a:rPr lang="es-CL" sz="1500" b="1" u="none" strike="noStrike" dirty="0">
                          <a:effectLst/>
                        </a:rPr>
                        <a:t> Edad</a:t>
                      </a:r>
                      <a:endParaRPr lang="es-CL" sz="1500" b="1" i="0" u="none" strike="noStrike" dirty="0">
                        <a:solidFill>
                          <a:srgbClr val="000000"/>
                        </a:solidFill>
                        <a:effectLst/>
                        <a:latin typeface="Arial"/>
                      </a:endParaRPr>
                    </a:p>
                  </a:txBody>
                  <a:tcPr marL="7142" marR="7142" marT="9525" marB="0" anchor="ctr">
                    <a:solidFill>
                      <a:schemeClr val="tx2">
                        <a:lumMod val="20000"/>
                        <a:lumOff val="80000"/>
                      </a:schemeClr>
                    </a:solidFill>
                  </a:tcPr>
                </a:tc>
                <a:tc>
                  <a:txBody>
                    <a:bodyPr/>
                    <a:lstStyle/>
                    <a:p>
                      <a:pPr algn="ctr" fontAlgn="t"/>
                      <a:r>
                        <a:rPr lang="es-CL" sz="1300" u="none" strike="noStrike" dirty="0">
                          <a:effectLst/>
                        </a:rPr>
                        <a:t>Promedio:</a:t>
                      </a:r>
                      <a:endParaRPr lang="es-CL" sz="1300" b="0" i="0" u="none" strike="noStrike" dirty="0">
                        <a:solidFill>
                          <a:srgbClr val="000000"/>
                        </a:solidFill>
                        <a:effectLst/>
                        <a:latin typeface="Arial"/>
                      </a:endParaRPr>
                    </a:p>
                  </a:txBody>
                  <a:tcPr marL="7142" marR="7142" marT="9525" marB="0" anchor="ctr"/>
                </a:tc>
                <a:tc>
                  <a:txBody>
                    <a:bodyPr/>
                    <a:lstStyle/>
                    <a:p>
                      <a:pPr marL="0" algn="ctr" defTabSz="914400" rtl="0" eaLnBrk="1" fontAlgn="t" latinLnBrk="0" hangingPunct="1"/>
                      <a:r>
                        <a:rPr lang="es-CL" sz="1300" u="none" strike="noStrike" kern="1200" dirty="0">
                          <a:solidFill>
                            <a:schemeClr val="dk1"/>
                          </a:solidFill>
                          <a:effectLst/>
                          <a:latin typeface="+mn-lt"/>
                          <a:ea typeface="+mn-ea"/>
                          <a:cs typeface="+mn-cs"/>
                        </a:rPr>
                        <a:t>45 años</a:t>
                      </a:r>
                    </a:p>
                  </a:txBody>
                  <a:tcPr marL="7142" marR="7142" marT="9525" marB="0" anchor="ctr"/>
                </a:tc>
                <a:extLst>
                  <a:ext uri="{0D108BD9-81ED-4DB2-BD59-A6C34878D82A}">
                    <a16:rowId xmlns:a16="http://schemas.microsoft.com/office/drawing/2014/main" val="10004"/>
                  </a:ext>
                </a:extLst>
              </a:tr>
              <a:tr h="529405">
                <a:tc vMerge="1">
                  <a:txBody>
                    <a:bodyPr/>
                    <a:lstStyle/>
                    <a:p>
                      <a:endParaRPr lang="es-CL"/>
                    </a:p>
                  </a:txBody>
                  <a:tcPr/>
                </a:tc>
                <a:tc>
                  <a:txBody>
                    <a:bodyPr/>
                    <a:lstStyle/>
                    <a:p>
                      <a:pPr algn="ctr" fontAlgn="t"/>
                      <a:r>
                        <a:rPr lang="es-CL" sz="1300" u="none" strike="noStrike" dirty="0">
                          <a:solidFill>
                            <a:schemeClr val="tx1"/>
                          </a:solidFill>
                          <a:effectLst/>
                        </a:rPr>
                        <a:t>Rango:</a:t>
                      </a:r>
                      <a:endParaRPr lang="es-CL" sz="1300" b="0" i="0" u="none" strike="noStrike" dirty="0">
                        <a:solidFill>
                          <a:schemeClr val="tx1"/>
                        </a:solidFill>
                        <a:effectLst/>
                        <a:latin typeface="Arial"/>
                      </a:endParaRPr>
                    </a:p>
                  </a:txBody>
                  <a:tcPr marL="7142" marR="7142" marT="9525" marB="0" anchor="ctr"/>
                </a:tc>
                <a:tc>
                  <a:txBody>
                    <a:bodyPr/>
                    <a:lstStyle/>
                    <a:p>
                      <a:pPr marL="0" algn="ctr" defTabSz="914400" rtl="0" eaLnBrk="1" fontAlgn="t" latinLnBrk="0" hangingPunct="1"/>
                      <a:r>
                        <a:rPr lang="es-CL" sz="1300" u="none" strike="noStrike" kern="1200" dirty="0">
                          <a:solidFill>
                            <a:schemeClr val="tx1"/>
                          </a:solidFill>
                          <a:effectLst/>
                          <a:latin typeface="+mn-lt"/>
                          <a:ea typeface="+mn-ea"/>
                          <a:cs typeface="+mn-cs"/>
                        </a:rPr>
                        <a:t>21-72 años</a:t>
                      </a:r>
                    </a:p>
                  </a:txBody>
                  <a:tcPr marL="7142" marR="7142" marT="9525" marB="0" anchor="ctr"/>
                </a:tc>
                <a:extLst>
                  <a:ext uri="{0D108BD9-81ED-4DB2-BD59-A6C34878D82A}">
                    <a16:rowId xmlns:a16="http://schemas.microsoft.com/office/drawing/2014/main" val="10005"/>
                  </a:ext>
                </a:extLst>
              </a:tr>
              <a:tr h="681435">
                <a:tc>
                  <a:txBody>
                    <a:bodyPr/>
                    <a:lstStyle/>
                    <a:p>
                      <a:pPr algn="l" fontAlgn="b"/>
                      <a:r>
                        <a:rPr lang="es-CL" sz="1500" b="1" u="none" strike="noStrike" dirty="0">
                          <a:effectLst/>
                        </a:rPr>
                        <a:t> Cargo actual</a:t>
                      </a:r>
                      <a:endParaRPr lang="es-CL" sz="1500" b="1" i="0" u="none" strike="noStrike" dirty="0">
                        <a:solidFill>
                          <a:srgbClr val="000000"/>
                        </a:solidFill>
                        <a:effectLst/>
                        <a:latin typeface="Arial"/>
                      </a:endParaRPr>
                    </a:p>
                  </a:txBody>
                  <a:tcPr marL="7142" marR="7142" marT="9525" marB="0" anchor="ctr">
                    <a:solidFill>
                      <a:schemeClr val="tx2">
                        <a:lumMod val="20000"/>
                        <a:lumOff val="80000"/>
                      </a:schemeClr>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s-CL" sz="1300" u="none" strike="noStrike" kern="1200" dirty="0">
                          <a:solidFill>
                            <a:schemeClr val="dk1"/>
                          </a:solidFill>
                          <a:effectLst/>
                          <a:latin typeface="+mn-lt"/>
                          <a:ea typeface="+mn-ea"/>
                          <a:cs typeface="+mn-cs"/>
                        </a:rPr>
                        <a:t>Jefe, sub-jefe o encargado</a:t>
                      </a:r>
                    </a:p>
                  </a:txBody>
                  <a:tcPr marL="7142" marR="7142" marT="9525" marB="0" anchor="ctr"/>
                </a:tc>
                <a:tc>
                  <a:txBody>
                    <a:bodyPr/>
                    <a:lstStyle/>
                    <a:p>
                      <a:pPr algn="ctr" fontAlgn="ctr"/>
                      <a:r>
                        <a:rPr lang="es-CL" sz="1300" u="none" strike="noStrike" kern="1200" dirty="0">
                          <a:solidFill>
                            <a:schemeClr val="dk1"/>
                          </a:solidFill>
                          <a:effectLst/>
                          <a:latin typeface="+mn-lt"/>
                          <a:ea typeface="+mn-ea"/>
                          <a:cs typeface="+mn-cs"/>
                        </a:rPr>
                        <a:t>54%</a:t>
                      </a:r>
                    </a:p>
                  </a:txBody>
                  <a:tcPr marL="7142" marR="7142" marT="9525" marB="0" anchor="ctr"/>
                </a:tc>
                <a:extLst>
                  <a:ext uri="{0D108BD9-81ED-4DB2-BD59-A6C34878D82A}">
                    <a16:rowId xmlns:a16="http://schemas.microsoft.com/office/drawing/2014/main" val="10006"/>
                  </a:ext>
                </a:extLst>
              </a:tr>
            </a:tbl>
          </a:graphicData>
        </a:graphic>
      </p:graphicFrame>
      <p:sp>
        <p:nvSpPr>
          <p:cNvPr id="9" name="11 Flecha derecha"/>
          <p:cNvSpPr/>
          <p:nvPr/>
        </p:nvSpPr>
        <p:spPr>
          <a:xfrm>
            <a:off x="3708400" y="2781401"/>
            <a:ext cx="573088" cy="287337"/>
          </a:xfrm>
          <a:prstGeom prst="rightArrow">
            <a:avLst/>
          </a:prstGeom>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s-CL">
              <a:solidFill>
                <a:prstClr val="black"/>
              </a:solidFill>
            </a:endParaRPr>
          </a:p>
        </p:txBody>
      </p:sp>
      <p:sp>
        <p:nvSpPr>
          <p:cNvPr id="10" name="CuadroTexto 9"/>
          <p:cNvSpPr txBox="1"/>
          <p:nvPr/>
        </p:nvSpPr>
        <p:spPr>
          <a:xfrm>
            <a:off x="4056155" y="5141071"/>
            <a:ext cx="4904915" cy="461665"/>
          </a:xfrm>
          <a:prstGeom prst="rect">
            <a:avLst/>
          </a:prstGeom>
          <a:noFill/>
          <a:ln>
            <a:solidFill>
              <a:schemeClr val="bg1">
                <a:lumMod val="75000"/>
              </a:schemeClr>
            </a:solidFill>
          </a:ln>
        </p:spPr>
        <p:txBody>
          <a:bodyPr wrap="square">
            <a:spAutoFit/>
          </a:bodyPr>
          <a:lstStyle/>
          <a:p>
            <a:pPr marL="285750" indent="-285750" algn="just">
              <a:buFont typeface="Arial" panose="020B0604020202020204" pitchFamily="34" charset="0"/>
              <a:buChar char="•"/>
              <a:defRPr/>
            </a:pPr>
            <a:r>
              <a:rPr lang="es-CL" sz="1200" dirty="0">
                <a:solidFill>
                  <a:prstClr val="black"/>
                </a:solidFill>
              </a:rPr>
              <a:t>”Otra institución, ¿cuál?” incluye partidos políticos y asociaciones de municipalidades.</a:t>
            </a:r>
            <a:endParaRPr lang="es-CL" sz="1000" dirty="0">
              <a:solidFill>
                <a:prstClr val="black"/>
              </a:solidFill>
            </a:endParaRPr>
          </a:p>
        </p:txBody>
      </p:sp>
      <p:graphicFrame>
        <p:nvGraphicFramePr>
          <p:cNvPr id="7" name="Gráfico 6"/>
          <p:cNvGraphicFramePr>
            <a:graphicFrameLocks/>
          </p:cNvGraphicFramePr>
          <p:nvPr/>
        </p:nvGraphicFramePr>
        <p:xfrm>
          <a:off x="4056155" y="1841601"/>
          <a:ext cx="4904915" cy="32725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9933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7343" y="300851"/>
            <a:ext cx="6774126"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p:cNvSpPr txBox="1"/>
          <p:nvPr/>
        </p:nvSpPr>
        <p:spPr>
          <a:xfrm>
            <a:off x="225700" y="362842"/>
            <a:ext cx="6083140" cy="523220"/>
          </a:xfrm>
          <a:prstGeom prst="rect">
            <a:avLst/>
          </a:prstGeom>
          <a:noFill/>
        </p:spPr>
        <p:txBody>
          <a:bodyPr wrap="none" rtlCol="0">
            <a:spAutoFit/>
          </a:bodyPr>
          <a:lstStyle/>
          <a:p>
            <a:r>
              <a:rPr lang="es-ES" sz="2800" b="1" dirty="0">
                <a:solidFill>
                  <a:srgbClr val="FFFFFF"/>
                </a:solidFill>
                <a:latin typeface="Trebuchet MS" panose="020B0603020202020204" pitchFamily="34" charset="0"/>
              </a:rPr>
              <a:t>METODOLOGÍA USUARIOS PRIVADOS</a:t>
            </a:r>
          </a:p>
        </p:txBody>
      </p:sp>
      <p:sp>
        <p:nvSpPr>
          <p:cNvPr id="12" name="CuadroTexto 11"/>
          <p:cNvSpPr txBox="1"/>
          <p:nvPr/>
        </p:nvSpPr>
        <p:spPr>
          <a:xfrm>
            <a:off x="436098" y="1411679"/>
            <a:ext cx="8298469" cy="2142125"/>
          </a:xfrm>
          <a:prstGeom prst="rect">
            <a:avLst/>
          </a:prstGeom>
          <a:noFill/>
        </p:spPr>
        <p:txBody>
          <a:bodyPr wrap="square" rtlCol="0">
            <a:spAutoFit/>
          </a:bodyPr>
          <a:lstStyle/>
          <a:p>
            <a:pPr algn="just">
              <a:lnSpc>
                <a:spcPct val="80000"/>
              </a:lnSpc>
              <a:defRPr/>
            </a:pPr>
            <a:r>
              <a:rPr lang="es-CL" altLang="es-CL" dirty="0">
                <a:solidFill>
                  <a:schemeClr val="tx2"/>
                </a:solidFill>
                <a:ea typeface="ＭＳ Ｐゴシック" pitchFamily="34" charset="-128"/>
              </a:rPr>
              <a:t>Encuesta </a:t>
            </a:r>
            <a:r>
              <a:rPr lang="es-CL" altLang="es-CL" i="1" dirty="0">
                <a:solidFill>
                  <a:schemeClr val="tx2"/>
                </a:solidFill>
                <a:ea typeface="ＭＳ Ｐゴシック" pitchFamily="34" charset="-128"/>
              </a:rPr>
              <a:t>online</a:t>
            </a:r>
            <a:r>
              <a:rPr lang="es-CL" altLang="es-CL" dirty="0">
                <a:solidFill>
                  <a:schemeClr val="tx2"/>
                </a:solidFill>
                <a:ea typeface="ＭＳ Ｐゴシック" pitchFamily="34" charset="-128"/>
              </a:rPr>
              <a:t> enviada a los correos electrónicos de nuestros </a:t>
            </a:r>
            <a:r>
              <a:rPr lang="es-CL" altLang="es-CL" b="1" u="sng" dirty="0">
                <a:solidFill>
                  <a:schemeClr val="tx2"/>
                </a:solidFill>
                <a:ea typeface="ＭＳ Ｐゴシック" pitchFamily="34" charset="-128"/>
              </a:rPr>
              <a:t>usuarios privados </a:t>
            </a:r>
            <a:r>
              <a:rPr lang="es-CL" altLang="es-CL" dirty="0">
                <a:solidFill>
                  <a:schemeClr val="tx2"/>
                </a:solidFill>
                <a:ea typeface="ＭＳ Ｐゴシック" pitchFamily="34" charset="-128"/>
              </a:rPr>
              <a:t>(reclamantes, consultantes, solicitantes y capacitados). </a:t>
            </a:r>
          </a:p>
          <a:p>
            <a:pPr algn="just">
              <a:lnSpc>
                <a:spcPct val="80000"/>
              </a:lnSpc>
              <a:defRPr/>
            </a:pPr>
            <a:endParaRPr lang="es-CL" altLang="es-CL" dirty="0">
              <a:solidFill>
                <a:schemeClr val="tx2"/>
              </a:solidFill>
              <a:ea typeface="ＭＳ Ｐゴシック" pitchFamily="34" charset="-128"/>
            </a:endParaRPr>
          </a:p>
          <a:p>
            <a:pPr algn="just">
              <a:lnSpc>
                <a:spcPct val="80000"/>
              </a:lnSpc>
              <a:defRPr/>
            </a:pPr>
            <a:r>
              <a:rPr lang="es-CL" altLang="es-CL" dirty="0">
                <a:solidFill>
                  <a:schemeClr val="tx2"/>
                </a:solidFill>
                <a:ea typeface="ＭＳ Ｐゴシック" pitchFamily="34" charset="-128"/>
              </a:rPr>
              <a:t>Los </a:t>
            </a:r>
            <a:r>
              <a:rPr lang="es-CL" altLang="es-CL" b="1" dirty="0">
                <a:solidFill>
                  <a:schemeClr val="tx2"/>
                </a:solidFill>
                <a:ea typeface="ＭＳ Ｐゴシック" pitchFamily="34" charset="-128"/>
              </a:rPr>
              <a:t>usuarios públicos (enlaces) </a:t>
            </a:r>
            <a:r>
              <a:rPr lang="es-CL" altLang="es-CL" dirty="0">
                <a:solidFill>
                  <a:schemeClr val="tx2"/>
                </a:solidFill>
                <a:ea typeface="ＭＳ Ｐゴシック" pitchFamily="34" charset="-128"/>
              </a:rPr>
              <a:t>se miden en una encuesta separada que se aplicó en julio.</a:t>
            </a:r>
          </a:p>
          <a:p>
            <a:pPr algn="just">
              <a:lnSpc>
                <a:spcPct val="80000"/>
              </a:lnSpc>
              <a:buFont typeface="Arial" charset="0"/>
              <a:buChar char="•"/>
              <a:defRPr/>
            </a:pPr>
            <a:endParaRPr lang="es-CL" altLang="es-CL" dirty="0">
              <a:solidFill>
                <a:schemeClr val="tx2"/>
              </a:solidFill>
              <a:ea typeface="ＭＳ Ｐゴシック" pitchFamily="34" charset="-128"/>
            </a:endParaRPr>
          </a:p>
          <a:p>
            <a:pPr algn="just">
              <a:lnSpc>
                <a:spcPct val="80000"/>
              </a:lnSpc>
              <a:defRPr/>
            </a:pPr>
            <a:r>
              <a:rPr lang="es-CL" altLang="es-CL" dirty="0">
                <a:solidFill>
                  <a:schemeClr val="tx2"/>
                </a:solidFill>
                <a:ea typeface="ＭＳ Ｐゴシック" pitchFamily="34" charset="-128"/>
              </a:rPr>
              <a:t>Se realizan 2 mediciones parciales durante el año (abril y octubre), cuyos resultados se reportan de manera consolidada en diciembre.  </a:t>
            </a:r>
          </a:p>
          <a:p>
            <a:endParaRPr lang="es-ES" dirty="0">
              <a:solidFill>
                <a:schemeClr val="bg1">
                  <a:lumMod val="50000"/>
                </a:schemeClr>
              </a:solidFill>
            </a:endParaRPr>
          </a:p>
        </p:txBody>
      </p:sp>
      <p:sp>
        <p:nvSpPr>
          <p:cNvPr id="6" name="2 Rectángulo redondeado"/>
          <p:cNvSpPr/>
          <p:nvPr/>
        </p:nvSpPr>
        <p:spPr>
          <a:xfrm>
            <a:off x="436098" y="3710230"/>
            <a:ext cx="7918450" cy="17525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just" eaLnBrk="1" hangingPunct="1">
              <a:lnSpc>
                <a:spcPct val="80000"/>
              </a:lnSpc>
              <a:defRPr/>
            </a:pPr>
            <a:r>
              <a:rPr lang="es-CL" altLang="es-CL" sz="1700" b="1" dirty="0">
                <a:solidFill>
                  <a:schemeClr val="bg1"/>
                </a:solidFill>
                <a:ea typeface="ＭＳ Ｐゴシック" pitchFamily="34" charset="-128"/>
              </a:rPr>
              <a:t>Universo: </a:t>
            </a:r>
            <a:r>
              <a:rPr lang="es-CL" altLang="es-CL" sz="1700" dirty="0">
                <a:solidFill>
                  <a:schemeClr val="bg1"/>
                </a:solidFill>
                <a:ea typeface="ＭＳ Ｐゴシック" pitchFamily="34" charset="-128"/>
              </a:rPr>
              <a:t>Usuarios externos: </a:t>
            </a:r>
            <a:r>
              <a:rPr lang="es-CL" altLang="es-CL" sz="1700" b="1" dirty="0">
                <a:solidFill>
                  <a:schemeClr val="bg1"/>
                </a:solidFill>
                <a:ea typeface="ＭＳ Ｐゴシック" pitchFamily="34" charset="-128"/>
              </a:rPr>
              <a:t>reclamantes, solicitantes (CPLT y derivados), consultantes </a:t>
            </a:r>
            <a:r>
              <a:rPr lang="es-CL" altLang="es-CL" sz="1700" dirty="0">
                <a:solidFill>
                  <a:schemeClr val="bg1"/>
                </a:solidFill>
                <a:ea typeface="ＭＳ Ｐゴシック" pitchFamily="34" charset="-128"/>
              </a:rPr>
              <a:t>que tengan su reclamo, amparo, solicitud o consulta cerrada entre octubre de 2018 y septiembre de 2019; y</a:t>
            </a:r>
            <a:r>
              <a:rPr lang="es-CL" altLang="es-CL" sz="1700" b="1" dirty="0">
                <a:solidFill>
                  <a:schemeClr val="bg1"/>
                </a:solidFill>
                <a:ea typeface="ＭＳ Ｐゴシック" pitchFamily="34" charset="-128"/>
              </a:rPr>
              <a:t> capacitados </a:t>
            </a:r>
            <a:r>
              <a:rPr lang="es-CL" altLang="es-CL" sz="1700" dirty="0">
                <a:solidFill>
                  <a:schemeClr val="bg1"/>
                </a:solidFill>
                <a:ea typeface="ＭＳ Ｐゴシック" pitchFamily="34" charset="-128"/>
              </a:rPr>
              <a:t>(funcionarios y ciudadanos) en el mismo período. </a:t>
            </a:r>
          </a:p>
          <a:p>
            <a:pPr algn="just" eaLnBrk="1" hangingPunct="1">
              <a:lnSpc>
                <a:spcPct val="80000"/>
              </a:lnSpc>
              <a:defRPr/>
            </a:pPr>
            <a:endParaRPr lang="es-CL" altLang="es-CL" sz="1700" dirty="0">
              <a:solidFill>
                <a:schemeClr val="accent5"/>
              </a:solidFill>
              <a:ea typeface="ＭＳ Ｐゴシック" pitchFamily="34" charset="-128"/>
            </a:endParaRPr>
          </a:p>
        </p:txBody>
      </p:sp>
    </p:spTree>
    <p:extLst>
      <p:ext uri="{BB962C8B-B14F-4D97-AF65-F5344CB8AC3E}">
        <p14:creationId xmlns:p14="http://schemas.microsoft.com/office/powerpoint/2010/main" val="181834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áfico 13"/>
          <p:cNvGraphicFramePr>
            <a:graphicFrameLocks/>
          </p:cNvGraphicFramePr>
          <p:nvPr/>
        </p:nvGraphicFramePr>
        <p:xfrm>
          <a:off x="185738" y="1865573"/>
          <a:ext cx="8775331" cy="3163627"/>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ángulo 4"/>
          <p:cNvSpPr/>
          <p:nvPr/>
        </p:nvSpPr>
        <p:spPr>
          <a:xfrm>
            <a:off x="0" y="300851"/>
            <a:ext cx="6987166"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800" b="1" dirty="0">
              <a:solidFill>
                <a:srgbClr val="FFFFFF"/>
              </a:solidFill>
            </a:endParaRPr>
          </a:p>
          <a:p>
            <a:pPr algn="ctr"/>
            <a:r>
              <a:rPr lang="es-ES" sz="2800" b="1" dirty="0">
                <a:solidFill>
                  <a:srgbClr val="FFFFFF"/>
                </a:solidFill>
                <a:latin typeface="Trebuchet MS" panose="020B0603020202020204" pitchFamily="34" charset="0"/>
              </a:rPr>
              <a:t>PERFIL DE LOS ENLACES ENCUESTADOS</a:t>
            </a:r>
          </a:p>
          <a:p>
            <a:pPr algn="ctr"/>
            <a:endParaRPr lang="es-ES" sz="2800" dirty="0">
              <a:solidFill>
                <a:prstClr val="white"/>
              </a:solidFill>
            </a:endParaRPr>
          </a:p>
        </p:txBody>
      </p:sp>
    </p:spTree>
    <p:extLst>
      <p:ext uri="{BB962C8B-B14F-4D97-AF65-F5344CB8AC3E}">
        <p14:creationId xmlns:p14="http://schemas.microsoft.com/office/powerpoint/2010/main" val="3731131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225700" y="362842"/>
            <a:ext cx="6746912" cy="523220"/>
          </a:xfrm>
          <a:prstGeom prst="rect">
            <a:avLst/>
          </a:prstGeom>
          <a:noFill/>
        </p:spPr>
        <p:txBody>
          <a:bodyPr wrap="none" rtlCol="0">
            <a:spAutoFit/>
          </a:bodyPr>
          <a:lstStyle/>
          <a:p>
            <a:r>
              <a:rPr lang="es-ES" sz="2800" b="1" dirty="0">
                <a:solidFill>
                  <a:srgbClr val="FFFFFF"/>
                </a:solidFill>
                <a:latin typeface="Trebuchet MS" panose="020B0603020202020204" pitchFamily="34" charset="0"/>
              </a:rPr>
              <a:t>AVANZANDO EN INSTITUCIONALIZACIÓN</a:t>
            </a:r>
          </a:p>
        </p:txBody>
      </p:sp>
      <p:graphicFrame>
        <p:nvGraphicFramePr>
          <p:cNvPr id="8" name="2 Diagrama"/>
          <p:cNvGraphicFramePr/>
          <p:nvPr/>
        </p:nvGraphicFramePr>
        <p:xfrm>
          <a:off x="381300" y="2165432"/>
          <a:ext cx="3896715" cy="3463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11 Marcador de texto"/>
          <p:cNvSpPr txBox="1">
            <a:spLocks/>
          </p:cNvSpPr>
          <p:nvPr/>
        </p:nvSpPr>
        <p:spPr bwMode="auto">
          <a:xfrm>
            <a:off x="666453" y="1360607"/>
            <a:ext cx="3355975" cy="7112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2400" b="1" kern="1200">
                <a:solidFill>
                  <a:schemeClr val="tx1"/>
                </a:solidFill>
                <a:latin typeface="+mn-lt"/>
                <a:ea typeface="MS PGothic" panose="020B0600070205080204" pitchFamily="34" charset="-128"/>
                <a:cs typeface="ＭＳ Ｐゴシック" charset="0"/>
              </a:defRPr>
            </a:lvl1pPr>
            <a:lvl2pPr marL="457200" indent="0" algn="l" rtl="0" eaLnBrk="0" fontAlgn="base" hangingPunct="0">
              <a:spcBef>
                <a:spcPct val="20000"/>
              </a:spcBef>
              <a:spcAft>
                <a:spcPct val="0"/>
              </a:spcAft>
              <a:buFont typeface="Arial" panose="020B0604020202020204" pitchFamily="34" charset="0"/>
              <a:buNone/>
              <a:defRPr sz="2000" b="1" kern="1200">
                <a:solidFill>
                  <a:schemeClr val="tx1"/>
                </a:solidFill>
                <a:latin typeface="+mn-lt"/>
                <a:ea typeface="MS PGothic" panose="020B0600070205080204" pitchFamily="34" charset="-128"/>
                <a:cs typeface="ＭＳ Ｐゴシック"/>
              </a:defRPr>
            </a:lvl2pPr>
            <a:lvl3pPr marL="914400" indent="0" algn="l" rtl="0" eaLnBrk="0" fontAlgn="base" hangingPunct="0">
              <a:spcBef>
                <a:spcPct val="20000"/>
              </a:spcBef>
              <a:spcAft>
                <a:spcPct val="0"/>
              </a:spcAft>
              <a:buFont typeface="Arial" panose="020B0604020202020204" pitchFamily="34" charset="0"/>
              <a:buNone/>
              <a:defRPr sz="1800" b="1" kern="1200">
                <a:solidFill>
                  <a:schemeClr val="tx1"/>
                </a:solidFill>
                <a:latin typeface="+mn-lt"/>
                <a:ea typeface="MS PGothic" panose="020B0600070205080204" pitchFamily="34" charset="-128"/>
                <a:cs typeface="ＭＳ Ｐゴシック"/>
              </a:defRPr>
            </a:lvl3pPr>
            <a:lvl4pPr marL="1371600" indent="0" algn="l" rtl="0" eaLnBrk="0" fontAlgn="base" hangingPunct="0">
              <a:spcBef>
                <a:spcPct val="20000"/>
              </a:spcBef>
              <a:spcAft>
                <a:spcPct val="0"/>
              </a:spcAft>
              <a:buFont typeface="Arial" panose="020B0604020202020204" pitchFamily="34" charset="0"/>
              <a:buNone/>
              <a:defRPr sz="1600" b="1" kern="1200">
                <a:solidFill>
                  <a:schemeClr val="tx1"/>
                </a:solidFill>
                <a:latin typeface="+mn-lt"/>
                <a:ea typeface="MS PGothic" panose="020B0600070205080204" pitchFamily="34" charset="-128"/>
                <a:cs typeface="ＭＳ Ｐゴシック"/>
              </a:defRPr>
            </a:lvl4pPr>
            <a:lvl5pPr marL="1828800" indent="0" algn="l" rtl="0" eaLnBrk="0" fontAlgn="base" hangingPunct="0">
              <a:spcBef>
                <a:spcPct val="20000"/>
              </a:spcBef>
              <a:spcAft>
                <a:spcPct val="0"/>
              </a:spcAft>
              <a:buFont typeface="Arial" panose="020B0604020202020204" pitchFamily="34" charset="0"/>
              <a:buNone/>
              <a:defRPr sz="1600" b="1" kern="1200">
                <a:solidFill>
                  <a:schemeClr val="tx1"/>
                </a:solidFill>
                <a:latin typeface="+mn-lt"/>
                <a:ea typeface="MS PGothic" panose="020B0600070205080204" pitchFamily="34" charset="-128"/>
                <a:cs typeface="ＭＳ Ｐゴシック"/>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defTabSz="914400">
              <a:defRPr sz="1400" b="0" i="0" u="none" strike="noStrike" kern="1200" spc="0" baseline="0">
                <a:solidFill>
                  <a:prstClr val="black">
                    <a:lumMod val="65000"/>
                    <a:lumOff val="35000"/>
                  </a:prstClr>
                </a:solidFill>
                <a:latin typeface="+mn-lt"/>
                <a:ea typeface="+mn-ea"/>
                <a:cs typeface="+mn-cs"/>
              </a:defRPr>
            </a:pPr>
            <a:r>
              <a:rPr lang="en-US" altLang="es-CL" sz="1400" dirty="0">
                <a:solidFill>
                  <a:prstClr val="black">
                    <a:lumMod val="65000"/>
                    <a:lumOff val="35000"/>
                  </a:prstClr>
                </a:solidFill>
                <a:ea typeface="+mn-ea"/>
                <a:cs typeface="+mn-cs"/>
              </a:rPr>
              <a:t>¿</a:t>
            </a:r>
            <a:r>
              <a:rPr lang="en-US" altLang="es-CL" sz="1400" dirty="0" err="1">
                <a:solidFill>
                  <a:prstClr val="black">
                    <a:lumMod val="65000"/>
                    <a:lumOff val="35000"/>
                  </a:prstClr>
                </a:solidFill>
                <a:ea typeface="+mn-ea"/>
                <a:cs typeface="+mn-cs"/>
              </a:rPr>
              <a:t>Cuáles</a:t>
            </a:r>
            <a:r>
              <a:rPr lang="en-US" altLang="es-CL" sz="1400" dirty="0">
                <a:solidFill>
                  <a:prstClr val="black">
                    <a:lumMod val="65000"/>
                    <a:lumOff val="35000"/>
                  </a:prstClr>
                </a:solidFill>
                <a:ea typeface="+mn-ea"/>
                <a:cs typeface="+mn-cs"/>
              </a:rPr>
              <a:t> son </a:t>
            </a:r>
            <a:r>
              <a:rPr lang="en-US" altLang="es-CL" sz="1400" dirty="0" err="1">
                <a:solidFill>
                  <a:prstClr val="black">
                    <a:lumMod val="65000"/>
                    <a:lumOff val="35000"/>
                  </a:prstClr>
                </a:solidFill>
                <a:ea typeface="+mn-ea"/>
                <a:cs typeface="+mn-cs"/>
              </a:rPr>
              <a:t>los</a:t>
            </a:r>
            <a:r>
              <a:rPr lang="en-US" altLang="es-CL" sz="1400" dirty="0">
                <a:solidFill>
                  <a:prstClr val="black">
                    <a:lumMod val="65000"/>
                    <a:lumOff val="35000"/>
                  </a:prstClr>
                </a:solidFill>
                <a:ea typeface="+mn-ea"/>
                <a:cs typeface="+mn-cs"/>
              </a:rPr>
              <a:t> </a:t>
            </a:r>
            <a:r>
              <a:rPr lang="en-US" altLang="es-CL" sz="1400" dirty="0" err="1">
                <a:solidFill>
                  <a:prstClr val="black">
                    <a:lumMod val="65000"/>
                    <a:lumOff val="35000"/>
                  </a:prstClr>
                </a:solidFill>
                <a:ea typeface="+mn-ea"/>
                <a:cs typeface="+mn-cs"/>
              </a:rPr>
              <a:t>temas</a:t>
            </a:r>
            <a:r>
              <a:rPr lang="en-US" altLang="es-CL" sz="1400" dirty="0">
                <a:solidFill>
                  <a:prstClr val="black">
                    <a:lumMod val="65000"/>
                    <a:lumOff val="35000"/>
                  </a:prstClr>
                </a:solidFill>
                <a:ea typeface="+mn-ea"/>
                <a:cs typeface="+mn-cs"/>
              </a:rPr>
              <a:t> de </a:t>
            </a:r>
            <a:r>
              <a:rPr lang="en-US" altLang="es-CL" sz="1400" dirty="0" err="1">
                <a:solidFill>
                  <a:prstClr val="black">
                    <a:lumMod val="65000"/>
                    <a:lumOff val="35000"/>
                  </a:prstClr>
                </a:solidFill>
                <a:ea typeface="+mn-ea"/>
                <a:cs typeface="+mn-cs"/>
              </a:rPr>
              <a:t>transparencia</a:t>
            </a:r>
            <a:r>
              <a:rPr lang="en-US" altLang="es-CL" sz="1400" dirty="0">
                <a:solidFill>
                  <a:prstClr val="black">
                    <a:lumMod val="65000"/>
                    <a:lumOff val="35000"/>
                  </a:prstClr>
                </a:solidFill>
                <a:ea typeface="+mn-ea"/>
                <a:cs typeface="+mn-cs"/>
              </a:rPr>
              <a:t> que </a:t>
            </a:r>
            <a:r>
              <a:rPr lang="en-US" altLang="es-CL" sz="1400" dirty="0" err="1">
                <a:solidFill>
                  <a:prstClr val="black">
                    <a:lumMod val="65000"/>
                    <a:lumOff val="35000"/>
                  </a:prstClr>
                </a:solidFill>
                <a:ea typeface="+mn-ea"/>
                <a:cs typeface="+mn-cs"/>
              </a:rPr>
              <a:t>corresponden</a:t>
            </a:r>
            <a:r>
              <a:rPr lang="en-US" altLang="es-CL" sz="1400" dirty="0">
                <a:solidFill>
                  <a:prstClr val="black">
                    <a:lumMod val="65000"/>
                    <a:lumOff val="35000"/>
                  </a:prstClr>
                </a:solidFill>
                <a:ea typeface="+mn-ea"/>
                <a:cs typeface="+mn-cs"/>
              </a:rPr>
              <a:t> a </a:t>
            </a:r>
            <a:r>
              <a:rPr lang="en-US" altLang="es-CL" sz="1400" dirty="0" err="1">
                <a:solidFill>
                  <a:prstClr val="black">
                    <a:lumMod val="65000"/>
                    <a:lumOff val="35000"/>
                  </a:prstClr>
                </a:solidFill>
                <a:ea typeface="+mn-ea"/>
                <a:cs typeface="+mn-cs"/>
              </a:rPr>
              <a:t>sus</a:t>
            </a:r>
            <a:r>
              <a:rPr lang="en-US" altLang="es-CL" sz="1400" dirty="0">
                <a:solidFill>
                  <a:prstClr val="black">
                    <a:lumMod val="65000"/>
                    <a:lumOff val="35000"/>
                  </a:prstClr>
                </a:solidFill>
                <a:ea typeface="+mn-ea"/>
                <a:cs typeface="+mn-cs"/>
              </a:rPr>
              <a:t> </a:t>
            </a:r>
            <a:r>
              <a:rPr lang="en-US" altLang="es-CL" sz="1400" dirty="0" err="1">
                <a:solidFill>
                  <a:prstClr val="black">
                    <a:lumMod val="65000"/>
                    <a:lumOff val="35000"/>
                  </a:prstClr>
                </a:solidFill>
                <a:ea typeface="+mn-ea"/>
                <a:cs typeface="+mn-cs"/>
              </a:rPr>
              <a:t>funciones</a:t>
            </a:r>
            <a:r>
              <a:rPr lang="en-US" altLang="es-CL" sz="1400" dirty="0">
                <a:solidFill>
                  <a:prstClr val="black">
                    <a:lumMod val="65000"/>
                    <a:lumOff val="35000"/>
                  </a:prstClr>
                </a:solidFill>
                <a:ea typeface="+mn-ea"/>
                <a:cs typeface="+mn-cs"/>
              </a:rPr>
              <a:t>? </a:t>
            </a:r>
          </a:p>
          <a:p>
            <a:pPr algn="ctr" defTabSz="914400">
              <a:defRPr/>
            </a:pPr>
            <a:r>
              <a:rPr lang="en-US" altLang="es-CL" sz="1400" b="0" dirty="0">
                <a:solidFill>
                  <a:sysClr val="windowText" lastClr="000000"/>
                </a:solidFill>
              </a:rPr>
              <a:t>(N=324)</a:t>
            </a:r>
          </a:p>
        </p:txBody>
      </p:sp>
      <p:graphicFrame>
        <p:nvGraphicFramePr>
          <p:cNvPr id="11" name="1 Tabla"/>
          <p:cNvGraphicFramePr>
            <a:graphicFrameLocks noGrp="1"/>
          </p:cNvGraphicFramePr>
          <p:nvPr/>
        </p:nvGraphicFramePr>
        <p:xfrm>
          <a:off x="1527175" y="5723040"/>
          <a:ext cx="1604963" cy="901498"/>
        </p:xfrm>
        <a:graphic>
          <a:graphicData uri="http://schemas.openxmlformats.org/drawingml/2006/table">
            <a:tbl>
              <a:tblPr bandRow="1"/>
              <a:tblGrid>
                <a:gridCol w="863606">
                  <a:extLst>
                    <a:ext uri="{9D8B030D-6E8A-4147-A177-3AD203B41FA5}">
                      <a16:colId xmlns:a16="http://schemas.microsoft.com/office/drawing/2014/main" val="20000"/>
                    </a:ext>
                  </a:extLst>
                </a:gridCol>
                <a:gridCol w="741357">
                  <a:extLst>
                    <a:ext uri="{9D8B030D-6E8A-4147-A177-3AD203B41FA5}">
                      <a16:colId xmlns:a16="http://schemas.microsoft.com/office/drawing/2014/main" val="20001"/>
                    </a:ext>
                  </a:extLst>
                </a:gridCol>
              </a:tblGrid>
              <a:tr h="278140">
                <a:tc gridSpan="2">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s-CL" sz="1200" b="1" dirty="0"/>
                        <a:t>SAI, TA y Portal</a:t>
                      </a:r>
                    </a:p>
                  </a:txBody>
                  <a:tcPr marL="91407" marR="91407" marT="45698" marB="4569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78BB">
                        <a:tint val="40000"/>
                      </a:srgbClr>
                    </a:solidFill>
                  </a:tcPr>
                </a:tc>
                <a:tc hMerge="1">
                  <a:txBody>
                    <a:bodyPr/>
                    <a:lstStyle/>
                    <a:p>
                      <a:pPr algn="ctr"/>
                      <a:endParaRPr lang="es-CL" sz="1200" dirty="0"/>
                    </a:p>
                  </a:txBody>
                  <a:tcPr anchor="ctr"/>
                </a:tc>
                <a:extLst>
                  <a:ext uri="{0D108BD9-81ED-4DB2-BD59-A6C34878D82A}">
                    <a16:rowId xmlns:a16="http://schemas.microsoft.com/office/drawing/2014/main" val="10000"/>
                  </a:ext>
                </a:extLst>
              </a:tr>
              <a:tr h="31167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es-ES" sz="1200" dirty="0"/>
                        <a:t>Municipio</a:t>
                      </a:r>
                      <a:endParaRPr lang="es-CL" sz="1200" dirty="0"/>
                    </a:p>
                  </a:txBody>
                  <a:tcPr marL="91407" marR="91407" marT="45698" marB="4569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78BB">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ctr" defTabSz="914400" rtl="0" eaLnBrk="1" latinLnBrk="0" hangingPunct="1"/>
                      <a:r>
                        <a:rPr lang="es-CL" sz="1200" kern="1200" dirty="0">
                          <a:solidFill>
                            <a:schemeClr val="dk1"/>
                          </a:solidFill>
                          <a:latin typeface="+mn-lt"/>
                          <a:ea typeface="+mn-ea"/>
                          <a:cs typeface="+mn-cs"/>
                        </a:rPr>
                        <a:t>66%</a:t>
                      </a:r>
                    </a:p>
                  </a:txBody>
                  <a:tcPr marL="91407" marR="91407" marT="45698" marB="4569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78BB">
                        <a:tint val="20000"/>
                      </a:srgbClr>
                    </a:solidFill>
                  </a:tcPr>
                </a:tc>
                <a:extLst>
                  <a:ext uri="{0D108BD9-81ED-4DB2-BD59-A6C34878D82A}">
                    <a16:rowId xmlns:a16="http://schemas.microsoft.com/office/drawing/2014/main" val="10001"/>
                  </a:ext>
                </a:extLst>
              </a:tr>
              <a:tr h="31167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a:t>OAC</a:t>
                      </a:r>
                      <a:endParaRPr lang="es-CL" sz="1200" dirty="0"/>
                    </a:p>
                  </a:txBody>
                  <a:tcPr marL="91407" marR="91407" marT="45698" marB="4569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78BB">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ctr" defTabSz="914400" rtl="0" eaLnBrk="1" latinLnBrk="0" hangingPunct="1"/>
                      <a:r>
                        <a:rPr lang="es-CL" sz="1200" kern="1200" dirty="0">
                          <a:solidFill>
                            <a:schemeClr val="dk1"/>
                          </a:solidFill>
                          <a:latin typeface="+mn-lt"/>
                          <a:ea typeface="+mn-ea"/>
                          <a:cs typeface="+mn-cs"/>
                        </a:rPr>
                        <a:t>34%</a:t>
                      </a:r>
                    </a:p>
                  </a:txBody>
                  <a:tcPr marL="91407" marR="91407" marT="45698" marB="4569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78BB">
                        <a:tint val="40000"/>
                      </a:srgbClr>
                    </a:solidFill>
                  </a:tcPr>
                </a:tc>
                <a:extLst>
                  <a:ext uri="{0D108BD9-81ED-4DB2-BD59-A6C34878D82A}">
                    <a16:rowId xmlns:a16="http://schemas.microsoft.com/office/drawing/2014/main" val="10002"/>
                  </a:ext>
                </a:extLst>
              </a:tr>
            </a:tbl>
          </a:graphicData>
        </a:graphic>
      </p:graphicFrame>
      <p:sp>
        <p:nvSpPr>
          <p:cNvPr id="12" name="18 CuadroTexto"/>
          <p:cNvSpPr txBox="1"/>
          <p:nvPr/>
        </p:nvSpPr>
        <p:spPr>
          <a:xfrm>
            <a:off x="666453" y="2397244"/>
            <a:ext cx="682625" cy="914400"/>
          </a:xfrm>
          <a:prstGeom prst="rect">
            <a:avLst/>
          </a:prstGeom>
          <a:noFill/>
          <a:ln w="9525" cmpd="sng">
            <a:noFill/>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s-CL" sz="1400" b="1" kern="0" dirty="0">
                <a:solidFill>
                  <a:sysClr val="windowText" lastClr="000000"/>
                </a:solidFill>
              </a:rPr>
              <a:t>Otro</a:t>
            </a:r>
          </a:p>
          <a:p>
            <a:pPr algn="ctr" defTabSz="914400">
              <a:defRPr/>
            </a:pPr>
            <a:r>
              <a:rPr lang="es-CL" sz="1000" b="1" kern="0" dirty="0">
                <a:solidFill>
                  <a:sysClr val="windowText" lastClr="000000"/>
                </a:solidFill>
              </a:rPr>
              <a:t>8</a:t>
            </a:r>
          </a:p>
          <a:p>
            <a:pPr algn="ctr" defTabSz="914400">
              <a:defRPr/>
            </a:pPr>
            <a:r>
              <a:rPr lang="es-CL" sz="1000" b="1" kern="0" dirty="0">
                <a:solidFill>
                  <a:sysClr val="windowText" lastClr="000000"/>
                </a:solidFill>
              </a:rPr>
              <a:t>(3%)</a:t>
            </a:r>
          </a:p>
        </p:txBody>
      </p:sp>
      <p:sp>
        <p:nvSpPr>
          <p:cNvPr id="13" name="18 CuadroTexto"/>
          <p:cNvSpPr txBox="1"/>
          <p:nvPr/>
        </p:nvSpPr>
        <p:spPr>
          <a:xfrm>
            <a:off x="2002333" y="2267636"/>
            <a:ext cx="684213" cy="914400"/>
          </a:xfrm>
          <a:prstGeom prst="rect">
            <a:avLst/>
          </a:prstGeom>
          <a:noFill/>
          <a:ln w="9525" cmpd="sng">
            <a:noFill/>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s-CL" sz="1200" b="1" kern="0" dirty="0">
                <a:solidFill>
                  <a:sysClr val="windowText" lastClr="000000"/>
                </a:solidFill>
              </a:rPr>
              <a:t>14</a:t>
            </a:r>
          </a:p>
          <a:p>
            <a:pPr algn="ctr" defTabSz="914400">
              <a:defRPr/>
            </a:pPr>
            <a:r>
              <a:rPr lang="es-CL" sz="1200" b="1" kern="0" dirty="0">
                <a:solidFill>
                  <a:sysClr val="windowText" lastClr="000000"/>
                </a:solidFill>
              </a:rPr>
              <a:t>(4%</a:t>
            </a:r>
            <a:r>
              <a:rPr lang="es-CL" sz="1000" b="1" kern="0" dirty="0">
                <a:solidFill>
                  <a:sysClr val="windowText" lastClr="000000"/>
                </a:solidFill>
              </a:rPr>
              <a:t>)</a:t>
            </a:r>
          </a:p>
        </p:txBody>
      </p:sp>
      <p:sp>
        <p:nvSpPr>
          <p:cNvPr id="14" name="18 CuadroTexto"/>
          <p:cNvSpPr txBox="1"/>
          <p:nvPr/>
        </p:nvSpPr>
        <p:spPr>
          <a:xfrm>
            <a:off x="973662" y="4838567"/>
            <a:ext cx="682625" cy="914400"/>
          </a:xfrm>
          <a:prstGeom prst="rect">
            <a:avLst/>
          </a:prstGeom>
          <a:noFill/>
          <a:ln w="9525" cmpd="sng">
            <a:noFill/>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s-CL" sz="1200" b="1" kern="0" dirty="0">
                <a:solidFill>
                  <a:sysClr val="windowText" lastClr="000000"/>
                </a:solidFill>
              </a:rPr>
              <a:t>25</a:t>
            </a:r>
          </a:p>
          <a:p>
            <a:pPr algn="ctr" defTabSz="914400">
              <a:defRPr/>
            </a:pPr>
            <a:r>
              <a:rPr lang="es-CL" sz="1200" b="1" kern="0" dirty="0">
                <a:solidFill>
                  <a:sysClr val="windowText" lastClr="000000"/>
                </a:solidFill>
              </a:rPr>
              <a:t>(8%)</a:t>
            </a:r>
          </a:p>
        </p:txBody>
      </p:sp>
      <p:sp>
        <p:nvSpPr>
          <p:cNvPr id="15" name="18 CuadroTexto"/>
          <p:cNvSpPr txBox="1"/>
          <p:nvPr/>
        </p:nvSpPr>
        <p:spPr>
          <a:xfrm>
            <a:off x="3044536" y="4929192"/>
            <a:ext cx="682625" cy="915987"/>
          </a:xfrm>
          <a:prstGeom prst="rect">
            <a:avLst/>
          </a:prstGeom>
          <a:noFill/>
          <a:ln w="9525" cmpd="sng">
            <a:noFill/>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s-CL" sz="1200" b="1" kern="0" dirty="0">
                <a:solidFill>
                  <a:sysClr val="windowText" lastClr="000000"/>
                </a:solidFill>
              </a:rPr>
              <a:t>14</a:t>
            </a:r>
          </a:p>
          <a:p>
            <a:pPr algn="ctr" defTabSz="914400">
              <a:defRPr/>
            </a:pPr>
            <a:r>
              <a:rPr lang="es-CL" sz="1200" b="1" kern="0" dirty="0">
                <a:solidFill>
                  <a:sysClr val="windowText" lastClr="000000"/>
                </a:solidFill>
              </a:rPr>
              <a:t>(4%)</a:t>
            </a:r>
          </a:p>
        </p:txBody>
      </p:sp>
      <p:sp>
        <p:nvSpPr>
          <p:cNvPr id="16" name="18 CuadroTexto"/>
          <p:cNvSpPr txBox="1"/>
          <p:nvPr/>
        </p:nvSpPr>
        <p:spPr>
          <a:xfrm>
            <a:off x="2038271" y="4364306"/>
            <a:ext cx="684213" cy="914400"/>
          </a:xfrm>
          <a:prstGeom prst="rect">
            <a:avLst/>
          </a:prstGeom>
          <a:noFill/>
          <a:ln w="9525" cmpd="sng">
            <a:noFill/>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s-CL" sz="1200" b="1" kern="0" dirty="0">
                <a:solidFill>
                  <a:sysClr val="windowText" lastClr="000000"/>
                </a:solidFill>
              </a:rPr>
              <a:t>23</a:t>
            </a:r>
          </a:p>
          <a:p>
            <a:pPr algn="ctr" defTabSz="914400">
              <a:defRPr/>
            </a:pPr>
            <a:r>
              <a:rPr lang="es-CL" sz="1200" b="1" kern="0" dirty="0">
                <a:solidFill>
                  <a:sysClr val="windowText" lastClr="000000"/>
                </a:solidFill>
              </a:rPr>
              <a:t>(7%)</a:t>
            </a:r>
          </a:p>
        </p:txBody>
      </p:sp>
      <p:sp>
        <p:nvSpPr>
          <p:cNvPr id="17" name="18 CuadroTexto"/>
          <p:cNvSpPr txBox="1"/>
          <p:nvPr/>
        </p:nvSpPr>
        <p:spPr>
          <a:xfrm>
            <a:off x="2547280" y="3554234"/>
            <a:ext cx="682625" cy="914400"/>
          </a:xfrm>
          <a:prstGeom prst="rect">
            <a:avLst/>
          </a:prstGeom>
          <a:noFill/>
          <a:ln w="9525" cmpd="sng">
            <a:noFill/>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s-CL" sz="1200" b="1" kern="0" dirty="0">
                <a:solidFill>
                  <a:sysClr val="windowText" lastClr="000000"/>
                </a:solidFill>
              </a:rPr>
              <a:t>15</a:t>
            </a:r>
          </a:p>
          <a:p>
            <a:pPr algn="ctr" defTabSz="914400">
              <a:defRPr/>
            </a:pPr>
            <a:r>
              <a:rPr lang="es-CL" sz="1200" b="1" kern="0" dirty="0">
                <a:solidFill>
                  <a:sysClr val="windowText" lastClr="000000"/>
                </a:solidFill>
              </a:rPr>
              <a:t>(5%</a:t>
            </a:r>
            <a:r>
              <a:rPr lang="es-CL" sz="1000" b="1" kern="0" dirty="0">
                <a:solidFill>
                  <a:sysClr val="windowText" lastClr="000000"/>
                </a:solidFill>
              </a:rPr>
              <a:t>)</a:t>
            </a:r>
          </a:p>
        </p:txBody>
      </p:sp>
      <p:sp>
        <p:nvSpPr>
          <p:cNvPr id="18" name="18 CuadroTexto"/>
          <p:cNvSpPr txBox="1"/>
          <p:nvPr/>
        </p:nvSpPr>
        <p:spPr>
          <a:xfrm>
            <a:off x="1609381" y="3551801"/>
            <a:ext cx="684213" cy="914400"/>
          </a:xfrm>
          <a:prstGeom prst="rect">
            <a:avLst/>
          </a:prstGeom>
          <a:noFill/>
          <a:ln w="9525" cmpd="sng">
            <a:noFill/>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s-CL" sz="1200" b="1" kern="0" dirty="0">
                <a:solidFill>
                  <a:sysClr val="windowText" lastClr="000000"/>
                </a:solidFill>
              </a:rPr>
              <a:t>29</a:t>
            </a:r>
          </a:p>
          <a:p>
            <a:pPr algn="ctr" defTabSz="914400">
              <a:defRPr/>
            </a:pPr>
            <a:r>
              <a:rPr lang="es-CL" sz="1200" b="1" kern="0" dirty="0">
                <a:solidFill>
                  <a:sysClr val="windowText" lastClr="000000"/>
                </a:solidFill>
              </a:rPr>
              <a:t>(9%)</a:t>
            </a:r>
          </a:p>
        </p:txBody>
      </p:sp>
      <p:sp>
        <p:nvSpPr>
          <p:cNvPr id="19" name="18 CuadroTexto"/>
          <p:cNvSpPr txBox="1"/>
          <p:nvPr/>
        </p:nvSpPr>
        <p:spPr>
          <a:xfrm>
            <a:off x="1990131" y="3819362"/>
            <a:ext cx="684213" cy="914400"/>
          </a:xfrm>
          <a:prstGeom prst="rect">
            <a:avLst/>
          </a:prstGeom>
          <a:noFill/>
          <a:ln w="9525" cmpd="sng">
            <a:noFill/>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s-CL" sz="1200" b="1" kern="0" dirty="0">
                <a:solidFill>
                  <a:sysClr val="windowText" lastClr="000000"/>
                </a:solidFill>
              </a:rPr>
              <a:t>196</a:t>
            </a:r>
          </a:p>
          <a:p>
            <a:pPr algn="ctr" defTabSz="914400">
              <a:defRPr/>
            </a:pPr>
            <a:r>
              <a:rPr lang="es-CL" sz="1200" b="1" kern="0" dirty="0">
                <a:solidFill>
                  <a:sysClr val="windowText" lastClr="000000"/>
                </a:solidFill>
              </a:rPr>
              <a:t>(60%)</a:t>
            </a:r>
          </a:p>
        </p:txBody>
      </p:sp>
      <p:graphicFrame>
        <p:nvGraphicFramePr>
          <p:cNvPr id="20" name="Gráfico 19"/>
          <p:cNvGraphicFramePr>
            <a:graphicFrameLocks/>
          </p:cNvGraphicFramePr>
          <p:nvPr/>
        </p:nvGraphicFramePr>
        <p:xfrm>
          <a:off x="4450457" y="2165432"/>
          <a:ext cx="4438050" cy="3463413"/>
        </p:xfrm>
        <a:graphic>
          <a:graphicData uri="http://schemas.openxmlformats.org/drawingml/2006/chart">
            <c:chart xmlns:c="http://schemas.openxmlformats.org/drawingml/2006/chart" xmlns:r="http://schemas.openxmlformats.org/officeDocument/2006/relationships" r:id="rId8"/>
          </a:graphicData>
        </a:graphic>
      </p:graphicFrame>
      <p:sp>
        <p:nvSpPr>
          <p:cNvPr id="21" name="Rectángulo 20"/>
          <p:cNvSpPr/>
          <p:nvPr/>
        </p:nvSpPr>
        <p:spPr>
          <a:xfrm>
            <a:off x="0" y="300851"/>
            <a:ext cx="6987166"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800" b="1" dirty="0">
              <a:solidFill>
                <a:srgbClr val="FFFFFF"/>
              </a:solidFill>
            </a:endParaRPr>
          </a:p>
          <a:p>
            <a:pPr algn="ctr"/>
            <a:r>
              <a:rPr lang="es-ES" sz="2800" b="1" dirty="0">
                <a:solidFill>
                  <a:srgbClr val="FFFFFF"/>
                </a:solidFill>
                <a:latin typeface="Trebuchet MS" panose="020B0603020202020204" pitchFamily="34" charset="0"/>
              </a:rPr>
              <a:t>PERFIL DE LOS ENLACES ENCUESTADOS</a:t>
            </a:r>
          </a:p>
          <a:p>
            <a:pPr algn="ctr"/>
            <a:endParaRPr lang="es-ES" sz="2800" dirty="0">
              <a:solidFill>
                <a:prstClr val="white"/>
              </a:solidFill>
            </a:endParaRPr>
          </a:p>
        </p:txBody>
      </p:sp>
    </p:spTree>
    <p:extLst>
      <p:ext uri="{BB962C8B-B14F-4D97-AF65-F5344CB8AC3E}">
        <p14:creationId xmlns:p14="http://schemas.microsoft.com/office/powerpoint/2010/main" val="1713155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a:off x="-4" y="9551"/>
            <a:ext cx="8700251" cy="676249"/>
          </a:xfrm>
          <a:prstGeom prst="rect">
            <a:avLst/>
          </a:prstGeom>
          <a:solidFill>
            <a:srgbClr val="55C8E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CuadroTexto 19"/>
          <p:cNvSpPr txBox="1"/>
          <p:nvPr/>
        </p:nvSpPr>
        <p:spPr>
          <a:xfrm>
            <a:off x="214311" y="89893"/>
            <a:ext cx="858006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2400" b="1" kern="0" dirty="0">
                <a:solidFill>
                  <a:srgbClr val="FFFFFF"/>
                </a:solidFill>
                <a:latin typeface="Trebuchet MS" panose="020B0603020202020204" pitchFamily="34" charset="0"/>
              </a:rPr>
              <a:t>LEVE AUMENTO DEL ÍNDICE DE SATISFACCIÓN </a:t>
            </a:r>
            <a:r>
              <a:rPr kumimoji="0" lang="es-ES" sz="2400" b="1" i="0" u="none" strike="noStrike" kern="0" cap="none" spc="0" normalizeH="0" baseline="0" noProof="0" dirty="0">
                <a:ln>
                  <a:noFill/>
                </a:ln>
                <a:solidFill>
                  <a:srgbClr val="FFFFFF"/>
                </a:solidFill>
                <a:effectLst/>
                <a:uLnTx/>
                <a:uFillTx/>
                <a:latin typeface="Trebuchet MS" panose="020B0603020202020204" pitchFamily="34" charset="0"/>
              </a:rPr>
              <a:t>DE</a:t>
            </a:r>
            <a:r>
              <a:rPr kumimoji="0" lang="es-ES" sz="2400" b="1" i="0" u="none" strike="noStrike" kern="0" cap="none" spc="0" normalizeH="0" noProof="0" dirty="0">
                <a:ln>
                  <a:noFill/>
                </a:ln>
                <a:solidFill>
                  <a:srgbClr val="FFFFFF"/>
                </a:solidFill>
                <a:effectLst/>
                <a:uLnTx/>
                <a:uFillTx/>
                <a:latin typeface="Trebuchet MS" panose="020B0603020202020204" pitchFamily="34" charset="0"/>
              </a:rPr>
              <a:t> ENLACES</a:t>
            </a:r>
            <a:endParaRPr kumimoji="0" lang="es-ES" sz="2400" b="1" i="0" u="none" strike="noStrike" kern="0" cap="none" spc="0" normalizeH="0" baseline="0" noProof="0" dirty="0">
              <a:ln>
                <a:noFill/>
              </a:ln>
              <a:solidFill>
                <a:srgbClr val="FFFFFF"/>
              </a:solidFill>
              <a:effectLst/>
              <a:uLnTx/>
              <a:uFillTx/>
              <a:latin typeface="Trebuchet MS" panose="020B0603020202020204" pitchFamily="34" charset="0"/>
            </a:endParaRPr>
          </a:p>
        </p:txBody>
      </p:sp>
      <p:graphicFrame>
        <p:nvGraphicFramePr>
          <p:cNvPr id="23" name="Tabla 22"/>
          <p:cNvGraphicFramePr>
            <a:graphicFrameLocks noGrp="1"/>
          </p:cNvGraphicFramePr>
          <p:nvPr/>
        </p:nvGraphicFramePr>
        <p:xfrm>
          <a:off x="214310" y="2575208"/>
          <a:ext cx="8789510" cy="2423160"/>
        </p:xfrm>
        <a:graphic>
          <a:graphicData uri="http://schemas.openxmlformats.org/drawingml/2006/table">
            <a:tbl>
              <a:tblPr/>
              <a:tblGrid>
                <a:gridCol w="4467323">
                  <a:extLst>
                    <a:ext uri="{9D8B030D-6E8A-4147-A177-3AD203B41FA5}">
                      <a16:colId xmlns:a16="http://schemas.microsoft.com/office/drawing/2014/main" val="20000"/>
                    </a:ext>
                  </a:extLst>
                </a:gridCol>
                <a:gridCol w="860611">
                  <a:extLst>
                    <a:ext uri="{9D8B030D-6E8A-4147-A177-3AD203B41FA5}">
                      <a16:colId xmlns:a16="http://schemas.microsoft.com/office/drawing/2014/main" val="20001"/>
                    </a:ext>
                  </a:extLst>
                </a:gridCol>
                <a:gridCol w="927847">
                  <a:extLst>
                    <a:ext uri="{9D8B030D-6E8A-4147-A177-3AD203B41FA5}">
                      <a16:colId xmlns:a16="http://schemas.microsoft.com/office/drawing/2014/main" val="20002"/>
                    </a:ext>
                  </a:extLst>
                </a:gridCol>
                <a:gridCol w="640119">
                  <a:extLst>
                    <a:ext uri="{9D8B030D-6E8A-4147-A177-3AD203B41FA5}">
                      <a16:colId xmlns:a16="http://schemas.microsoft.com/office/drawing/2014/main" val="20003"/>
                    </a:ext>
                  </a:extLst>
                </a:gridCol>
                <a:gridCol w="946805">
                  <a:extLst>
                    <a:ext uri="{9D8B030D-6E8A-4147-A177-3AD203B41FA5}">
                      <a16:colId xmlns:a16="http://schemas.microsoft.com/office/drawing/2014/main" val="20004"/>
                    </a:ext>
                  </a:extLst>
                </a:gridCol>
                <a:gridCol w="946805">
                  <a:extLst>
                    <a:ext uri="{9D8B030D-6E8A-4147-A177-3AD203B41FA5}">
                      <a16:colId xmlns:a16="http://schemas.microsoft.com/office/drawing/2014/main" val="20005"/>
                    </a:ext>
                  </a:extLst>
                </a:gridCol>
              </a:tblGrid>
              <a:tr h="190500">
                <a:tc rowSpan="2">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1" i="0" u="none" strike="noStrike" dirty="0">
                          <a:solidFill>
                            <a:srgbClr val="000000"/>
                          </a:solidFill>
                          <a:effectLst/>
                          <a:latin typeface="Calibri" panose="020F0502020204030204" pitchFamily="34" charset="0"/>
                        </a:rPr>
                        <a:t>Indicadores Estratégicos</a:t>
                      </a:r>
                      <a:r>
                        <a:rPr lang="es-CL" sz="1600" b="1" i="0" u="none" strike="noStrike" dirty="0">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300" b="1" i="0" u="none" strike="noStrike" dirty="0">
                          <a:solidFill>
                            <a:srgbClr val="000000"/>
                          </a:solidFill>
                          <a:effectLst/>
                          <a:latin typeface="Calibri" panose="020F0502020204030204" pitchFamily="34" charset="0"/>
                        </a:rPr>
                        <a:t>Resultados 2017 y</a:t>
                      </a:r>
                      <a:r>
                        <a:rPr lang="es-CL" sz="1300" b="1" i="0" u="none" strike="noStrike" baseline="0" dirty="0">
                          <a:solidFill>
                            <a:srgbClr val="000000"/>
                          </a:solidFill>
                          <a:effectLst/>
                          <a:latin typeface="Calibri" panose="020F0502020204030204" pitchFamily="34" charset="0"/>
                        </a:rPr>
                        <a:t> 2018</a:t>
                      </a:r>
                      <a:endParaRPr lang="es-CL" sz="1300" b="1"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algn="r" fontAlgn="b"/>
                      <a:endParaRPr lang="es-CL"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1" i="0" u="none" strike="noStrike" dirty="0">
                          <a:solidFill>
                            <a:srgbClr val="000000"/>
                          </a:solidFill>
                          <a:effectLst/>
                          <a:latin typeface="Calibri" panose="020F0502020204030204" pitchFamily="34" charset="0"/>
                        </a:rPr>
                        <a:t>Resultados</a:t>
                      </a:r>
                    </a:p>
                    <a:p>
                      <a:pPr algn="ctr" fontAlgn="b"/>
                      <a:r>
                        <a:rPr lang="es-CL"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algn="ctr" fontAlgn="b"/>
                      <a:endParaRPr lang="es-CL"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CL"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500">
                <a:tc vMerge="1">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endParaRPr lang="es-CL"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1" i="0" u="none" strike="noStrike" dirty="0">
                          <a:solidFill>
                            <a:srgbClr val="000000"/>
                          </a:solidFill>
                          <a:effectLst/>
                          <a:latin typeface="Calibri" panose="020F0502020204030204" pitchFamily="34" charset="0"/>
                        </a:rPr>
                        <a:t>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1" i="0" u="none" strike="noStrike" dirty="0">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1" i="0" u="none" strike="noStrike" dirty="0">
                          <a:solidFill>
                            <a:srgbClr val="000000"/>
                          </a:solidFill>
                          <a:effectLst/>
                          <a:latin typeface="Calibri" panose="020F050202020403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0000"/>
                          </a:solidFill>
                          <a:effectLst/>
                          <a:latin typeface="Calibri" panose="020F0502020204030204" pitchFamily="34" charset="0"/>
                        </a:rPr>
                        <a:t> Cálculo ponderado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0000"/>
                          </a:solidFill>
                          <a:effectLst/>
                          <a:latin typeface="Calibri" panose="020F0502020204030204" pitchFamily="34" charset="0"/>
                        </a:rPr>
                        <a:t>Valor Índice</a:t>
                      </a:r>
                      <a:r>
                        <a:rPr lang="es-CL" sz="1400" b="0" i="0" u="none" strike="noStrike" baseline="0" dirty="0">
                          <a:solidFill>
                            <a:srgbClr val="000000"/>
                          </a:solidFill>
                          <a:effectLst/>
                          <a:latin typeface="Calibri" panose="020F0502020204030204" pitchFamily="34" charset="0"/>
                        </a:rPr>
                        <a:t> 2019</a:t>
                      </a:r>
                      <a:r>
                        <a:rPr lang="es-CL"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0001"/>
                  </a:ext>
                </a:extLst>
              </a:tr>
              <a:tr h="238125">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l" fontAlgn="b"/>
                      <a:r>
                        <a:rPr lang="es-CL" sz="1400" b="1" i="0" u="none" strike="noStrike" dirty="0">
                          <a:solidFill>
                            <a:srgbClr val="000000"/>
                          </a:solidFill>
                          <a:effectLst/>
                          <a:latin typeface="Calibri" panose="020F0502020204030204" pitchFamily="34" charset="0"/>
                        </a:rPr>
                        <a:t>¿Cuán satisfecho se encuentra Ud. con los servicios que presta el Consejo?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0000"/>
                          </a:solidFill>
                          <a:effectLst/>
                          <a:latin typeface="Calibri" panose="020F0502020204030204" pitchFamily="34" charset="0"/>
                        </a:rPr>
                        <a:t>96,7%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0000"/>
                          </a:solidFill>
                          <a:effectLst/>
                          <a:latin typeface="Calibri" panose="020F0502020204030204" pitchFamily="34" charset="0"/>
                        </a:rPr>
                        <a:t>94,8%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B050"/>
                          </a:solidFill>
                          <a:effectLst/>
                          <a:latin typeface="Calibri" panose="020F0502020204030204" pitchFamily="34" charset="0"/>
                        </a:rPr>
                        <a:t>95,1%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0000"/>
                          </a:solidFill>
                          <a:effectLst/>
                          <a:latin typeface="Calibri" panose="020F0502020204030204" pitchFamily="34" charset="0"/>
                        </a:rPr>
                        <a:t>95,1%</a:t>
                      </a:r>
                    </a:p>
                    <a:p>
                      <a:pPr algn="ctr" fontAlgn="b"/>
                      <a:r>
                        <a:rPr lang="es-CL" sz="1400" b="0" i="0" u="none" strike="noStrike" dirty="0">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6">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ctr"/>
                      <a:r>
                        <a:rPr lang="es-CL" sz="1800" b="1" i="0" u="none" strike="noStrike" dirty="0">
                          <a:solidFill>
                            <a:srgbClr val="000000"/>
                          </a:solidFill>
                          <a:effectLst/>
                          <a:latin typeface="Calibri" panose="020F0502020204030204" pitchFamily="34" charset="0"/>
                        </a:rPr>
                        <a:t>91,3%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0002"/>
                  </a:ext>
                </a:extLst>
              </a:tr>
              <a:tr h="190500">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l" fontAlgn="b"/>
                      <a:r>
                        <a:rPr lang="es-CL" sz="1400" b="1" i="0" u="none" strike="noStrike" dirty="0">
                          <a:solidFill>
                            <a:srgbClr val="000000"/>
                          </a:solidFill>
                          <a:effectLst/>
                          <a:latin typeface="Calibri" panose="020F0502020204030204" pitchFamily="34" charset="0"/>
                        </a:rPr>
                        <a:t>Satisfacción del Portal de Transparencia (DAI y 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0000"/>
                          </a:solidFill>
                          <a:effectLst/>
                          <a:latin typeface="Calibri" panose="020F0502020204030204" pitchFamily="34" charset="0"/>
                        </a:rPr>
                        <a:t>92,0%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0000"/>
                          </a:solidFill>
                          <a:effectLst/>
                          <a:latin typeface="Calibri" panose="020F0502020204030204" pitchFamily="34" charset="0"/>
                        </a:rPr>
                        <a:t>94,3%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FF0000"/>
                          </a:solidFill>
                          <a:effectLst/>
                          <a:latin typeface="Calibri" panose="020F0502020204030204" pitchFamily="34" charset="0"/>
                        </a:rPr>
                        <a:t>93,6%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0000"/>
                          </a:solidFill>
                          <a:effectLst/>
                          <a:latin typeface="Calibri" panose="020F0502020204030204" pitchFamily="34" charset="0"/>
                        </a:rPr>
                        <a:t>87,1%</a:t>
                      </a:r>
                    </a:p>
                    <a:p>
                      <a:pPr algn="ctr" fontAlgn="b"/>
                      <a:r>
                        <a:rPr lang="es-CL" sz="1400" b="0" i="0" u="none" strike="noStrike" dirty="0">
                          <a:solidFill>
                            <a:srgbClr val="000000"/>
                          </a:solidFill>
                          <a:effectLst/>
                          <a:latin typeface="Calibri" panose="020F050202020403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fontAlgn="ctr"/>
                      <a:endParaRPr lang="es-CL" sz="20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90500">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l" fontAlgn="b"/>
                      <a:r>
                        <a:rPr lang="es-CL" sz="1400" b="1" i="0" u="none" strike="noStrike" dirty="0">
                          <a:solidFill>
                            <a:srgbClr val="000000"/>
                          </a:solidFill>
                          <a:effectLst/>
                          <a:latin typeface="Calibri" panose="020F0502020204030204" pitchFamily="34" charset="0"/>
                        </a:rPr>
                        <a:t>Satisfacción de Extranet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0000"/>
                          </a:solidFill>
                          <a:effectLst/>
                          <a:latin typeface="Calibri" panose="020F0502020204030204" pitchFamily="34" charset="0"/>
                        </a:rPr>
                        <a:t>86,7%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0000"/>
                          </a:solidFill>
                          <a:effectLst/>
                          <a:latin typeface="Calibri" panose="020F0502020204030204" pitchFamily="34" charset="0"/>
                        </a:rPr>
                        <a:t>93,3%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B050"/>
                          </a:solidFill>
                          <a:effectLst/>
                          <a:latin typeface="Calibri" panose="020F0502020204030204" pitchFamily="34" charset="0"/>
                        </a:rPr>
                        <a:t>93,4%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s-CL"/>
                    </a:p>
                  </a:txBody>
                  <a:tcPr/>
                </a:tc>
                <a:tc vMerge="1">
                  <a:txBody>
                    <a:bodyPr/>
                    <a:lstStyle/>
                    <a:p>
                      <a:pPr algn="ctr" fontAlgn="ctr"/>
                      <a:endParaRPr lang="es-CL" sz="20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200025">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l" fontAlgn="b"/>
                      <a:r>
                        <a:rPr lang="es-CL" sz="1400" b="1" i="0" u="none" strike="noStrike" dirty="0">
                          <a:solidFill>
                            <a:schemeClr val="accent6">
                              <a:lumMod val="75000"/>
                            </a:schemeClr>
                          </a:solidFill>
                          <a:effectLst/>
                          <a:latin typeface="Calibri" panose="020F0502020204030204" pitchFamily="34" charset="0"/>
                        </a:rPr>
                        <a:t>Satisfacción de Herramientas de Autoevaluación  (DAI</a:t>
                      </a:r>
                      <a:r>
                        <a:rPr lang="es-CL" sz="1400" b="1" i="0" u="none" strike="noStrike" baseline="0" dirty="0">
                          <a:solidFill>
                            <a:schemeClr val="accent6">
                              <a:lumMod val="75000"/>
                            </a:schemeClr>
                          </a:solidFill>
                          <a:effectLst/>
                          <a:latin typeface="Calibri" panose="020F0502020204030204" pitchFamily="34" charset="0"/>
                        </a:rPr>
                        <a:t> y TA)</a:t>
                      </a:r>
                      <a:endParaRPr lang="es-CL" sz="1400" b="1" i="0" u="none" strike="noStrike" dirty="0">
                        <a:solidFill>
                          <a:schemeClr val="accent6">
                            <a:lumMod val="75000"/>
                          </a:schemeClr>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0000"/>
                          </a:solidFill>
                          <a:effectLst/>
                          <a:latin typeface="Calibri" panose="020F0502020204030204" pitchFamily="34" charset="0"/>
                        </a:rPr>
                        <a:t>86,7%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0000"/>
                          </a:solidFill>
                          <a:effectLst/>
                          <a:latin typeface="Calibri" panose="020F0502020204030204" pitchFamily="34" charset="0"/>
                        </a:rPr>
                        <a:t>78,5%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B050"/>
                          </a:solidFill>
                          <a:effectLst/>
                          <a:latin typeface="Calibri" panose="020F0502020204030204" pitchFamily="34" charset="0"/>
                        </a:rPr>
                        <a:t>80,4%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s-CL"/>
                    </a:p>
                  </a:txBody>
                  <a:tcPr/>
                </a:tc>
                <a:tc vMerge="1">
                  <a:txBody>
                    <a:bodyPr/>
                    <a:lstStyle/>
                    <a:p>
                      <a:pPr algn="ctr" fontAlgn="ctr"/>
                      <a:endParaRPr lang="es-CL" sz="20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200025">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l" fontAlgn="b"/>
                      <a:r>
                        <a:rPr lang="es-CL" sz="1400" b="1" i="0" u="none" strike="noStrike" dirty="0">
                          <a:solidFill>
                            <a:schemeClr val="accent6">
                              <a:lumMod val="75000"/>
                            </a:schemeClr>
                          </a:solidFill>
                          <a:effectLst/>
                          <a:latin typeface="Calibri" panose="020F0502020204030204" pitchFamily="34" charset="0"/>
                        </a:rPr>
                        <a:t>Satisfacción Resolución de</a:t>
                      </a:r>
                      <a:r>
                        <a:rPr lang="es-CL" sz="1400" b="1" i="0" u="none" strike="noStrike" baseline="0" dirty="0">
                          <a:solidFill>
                            <a:schemeClr val="accent6">
                              <a:lumMod val="75000"/>
                            </a:schemeClr>
                          </a:solidFill>
                          <a:effectLst/>
                          <a:latin typeface="Calibri" panose="020F0502020204030204" pitchFamily="34" charset="0"/>
                        </a:rPr>
                        <a:t> Amparos y Reclamos</a:t>
                      </a:r>
                      <a:endParaRPr lang="es-CL" sz="1400" b="1" i="0" u="none" strike="noStrike" dirty="0">
                        <a:solidFill>
                          <a:schemeClr val="accent6">
                            <a:lumMod val="75000"/>
                          </a:schemeClr>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0000"/>
                          </a:solidFill>
                          <a:effectLst/>
                          <a:latin typeface="Calibri" panose="020F0502020204030204" pitchFamily="34" charset="0"/>
                        </a:rPr>
                        <a:t>84,8%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0000"/>
                          </a:solidFill>
                          <a:effectLst/>
                          <a:latin typeface="Calibri" panose="020F0502020204030204" pitchFamily="34" charset="0"/>
                        </a:rPr>
                        <a:t>86,8%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FF0000"/>
                          </a:solidFill>
                          <a:effectLst/>
                          <a:latin typeface="Calibri" panose="020F0502020204030204" pitchFamily="34" charset="0"/>
                        </a:rPr>
                        <a:t>84,5%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s-CL"/>
                    </a:p>
                  </a:txBody>
                  <a:tcPr/>
                </a:tc>
                <a:tc vMerge="1">
                  <a:txBody>
                    <a:bodyPr/>
                    <a:lstStyle/>
                    <a:p>
                      <a:pPr algn="ctr" fontAlgn="ctr"/>
                      <a:endParaRPr lang="es-CL" sz="20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90500">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l" fontAlgn="b"/>
                      <a:r>
                        <a:rPr lang="es-CL" sz="1400" b="1" i="0" u="none" strike="noStrike" dirty="0">
                          <a:solidFill>
                            <a:srgbClr val="000000"/>
                          </a:solidFill>
                          <a:effectLst/>
                          <a:latin typeface="Calibri" panose="020F0502020204030204" pitchFamily="34" charset="0"/>
                        </a:rPr>
                        <a:t>Satisfacción Informes Fiscalización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0000"/>
                          </a:solidFill>
                          <a:effectLst/>
                          <a:latin typeface="Calibri" panose="020F0502020204030204" pitchFamily="34" charset="0"/>
                        </a:rPr>
                        <a:t>90,3%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0000"/>
                          </a:solidFill>
                          <a:effectLst/>
                          <a:latin typeface="Calibri" panose="020F0502020204030204" pitchFamily="34" charset="0"/>
                        </a:rPr>
                        <a:t>89,2%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eaLnBrk="1" hangingPunct="1">
                        <a:defRPr>
                          <a:solidFill>
                            <a:schemeClr val="tx1"/>
                          </a:solidFill>
                          <a:latin typeface="Calibri"/>
                        </a:defRPr>
                      </a:lvl1pPr>
                      <a:lvl2pPr marL="207873" eaLnBrk="1" hangingPunct="1">
                        <a:defRPr>
                          <a:solidFill>
                            <a:schemeClr val="tx1"/>
                          </a:solidFill>
                          <a:latin typeface="Calibri"/>
                        </a:defRPr>
                      </a:lvl2pPr>
                      <a:lvl3pPr marL="415744" eaLnBrk="1" hangingPunct="1">
                        <a:defRPr>
                          <a:solidFill>
                            <a:schemeClr val="tx1"/>
                          </a:solidFill>
                          <a:latin typeface="Calibri"/>
                        </a:defRPr>
                      </a:lvl3pPr>
                      <a:lvl4pPr marL="623620" eaLnBrk="1" hangingPunct="1">
                        <a:defRPr>
                          <a:solidFill>
                            <a:schemeClr val="tx1"/>
                          </a:solidFill>
                          <a:latin typeface="Calibri"/>
                        </a:defRPr>
                      </a:lvl4pPr>
                      <a:lvl5pPr marL="831486" eaLnBrk="1" hangingPunct="1">
                        <a:defRPr>
                          <a:solidFill>
                            <a:schemeClr val="tx1"/>
                          </a:solidFill>
                          <a:latin typeface="Calibri"/>
                        </a:defRPr>
                      </a:lvl5pPr>
                      <a:lvl6pPr marL="1039359" eaLnBrk="1" hangingPunct="1">
                        <a:defRPr>
                          <a:solidFill>
                            <a:schemeClr val="tx1"/>
                          </a:solidFill>
                          <a:latin typeface="Calibri"/>
                        </a:defRPr>
                      </a:lvl6pPr>
                      <a:lvl7pPr marL="1247231" eaLnBrk="1" hangingPunct="1">
                        <a:defRPr>
                          <a:solidFill>
                            <a:schemeClr val="tx1"/>
                          </a:solidFill>
                          <a:latin typeface="Calibri"/>
                        </a:defRPr>
                      </a:lvl7pPr>
                      <a:lvl8pPr marL="1455106" eaLnBrk="1" hangingPunct="1">
                        <a:defRPr>
                          <a:solidFill>
                            <a:schemeClr val="tx1"/>
                          </a:solidFill>
                          <a:latin typeface="Calibri"/>
                        </a:defRPr>
                      </a:lvl8pPr>
                      <a:lvl9pPr marL="1662971" eaLnBrk="1" hangingPunct="1">
                        <a:defRPr>
                          <a:solidFill>
                            <a:schemeClr val="tx1"/>
                          </a:solidFill>
                          <a:latin typeface="Calibri"/>
                        </a:defRPr>
                      </a:lvl9pPr>
                    </a:lstStyle>
                    <a:p>
                      <a:pPr algn="ctr" fontAlgn="b"/>
                      <a:r>
                        <a:rPr lang="es-CL" sz="1400" b="0" i="0" u="none" strike="noStrike" dirty="0">
                          <a:solidFill>
                            <a:srgbClr val="00B050"/>
                          </a:solidFill>
                          <a:effectLst/>
                          <a:latin typeface="Calibri" panose="020F0502020204030204" pitchFamily="34" charset="0"/>
                        </a:rPr>
                        <a:t>91,5%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s-CL"/>
                    </a:p>
                  </a:txBody>
                  <a:tcPr/>
                </a:tc>
                <a:tc vMerge="1">
                  <a:txBody>
                    <a:bodyPr/>
                    <a:lstStyle/>
                    <a:p>
                      <a:pPr algn="ctr" fontAlgn="ctr"/>
                      <a:endParaRPr lang="es-CL" sz="20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24" name="Tabla 23"/>
          <p:cNvGraphicFramePr>
            <a:graphicFrameLocks noGrp="1"/>
          </p:cNvGraphicFramePr>
          <p:nvPr/>
        </p:nvGraphicFramePr>
        <p:xfrm>
          <a:off x="214310" y="1354932"/>
          <a:ext cx="8800900" cy="755775"/>
        </p:xfrm>
        <a:graphic>
          <a:graphicData uri="http://schemas.openxmlformats.org/drawingml/2006/table">
            <a:tbl>
              <a:tblPr>
                <a:gradFill rotWithShape="1">
                  <a:gsLst>
                    <a:gs pos="0">
                      <a:srgbClr val="4F81BD">
                        <a:tint val="100000"/>
                        <a:shade val="100000"/>
                        <a:satMod val="130000"/>
                      </a:srgbClr>
                    </a:gs>
                    <a:gs pos="100000">
                      <a:srgbClr val="4F81BD">
                        <a:tint val="50000"/>
                        <a:shade val="100000"/>
                        <a:satMod val="350000"/>
                      </a:srgbClr>
                    </a:gs>
                  </a:gsLst>
                  <a:lin ang="16200000" scaled="0"/>
                </a:gradFill>
                <a:effectLst>
                  <a:outerShdw blurRad="40000" dist="23000" dir="5400000" rotWithShape="0">
                    <a:srgbClr val="000000">
                      <a:alpha val="35000"/>
                    </a:srgbClr>
                  </a:outerShdw>
                </a:effectLst>
              </a:tblPr>
              <a:tblGrid>
                <a:gridCol w="971134">
                  <a:extLst>
                    <a:ext uri="{9D8B030D-6E8A-4147-A177-3AD203B41FA5}">
                      <a16:colId xmlns:a16="http://schemas.microsoft.com/office/drawing/2014/main" val="20000"/>
                    </a:ext>
                  </a:extLst>
                </a:gridCol>
                <a:gridCol w="971134">
                  <a:extLst>
                    <a:ext uri="{9D8B030D-6E8A-4147-A177-3AD203B41FA5}">
                      <a16:colId xmlns:a16="http://schemas.microsoft.com/office/drawing/2014/main" val="20001"/>
                    </a:ext>
                  </a:extLst>
                </a:gridCol>
                <a:gridCol w="971134">
                  <a:extLst>
                    <a:ext uri="{9D8B030D-6E8A-4147-A177-3AD203B41FA5}">
                      <a16:colId xmlns:a16="http://schemas.microsoft.com/office/drawing/2014/main" val="20002"/>
                    </a:ext>
                  </a:extLst>
                </a:gridCol>
                <a:gridCol w="995411">
                  <a:extLst>
                    <a:ext uri="{9D8B030D-6E8A-4147-A177-3AD203B41FA5}">
                      <a16:colId xmlns:a16="http://schemas.microsoft.com/office/drawing/2014/main" val="20003"/>
                    </a:ext>
                  </a:extLst>
                </a:gridCol>
                <a:gridCol w="1007551">
                  <a:extLst>
                    <a:ext uri="{9D8B030D-6E8A-4147-A177-3AD203B41FA5}">
                      <a16:colId xmlns:a16="http://schemas.microsoft.com/office/drawing/2014/main" val="20004"/>
                    </a:ext>
                  </a:extLst>
                </a:gridCol>
                <a:gridCol w="971134">
                  <a:extLst>
                    <a:ext uri="{9D8B030D-6E8A-4147-A177-3AD203B41FA5}">
                      <a16:colId xmlns:a16="http://schemas.microsoft.com/office/drawing/2014/main" val="20005"/>
                    </a:ext>
                  </a:extLst>
                </a:gridCol>
                <a:gridCol w="971134">
                  <a:extLst>
                    <a:ext uri="{9D8B030D-6E8A-4147-A177-3AD203B41FA5}">
                      <a16:colId xmlns:a16="http://schemas.microsoft.com/office/drawing/2014/main" val="20006"/>
                    </a:ext>
                  </a:extLst>
                </a:gridCol>
                <a:gridCol w="971134">
                  <a:extLst>
                    <a:ext uri="{9D8B030D-6E8A-4147-A177-3AD203B41FA5}">
                      <a16:colId xmlns:a16="http://schemas.microsoft.com/office/drawing/2014/main" val="20007"/>
                    </a:ext>
                  </a:extLst>
                </a:gridCol>
                <a:gridCol w="971134">
                  <a:extLst>
                    <a:ext uri="{9D8B030D-6E8A-4147-A177-3AD203B41FA5}">
                      <a16:colId xmlns:a16="http://schemas.microsoft.com/office/drawing/2014/main" val="20008"/>
                    </a:ext>
                  </a:extLst>
                </a:gridCol>
              </a:tblGrid>
              <a:tr h="201972">
                <a:tc gridSpan="9">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b"/>
                      <a:r>
                        <a:rPr lang="es-CL" sz="1600" b="1" u="none" strike="noStrike" dirty="0">
                          <a:effectLst/>
                        </a:rPr>
                        <a:t>Índice Histórico Satisfacción de Enlaces</a:t>
                      </a:r>
                      <a:endParaRPr lang="es-CL" sz="1600" b="1" i="0" u="none" strike="noStrike" dirty="0">
                        <a:solidFill>
                          <a:srgbClr val="000000"/>
                        </a:solidFill>
                        <a:effectLst/>
                        <a:latin typeface="Calibri" panose="020F0502020204030204" pitchFamily="34" charset="0"/>
                      </a:endParaRPr>
                    </a:p>
                  </a:txBody>
                  <a:tcPr marL="7815" marR="7815" marT="7815" marB="0" anchor="b">
                    <a:lnL w="9525" cap="flat" cmpd="sng" algn="ctr">
                      <a:solidFill>
                        <a:srgbClr val="4F81BD">
                          <a:tint val="50000"/>
                          <a:shade val="95000"/>
                          <a:satMod val="105000"/>
                        </a:srgbClr>
                      </a:solidFill>
                      <a:prstDash val="solid"/>
                    </a:lnL>
                    <a:lnR w="9525" cap="flat" cmpd="sng" algn="ctr">
                      <a:solidFill>
                        <a:srgbClr val="4F81BD">
                          <a:tint val="50000"/>
                          <a:shade val="95000"/>
                          <a:satMod val="105000"/>
                        </a:srgbClr>
                      </a:solidFill>
                      <a:prstDash val="solid"/>
                    </a:lnR>
                    <a:lnT w="9525" cap="flat" cmpd="sng" algn="ctr">
                      <a:solidFill>
                        <a:srgbClr val="4F81BD">
                          <a:tint val="50000"/>
                          <a:shade val="95000"/>
                          <a:satMod val="105000"/>
                        </a:srgbClr>
                      </a:solidFill>
                      <a:prstDash val="solid"/>
                    </a:lnT>
                    <a:lnB w="31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s-419"/>
                    </a:p>
                  </a:txBody>
                  <a:tcPr/>
                </a:tc>
                <a:tc hMerge="1">
                  <a:txBody>
                    <a:bodyPr/>
                    <a:lstStyle/>
                    <a:p>
                      <a:endParaRPr lang="es-419"/>
                    </a:p>
                  </a:txBody>
                  <a:tcPr/>
                </a:tc>
                <a:tc hMerge="1">
                  <a:txBody>
                    <a:bodyPr/>
                    <a:lstStyle/>
                    <a:p>
                      <a:endParaRPr lang="es-419"/>
                    </a:p>
                  </a:txBody>
                  <a:tcPr/>
                </a:tc>
                <a:tc hMerge="1">
                  <a:txBody>
                    <a:bodyPr/>
                    <a:lstStyle/>
                    <a:p>
                      <a:endParaRPr lang="es-419"/>
                    </a:p>
                  </a:txBody>
                  <a:tcPr/>
                </a:tc>
                <a:tc hMerge="1">
                  <a:txBody>
                    <a:bodyPr/>
                    <a:lstStyle/>
                    <a:p>
                      <a:endParaRPr lang="es-419"/>
                    </a:p>
                  </a:txBody>
                  <a:tcPr/>
                </a:tc>
                <a:tc hMerge="1">
                  <a:txBody>
                    <a:bodyPr/>
                    <a:lstStyle/>
                    <a:p>
                      <a:endParaRPr lang="es-419"/>
                    </a:p>
                  </a:txBody>
                  <a:tcP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val="10000"/>
                  </a:ext>
                </a:extLst>
              </a:tr>
              <a:tr h="252465">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ctr"/>
                      <a:r>
                        <a:rPr lang="es-CL" sz="1600" b="0" u="none" strike="noStrike" dirty="0">
                          <a:effectLst/>
                        </a:rPr>
                        <a:t>2011</a:t>
                      </a:r>
                      <a:endParaRPr lang="es-CL" sz="1600" b="0" i="0" u="none" strike="noStrike" dirty="0">
                        <a:solidFill>
                          <a:srgbClr val="000000"/>
                        </a:solidFill>
                        <a:effectLst/>
                        <a:latin typeface="Arial" panose="020B0604020202020204" pitchFamily="34" charset="0"/>
                      </a:endParaRPr>
                    </a:p>
                  </a:txBody>
                  <a:tcPr marL="7815" marR="7815" marT="7815" marB="0" anchor="ctr">
                    <a:lnL w="9525" cap="flat" cmpd="sng" algn="ctr">
                      <a:solidFill>
                        <a:srgbClr val="4F81BD">
                          <a:tint val="50000"/>
                          <a:shade val="95000"/>
                          <a:satMod val="105000"/>
                        </a:srgbClr>
                      </a:solidFill>
                      <a:prstDash val="solid"/>
                    </a:lnL>
                    <a:lnR w="3175" cap="flat" cmpd="sng" algn="ctr">
                      <a:solidFill>
                        <a:sysClr val="window" lastClr="FFFFFF"/>
                      </a:solidFill>
                      <a:prstDash val="solid"/>
                      <a:round/>
                      <a:headEnd type="none" w="med" len="med"/>
                      <a:tailEnd type="none" w="med" len="med"/>
                    </a:lnR>
                    <a:lnT w="3175"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ctr"/>
                      <a:r>
                        <a:rPr lang="es-CL" sz="1600" b="0" u="none" strike="noStrike" dirty="0">
                          <a:effectLst/>
                        </a:rPr>
                        <a:t>2012</a:t>
                      </a:r>
                      <a:endParaRPr lang="es-CL" sz="1600" b="0" i="0" u="none" strike="noStrike" dirty="0">
                        <a:solidFill>
                          <a:srgbClr val="000000"/>
                        </a:solidFill>
                        <a:effectLst/>
                        <a:latin typeface="Arial" panose="020B0604020202020204" pitchFamily="34" charset="0"/>
                      </a:endParaRPr>
                    </a:p>
                  </a:txBody>
                  <a:tcPr marL="7815" marR="7815" marT="7815" marB="0" anchor="ctr">
                    <a:lnL w="3175" cap="flat" cmpd="sng" algn="ctr">
                      <a:solidFill>
                        <a:sysClr val="window" lastClr="FFFFFF"/>
                      </a:solid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3175"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ctr"/>
                      <a:r>
                        <a:rPr lang="es-CL" sz="1600" b="0" u="none" strike="noStrike" dirty="0">
                          <a:effectLst/>
                        </a:rPr>
                        <a:t>2013</a:t>
                      </a:r>
                      <a:endParaRPr lang="es-CL" sz="1600" b="0" i="0" u="none" strike="noStrike" dirty="0">
                        <a:solidFill>
                          <a:srgbClr val="000000"/>
                        </a:solidFill>
                        <a:effectLst/>
                        <a:latin typeface="Arial" panose="020B0604020202020204" pitchFamily="34" charset="0"/>
                      </a:endParaRPr>
                    </a:p>
                  </a:txBody>
                  <a:tcPr marL="7815" marR="7815" marT="7815" marB="0" anchor="ctr">
                    <a:lnL w="3175" cap="flat" cmpd="sng" algn="ctr">
                      <a:solidFill>
                        <a:sysClr val="window" lastClr="FFFFFF"/>
                      </a:solid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3175"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ctr"/>
                      <a:r>
                        <a:rPr lang="es-CL" sz="1600" b="0" u="none" strike="noStrike" dirty="0">
                          <a:effectLst/>
                        </a:rPr>
                        <a:t>2014</a:t>
                      </a:r>
                      <a:endParaRPr lang="es-CL" sz="1600" b="0" i="0" u="none" strike="noStrike" dirty="0">
                        <a:solidFill>
                          <a:srgbClr val="000000"/>
                        </a:solidFill>
                        <a:effectLst/>
                        <a:latin typeface="Arial" panose="020B0604020202020204" pitchFamily="34" charset="0"/>
                      </a:endParaRPr>
                    </a:p>
                  </a:txBody>
                  <a:tcPr marL="7815" marR="7815" marT="7815" marB="0" anchor="ctr">
                    <a:lnL w="3175" cap="flat" cmpd="sng" algn="ctr">
                      <a:solidFill>
                        <a:sysClr val="window" lastClr="FFFFFF"/>
                      </a:solid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3175"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ctr"/>
                      <a:r>
                        <a:rPr lang="es-CL" sz="1600" b="0" u="none" strike="noStrike" dirty="0">
                          <a:effectLst/>
                        </a:rPr>
                        <a:t>2015</a:t>
                      </a:r>
                      <a:endParaRPr lang="es-CL" sz="1600" b="0" i="0" u="none" strike="noStrike" dirty="0">
                        <a:solidFill>
                          <a:srgbClr val="000000"/>
                        </a:solidFill>
                        <a:effectLst/>
                        <a:latin typeface="Arial" panose="020B0604020202020204" pitchFamily="34" charset="0"/>
                      </a:endParaRPr>
                    </a:p>
                  </a:txBody>
                  <a:tcPr marL="7815" marR="7815" marT="7815" marB="0" anchor="ctr">
                    <a:lnL w="3175" cap="flat" cmpd="sng" algn="ctr">
                      <a:solidFill>
                        <a:sysClr val="window" lastClr="FFFFFF"/>
                      </a:solid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3175"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ctr"/>
                      <a:r>
                        <a:rPr lang="es-CL" sz="1600" b="0" u="none" strike="noStrike" dirty="0">
                          <a:effectLst/>
                        </a:rPr>
                        <a:t>2016</a:t>
                      </a:r>
                      <a:endParaRPr lang="es-CL" sz="1600" b="0" i="0" u="none" strike="noStrike" dirty="0">
                        <a:solidFill>
                          <a:srgbClr val="000000"/>
                        </a:solidFill>
                        <a:effectLst/>
                        <a:latin typeface="Arial" panose="020B0604020202020204" pitchFamily="34" charset="0"/>
                      </a:endParaRPr>
                    </a:p>
                  </a:txBody>
                  <a:tcPr marL="7815" marR="7815" marT="7815" marB="0" anchor="ctr">
                    <a:lnL w="3175" cap="flat" cmpd="sng" algn="ctr">
                      <a:solidFill>
                        <a:sysClr val="window" lastClr="FFFFFF"/>
                      </a:solid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3175"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ctr"/>
                      <a:r>
                        <a:rPr lang="es-CL" sz="1600" b="0" u="none" strike="noStrike" dirty="0">
                          <a:effectLst/>
                        </a:rPr>
                        <a:t>2017</a:t>
                      </a:r>
                      <a:endParaRPr lang="es-CL" sz="1600" b="0" i="0" u="none" strike="noStrike" dirty="0">
                        <a:solidFill>
                          <a:srgbClr val="000000"/>
                        </a:solidFill>
                        <a:effectLst/>
                        <a:latin typeface="Arial" panose="020B0604020202020204" pitchFamily="34" charset="0"/>
                      </a:endParaRPr>
                    </a:p>
                  </a:txBody>
                  <a:tcPr marL="7815" marR="7815" marT="7815" marB="0" anchor="ctr">
                    <a:lnL w="3175" cap="flat" cmpd="sng" algn="ctr">
                      <a:solidFill>
                        <a:sysClr val="window" lastClr="FFFFFF"/>
                      </a:solid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3175"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ctr"/>
                      <a:r>
                        <a:rPr lang="es-CL" sz="1600" b="0" u="none" strike="noStrike" dirty="0">
                          <a:effectLst/>
                        </a:rPr>
                        <a:t>2018</a:t>
                      </a:r>
                      <a:endParaRPr lang="es-CL" sz="1600" b="0" i="0" u="none" strike="noStrike" dirty="0">
                        <a:solidFill>
                          <a:srgbClr val="000000"/>
                        </a:solidFill>
                        <a:effectLst/>
                        <a:latin typeface="Arial" panose="020B0604020202020204" pitchFamily="34" charset="0"/>
                      </a:endParaRPr>
                    </a:p>
                  </a:txBody>
                  <a:tcPr marL="7815" marR="7815" marT="7815" marB="0" anchor="ctr">
                    <a:lnL w="3175" cap="flat" cmpd="sng" algn="ctr">
                      <a:solidFill>
                        <a:sysClr val="window" lastClr="FFFFFF"/>
                      </a:solid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3175"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ctr"/>
                      <a:r>
                        <a:rPr lang="es-CL" sz="1600" b="1" u="none" strike="noStrike" dirty="0">
                          <a:effectLst/>
                        </a:rPr>
                        <a:t>2019</a:t>
                      </a:r>
                      <a:endParaRPr lang="es-CL" sz="1600" b="1" i="0" u="none" strike="noStrike" dirty="0">
                        <a:solidFill>
                          <a:srgbClr val="000000"/>
                        </a:solidFill>
                        <a:effectLst/>
                        <a:latin typeface="Arial" panose="020B0604020202020204" pitchFamily="34" charset="0"/>
                      </a:endParaRPr>
                    </a:p>
                  </a:txBody>
                  <a:tcPr marL="7815" marR="7815" marT="7815" marB="0" anchor="ctr">
                    <a:lnL w="3175" cap="flat" cmpd="sng" algn="ctr">
                      <a:solidFill>
                        <a:sysClr val="window" lastClr="FFFFFF"/>
                      </a:solidFill>
                      <a:prstDash val="solid"/>
                      <a:round/>
                      <a:headEnd type="none" w="med" len="med"/>
                      <a:tailEnd type="none" w="med" len="med"/>
                    </a:lnL>
                    <a:lnR w="9525" cap="flat" cmpd="sng" algn="ctr">
                      <a:solidFill>
                        <a:srgbClr val="4F81BD">
                          <a:tint val="50000"/>
                          <a:shade val="95000"/>
                          <a:satMod val="105000"/>
                        </a:srgbClr>
                      </a:solidFill>
                      <a:prstDash val="solid"/>
                    </a:lnR>
                    <a:lnT w="3175"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1"/>
                  </a:ext>
                </a:extLst>
              </a:tr>
              <a:tr h="201972">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ctr"/>
                      <a:r>
                        <a:rPr lang="es-CL" sz="1600" u="none" strike="noStrike" dirty="0">
                          <a:effectLst/>
                        </a:rPr>
                        <a:t>88%</a:t>
                      </a:r>
                      <a:endParaRPr lang="es-CL" sz="1600" b="0" i="0" u="none" strike="noStrike" dirty="0">
                        <a:solidFill>
                          <a:srgbClr val="000000"/>
                        </a:solidFill>
                        <a:effectLst/>
                        <a:latin typeface="Arial" panose="020B0604020202020204" pitchFamily="34" charset="0"/>
                      </a:endParaRPr>
                    </a:p>
                  </a:txBody>
                  <a:tcPr marL="7815" marR="7815" marT="7815" marB="0" anchor="ctr">
                    <a:lnL w="9525" cap="flat" cmpd="sng" algn="ctr">
                      <a:solidFill>
                        <a:srgbClr val="4F81BD">
                          <a:tint val="50000"/>
                          <a:shade val="95000"/>
                          <a:satMod val="105000"/>
                        </a:srgbClr>
                      </a:solidFill>
                      <a:prstDash val="solid"/>
                    </a:lnL>
                    <a:lnR w="3175"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4F81BD">
                          <a:tint val="50000"/>
                          <a:shade val="95000"/>
                          <a:satMod val="105000"/>
                        </a:srgbClr>
                      </a:solidFill>
                      <a:prstDash val="solid"/>
                    </a:lnB>
                    <a:lnTlToBr w="12700" cmpd="sng">
                      <a:noFill/>
                      <a:prstDash val="solid"/>
                    </a:lnTlToBr>
                    <a:lnBlToTr w="12700" cmpd="sng">
                      <a:noFill/>
                      <a:prstDash val="solid"/>
                    </a:lnBlToTr>
                    <a:solidFill>
                      <a:schemeClr val="accent1"/>
                    </a:solidFill>
                  </a:tcPr>
                </a:tc>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ctr"/>
                      <a:r>
                        <a:rPr lang="es-CL" sz="1600" u="none" strike="noStrike" dirty="0">
                          <a:effectLst/>
                        </a:rPr>
                        <a:t>90%</a:t>
                      </a:r>
                      <a:endParaRPr lang="es-CL" sz="1600" b="0" i="0" u="none" strike="noStrike" dirty="0">
                        <a:solidFill>
                          <a:srgbClr val="000000"/>
                        </a:solidFill>
                        <a:effectLst/>
                        <a:latin typeface="Arial" panose="020B0604020202020204" pitchFamily="34" charset="0"/>
                      </a:endParaRPr>
                    </a:p>
                  </a:txBody>
                  <a:tcPr marL="7815" marR="7815" marT="7815" marB="0" anchor="ctr">
                    <a:lnL w="3175" cap="flat" cmpd="sng" algn="ctr">
                      <a:solidFill>
                        <a:sysClr val="window" lastClr="FFFFFF"/>
                      </a:solid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4F81BD">
                          <a:tint val="50000"/>
                          <a:shade val="95000"/>
                          <a:satMod val="105000"/>
                        </a:srgbClr>
                      </a:solidFill>
                      <a:prstDash val="solid"/>
                    </a:lnB>
                    <a:lnTlToBr w="12700" cmpd="sng">
                      <a:noFill/>
                      <a:prstDash val="solid"/>
                    </a:lnTlToBr>
                    <a:lnBlToTr w="12700" cmpd="sng">
                      <a:noFill/>
                      <a:prstDash val="solid"/>
                    </a:lnBlToTr>
                    <a:solidFill>
                      <a:schemeClr val="accent1"/>
                    </a:solidFill>
                  </a:tcPr>
                </a:tc>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b"/>
                      <a:r>
                        <a:rPr lang="es-CL" sz="1600" u="none" strike="noStrike" dirty="0">
                          <a:effectLst/>
                        </a:rPr>
                        <a:t>93%</a:t>
                      </a:r>
                      <a:endParaRPr lang="es-CL" sz="1600" b="0" i="0" u="none" strike="noStrike" dirty="0">
                        <a:solidFill>
                          <a:srgbClr val="000000"/>
                        </a:solidFill>
                        <a:effectLst/>
                        <a:latin typeface="Calibri" panose="020F0502020204030204" pitchFamily="34" charset="0"/>
                      </a:endParaRPr>
                    </a:p>
                  </a:txBody>
                  <a:tcPr marL="7815" marR="7815" marT="7815" marB="0" anchor="b">
                    <a:lnL w="3175" cap="flat" cmpd="sng" algn="ctr">
                      <a:solidFill>
                        <a:sysClr val="window" lastClr="FFFFFF"/>
                      </a:solid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4F81BD">
                          <a:tint val="50000"/>
                          <a:shade val="95000"/>
                          <a:satMod val="105000"/>
                        </a:srgbClr>
                      </a:solidFill>
                      <a:prstDash val="solid"/>
                    </a:lnB>
                    <a:lnTlToBr w="12700" cmpd="sng">
                      <a:noFill/>
                      <a:prstDash val="solid"/>
                    </a:lnTlToBr>
                    <a:lnBlToTr w="12700" cmpd="sng">
                      <a:noFill/>
                      <a:prstDash val="solid"/>
                    </a:lnBlToTr>
                    <a:solidFill>
                      <a:schemeClr val="accent1"/>
                    </a:solidFill>
                  </a:tcPr>
                </a:tc>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b"/>
                      <a:r>
                        <a:rPr lang="es-CL" sz="1600" u="none" strike="noStrike" dirty="0">
                          <a:effectLst/>
                        </a:rPr>
                        <a:t>92%</a:t>
                      </a:r>
                      <a:endParaRPr lang="es-CL" sz="1600" b="0" i="0" u="none" strike="noStrike" dirty="0">
                        <a:solidFill>
                          <a:srgbClr val="000000"/>
                        </a:solidFill>
                        <a:effectLst/>
                        <a:latin typeface="Calibri" panose="020F0502020204030204" pitchFamily="34" charset="0"/>
                      </a:endParaRPr>
                    </a:p>
                  </a:txBody>
                  <a:tcPr marL="7815" marR="7815" marT="7815" marB="0" anchor="b">
                    <a:lnL w="3175" cap="flat" cmpd="sng" algn="ctr">
                      <a:solidFill>
                        <a:sysClr val="window" lastClr="FFFFFF"/>
                      </a:solid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4F81BD">
                          <a:tint val="50000"/>
                          <a:shade val="95000"/>
                          <a:satMod val="105000"/>
                        </a:srgbClr>
                      </a:solidFill>
                      <a:prstDash val="solid"/>
                    </a:lnB>
                    <a:lnTlToBr w="12700" cmpd="sng">
                      <a:noFill/>
                      <a:prstDash val="solid"/>
                    </a:lnTlToBr>
                    <a:lnBlToTr w="12700" cmpd="sng">
                      <a:noFill/>
                      <a:prstDash val="solid"/>
                    </a:lnBlToTr>
                    <a:solidFill>
                      <a:schemeClr val="accent1"/>
                    </a:solidFill>
                  </a:tcPr>
                </a:tc>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b"/>
                      <a:r>
                        <a:rPr lang="es-CL" sz="1600" u="none" strike="noStrike" dirty="0">
                          <a:effectLst/>
                        </a:rPr>
                        <a:t>93%</a:t>
                      </a:r>
                      <a:endParaRPr lang="es-CL" sz="1600" b="0" i="0" u="none" strike="noStrike" dirty="0">
                        <a:solidFill>
                          <a:srgbClr val="000000"/>
                        </a:solidFill>
                        <a:effectLst/>
                        <a:latin typeface="Calibri" panose="020F0502020204030204" pitchFamily="34" charset="0"/>
                      </a:endParaRPr>
                    </a:p>
                  </a:txBody>
                  <a:tcPr marL="7815" marR="7815" marT="7815" marB="0" anchor="b">
                    <a:lnL w="3175" cap="flat" cmpd="sng" algn="ctr">
                      <a:solidFill>
                        <a:sysClr val="window" lastClr="FFFFFF"/>
                      </a:solid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4F81BD">
                          <a:tint val="50000"/>
                          <a:shade val="95000"/>
                          <a:satMod val="105000"/>
                        </a:srgbClr>
                      </a:solidFill>
                      <a:prstDash val="solid"/>
                    </a:lnB>
                    <a:lnTlToBr w="12700" cmpd="sng">
                      <a:noFill/>
                      <a:prstDash val="solid"/>
                    </a:lnTlToBr>
                    <a:lnBlToTr w="12700" cmpd="sng">
                      <a:noFill/>
                      <a:prstDash val="solid"/>
                    </a:lnBlToTr>
                    <a:solidFill>
                      <a:schemeClr val="accent1"/>
                    </a:solidFill>
                  </a:tcPr>
                </a:tc>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b"/>
                      <a:r>
                        <a:rPr lang="es-CL" sz="1600" u="none" strike="noStrike" dirty="0">
                          <a:effectLst/>
                        </a:rPr>
                        <a:t>94%</a:t>
                      </a:r>
                      <a:endParaRPr lang="es-CL" sz="1600" b="0" i="0" u="none" strike="noStrike" dirty="0">
                        <a:solidFill>
                          <a:srgbClr val="000000"/>
                        </a:solidFill>
                        <a:effectLst/>
                        <a:latin typeface="Calibri" panose="020F0502020204030204" pitchFamily="34" charset="0"/>
                      </a:endParaRPr>
                    </a:p>
                  </a:txBody>
                  <a:tcPr marL="7815" marR="7815" marT="7815" marB="0" anchor="b">
                    <a:lnL w="3175" cap="flat" cmpd="sng" algn="ctr">
                      <a:solidFill>
                        <a:sysClr val="window" lastClr="FFFFFF"/>
                      </a:solid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4F81BD">
                          <a:tint val="50000"/>
                          <a:shade val="95000"/>
                          <a:satMod val="105000"/>
                        </a:srgbClr>
                      </a:solidFill>
                      <a:prstDash val="solid"/>
                    </a:lnB>
                    <a:lnTlToBr w="12700" cmpd="sng">
                      <a:noFill/>
                      <a:prstDash val="solid"/>
                    </a:lnTlToBr>
                    <a:lnBlToTr w="12700" cmpd="sng">
                      <a:noFill/>
                      <a:prstDash val="solid"/>
                    </a:lnBlToTr>
                    <a:solidFill>
                      <a:schemeClr val="accent1"/>
                    </a:solidFill>
                  </a:tcPr>
                </a:tc>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b"/>
                      <a:r>
                        <a:rPr lang="es-CL" sz="1600" u="none" strike="noStrike" dirty="0">
                          <a:effectLst/>
                        </a:rPr>
                        <a:t>93%</a:t>
                      </a:r>
                      <a:endParaRPr lang="es-CL" sz="1600" b="0" i="0" u="none" strike="noStrike" dirty="0">
                        <a:solidFill>
                          <a:srgbClr val="000000"/>
                        </a:solidFill>
                        <a:effectLst/>
                        <a:latin typeface="Calibri" panose="020F0502020204030204" pitchFamily="34" charset="0"/>
                      </a:endParaRPr>
                    </a:p>
                  </a:txBody>
                  <a:tcPr marL="7815" marR="7815" marT="7815" marB="0" anchor="b">
                    <a:lnL w="3175" cap="flat" cmpd="sng" algn="ctr">
                      <a:solidFill>
                        <a:sysClr val="window" lastClr="FFFFFF"/>
                      </a:solid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4F81BD">
                          <a:tint val="50000"/>
                          <a:shade val="95000"/>
                          <a:satMod val="105000"/>
                        </a:srgbClr>
                      </a:solidFill>
                      <a:prstDash val="solid"/>
                    </a:lnB>
                    <a:lnTlToBr w="12700" cmpd="sng">
                      <a:noFill/>
                      <a:prstDash val="solid"/>
                    </a:lnTlToBr>
                    <a:lnBlToTr w="12700" cmpd="sng">
                      <a:noFill/>
                      <a:prstDash val="solid"/>
                    </a:lnBlToTr>
                    <a:solidFill>
                      <a:schemeClr val="accent1"/>
                    </a:solidFill>
                  </a:tcPr>
                </a:tc>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b"/>
                      <a:r>
                        <a:rPr lang="es-CL" sz="1600" u="none" strike="noStrike" dirty="0">
                          <a:effectLst/>
                        </a:rPr>
                        <a:t>91,0%</a:t>
                      </a:r>
                      <a:endParaRPr lang="es-CL" sz="1600" b="0" i="0" u="none" strike="noStrike" dirty="0">
                        <a:solidFill>
                          <a:srgbClr val="000000"/>
                        </a:solidFill>
                        <a:effectLst/>
                        <a:latin typeface="Calibri" panose="020F0502020204030204" pitchFamily="34" charset="0"/>
                      </a:endParaRPr>
                    </a:p>
                  </a:txBody>
                  <a:tcPr marL="7815" marR="7815" marT="7815" marB="0" anchor="b">
                    <a:lnL w="3175" cap="flat" cmpd="sng" algn="ctr">
                      <a:solidFill>
                        <a:sysClr val="window" lastClr="FFFFFF"/>
                      </a:solid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4F81BD">
                          <a:tint val="50000"/>
                          <a:shade val="95000"/>
                          <a:satMod val="105000"/>
                        </a:srgbClr>
                      </a:solidFill>
                      <a:prstDash val="solid"/>
                    </a:lnB>
                    <a:lnTlToBr w="12700" cmpd="sng">
                      <a:noFill/>
                      <a:prstDash val="solid"/>
                    </a:lnTlToBr>
                    <a:lnBlToTr w="12700" cmpd="sng">
                      <a:noFill/>
                      <a:prstDash val="solid"/>
                    </a:lnBlToTr>
                    <a:solidFill>
                      <a:schemeClr val="accent1"/>
                    </a:solidFill>
                  </a:tcPr>
                </a:tc>
                <a:tc>
                  <a:txBody>
                    <a:bodyPr/>
                    <a:lstStyle>
                      <a:lvl1pPr marL="0" eaLnBrk="1" hangingPunct="1">
                        <a:defRPr>
                          <a:solidFill>
                            <a:schemeClr val="lt1"/>
                          </a:solidFill>
                          <a:latin typeface="Calibri"/>
                        </a:defRPr>
                      </a:lvl1pPr>
                      <a:lvl2pPr marL="207873" eaLnBrk="1" hangingPunct="1">
                        <a:defRPr>
                          <a:solidFill>
                            <a:schemeClr val="lt1"/>
                          </a:solidFill>
                          <a:latin typeface="Calibri"/>
                        </a:defRPr>
                      </a:lvl2pPr>
                      <a:lvl3pPr marL="415744" eaLnBrk="1" hangingPunct="1">
                        <a:defRPr>
                          <a:solidFill>
                            <a:schemeClr val="lt1"/>
                          </a:solidFill>
                          <a:latin typeface="Calibri"/>
                        </a:defRPr>
                      </a:lvl3pPr>
                      <a:lvl4pPr marL="623620" eaLnBrk="1" hangingPunct="1">
                        <a:defRPr>
                          <a:solidFill>
                            <a:schemeClr val="lt1"/>
                          </a:solidFill>
                          <a:latin typeface="Calibri"/>
                        </a:defRPr>
                      </a:lvl4pPr>
                      <a:lvl5pPr marL="831486" eaLnBrk="1" hangingPunct="1">
                        <a:defRPr>
                          <a:solidFill>
                            <a:schemeClr val="lt1"/>
                          </a:solidFill>
                          <a:latin typeface="Calibri"/>
                        </a:defRPr>
                      </a:lvl5pPr>
                      <a:lvl6pPr marL="1039359" eaLnBrk="1" hangingPunct="1">
                        <a:defRPr>
                          <a:solidFill>
                            <a:schemeClr val="lt1"/>
                          </a:solidFill>
                          <a:latin typeface="Calibri"/>
                        </a:defRPr>
                      </a:lvl6pPr>
                      <a:lvl7pPr marL="1247231" eaLnBrk="1" hangingPunct="1">
                        <a:defRPr>
                          <a:solidFill>
                            <a:schemeClr val="lt1"/>
                          </a:solidFill>
                          <a:latin typeface="Calibri"/>
                        </a:defRPr>
                      </a:lvl7pPr>
                      <a:lvl8pPr marL="1455106" eaLnBrk="1" hangingPunct="1">
                        <a:defRPr>
                          <a:solidFill>
                            <a:schemeClr val="lt1"/>
                          </a:solidFill>
                          <a:latin typeface="Calibri"/>
                        </a:defRPr>
                      </a:lvl8pPr>
                      <a:lvl9pPr marL="1662971" eaLnBrk="1" hangingPunct="1">
                        <a:defRPr>
                          <a:solidFill>
                            <a:schemeClr val="lt1"/>
                          </a:solidFill>
                          <a:latin typeface="Calibri"/>
                        </a:defRPr>
                      </a:lvl9pPr>
                    </a:lstStyle>
                    <a:p>
                      <a:pPr algn="ctr" fontAlgn="b"/>
                      <a:r>
                        <a:rPr lang="es-CL" sz="1600" b="1" u="none" strike="noStrike" dirty="0">
                          <a:effectLst/>
                        </a:rPr>
                        <a:t>91,3%</a:t>
                      </a:r>
                      <a:endParaRPr lang="es-CL" sz="1600" b="1" i="0" u="none" strike="noStrike" dirty="0">
                        <a:solidFill>
                          <a:srgbClr val="000000"/>
                        </a:solidFill>
                        <a:effectLst/>
                        <a:latin typeface="Calibri" panose="020F0502020204030204" pitchFamily="34" charset="0"/>
                      </a:endParaRPr>
                    </a:p>
                  </a:txBody>
                  <a:tcPr marL="7815" marR="7815" marT="7815" marB="0" anchor="b">
                    <a:lnL w="3175" cap="flat" cmpd="sng" algn="ctr">
                      <a:solidFill>
                        <a:sysClr val="window" lastClr="FFFFFF"/>
                      </a:solidFill>
                      <a:prstDash val="solid"/>
                      <a:round/>
                      <a:headEnd type="none" w="med" len="med"/>
                      <a:tailEnd type="none" w="med" len="med"/>
                    </a:lnL>
                    <a:lnR w="9525" cap="flat" cmpd="sng" algn="ctr">
                      <a:solidFill>
                        <a:srgbClr val="4F81BD">
                          <a:tint val="50000"/>
                          <a:shade val="95000"/>
                          <a:satMod val="105000"/>
                        </a:srgbClr>
                      </a:solidFill>
                      <a:prstDash val="solid"/>
                    </a:lnR>
                    <a:lnT w="12700" cap="flat" cmpd="sng" algn="ctr">
                      <a:solidFill>
                        <a:schemeClr val="bg1"/>
                      </a:solidFill>
                      <a:prstDash val="solid"/>
                      <a:round/>
                      <a:headEnd type="none" w="med" len="med"/>
                      <a:tailEnd type="none" w="med" len="med"/>
                    </a:lnT>
                    <a:lnB w="9525" cap="flat" cmpd="sng" algn="ctr">
                      <a:solidFill>
                        <a:srgbClr val="4F81BD">
                          <a:tint val="50000"/>
                          <a:shade val="95000"/>
                          <a:satMod val="105000"/>
                        </a:srgbClr>
                      </a:solid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2"/>
                  </a:ext>
                </a:extLst>
              </a:tr>
            </a:tbl>
          </a:graphicData>
        </a:graphic>
      </p:graphicFrame>
      <p:sp>
        <p:nvSpPr>
          <p:cNvPr id="25" name="Rectángulo redondeado 24"/>
          <p:cNvSpPr/>
          <p:nvPr/>
        </p:nvSpPr>
        <p:spPr>
          <a:xfrm>
            <a:off x="2088272" y="5470512"/>
            <a:ext cx="4504989" cy="706576"/>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L" b="0" i="0" u="none" strike="noStrike" kern="0" cap="none" spc="0" normalizeH="0" baseline="0" noProof="0" dirty="0">
                <a:ln>
                  <a:noFill/>
                </a:ln>
                <a:solidFill>
                  <a:prstClr val="black"/>
                </a:solidFill>
                <a:effectLst/>
                <a:uLnTx/>
                <a:uFillTx/>
                <a:latin typeface="Calibri"/>
                <a:ea typeface="+mn-ea"/>
                <a:cs typeface="+mn-cs"/>
              </a:rPr>
              <a:t>La meta fijada para el 2019 es de un </a:t>
            </a:r>
            <a:r>
              <a:rPr kumimoji="0" lang="es-CL" b="1" i="0" u="none" strike="noStrike" kern="0" cap="none" spc="0" normalizeH="0" baseline="0" noProof="0" dirty="0">
                <a:ln>
                  <a:noFill/>
                </a:ln>
                <a:solidFill>
                  <a:prstClr val="black"/>
                </a:solidFill>
                <a:effectLst/>
                <a:uLnTx/>
                <a:uFillTx/>
                <a:latin typeface="Calibri"/>
                <a:ea typeface="+mn-ea"/>
                <a:cs typeface="+mn-cs"/>
              </a:rPr>
              <a:t>92%</a:t>
            </a:r>
            <a:r>
              <a:rPr kumimoji="0" lang="es-CL" b="0" i="0" u="none" strike="noStrike" kern="0" cap="none" spc="0" normalizeH="0" baseline="0" noProof="0" dirty="0">
                <a:ln>
                  <a:noFill/>
                </a:ln>
                <a:solidFill>
                  <a:prstClr val="black"/>
                </a:solidFill>
                <a:effectLst/>
                <a:uLnTx/>
                <a:uFillTx/>
                <a:latin typeface="Calibri"/>
                <a:ea typeface="+mn-ea"/>
                <a:cs typeface="+mn-cs"/>
              </a:rPr>
              <a:t>. </a:t>
            </a:r>
            <a:endParaRPr kumimoji="0" lang="es-CL" b="1"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4706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Gráfico 16"/>
          <p:cNvGraphicFramePr>
            <a:graphicFrameLocks/>
          </p:cNvGraphicFramePr>
          <p:nvPr/>
        </p:nvGraphicFramePr>
        <p:xfrm>
          <a:off x="166687" y="1097161"/>
          <a:ext cx="6018959" cy="25483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áfico 15"/>
          <p:cNvGraphicFramePr>
            <a:graphicFrameLocks/>
          </p:cNvGraphicFramePr>
          <p:nvPr/>
        </p:nvGraphicFramePr>
        <p:xfrm>
          <a:off x="6279776" y="3797105"/>
          <a:ext cx="2675965" cy="29129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áfico 14"/>
          <p:cNvGraphicFramePr>
            <a:graphicFrameLocks/>
          </p:cNvGraphicFramePr>
          <p:nvPr/>
        </p:nvGraphicFramePr>
        <p:xfrm>
          <a:off x="166688" y="3794585"/>
          <a:ext cx="6018959" cy="2915498"/>
        </p:xfrm>
        <a:graphic>
          <a:graphicData uri="http://schemas.openxmlformats.org/drawingml/2006/chart">
            <c:chart xmlns:c="http://schemas.openxmlformats.org/drawingml/2006/chart" xmlns:r="http://schemas.openxmlformats.org/officeDocument/2006/relationships" r:id="rId5"/>
          </a:graphicData>
        </a:graphic>
      </p:graphicFrame>
      <p:sp>
        <p:nvSpPr>
          <p:cNvPr id="10" name="13 Flecha derecha"/>
          <p:cNvSpPr/>
          <p:nvPr/>
        </p:nvSpPr>
        <p:spPr>
          <a:xfrm>
            <a:off x="6084888" y="5151727"/>
            <a:ext cx="573087" cy="431800"/>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s-CL">
              <a:solidFill>
                <a:prstClr val="black"/>
              </a:solidFill>
            </a:endParaRPr>
          </a:p>
        </p:txBody>
      </p:sp>
      <p:graphicFrame>
        <p:nvGraphicFramePr>
          <p:cNvPr id="12" name="1 Tabla"/>
          <p:cNvGraphicFramePr>
            <a:graphicFrameLocks noGrp="1"/>
          </p:cNvGraphicFramePr>
          <p:nvPr/>
        </p:nvGraphicFramePr>
        <p:xfrm>
          <a:off x="6185646" y="1097161"/>
          <a:ext cx="1691995" cy="1057181"/>
        </p:xfrm>
        <a:graphic>
          <a:graphicData uri="http://schemas.openxmlformats.org/drawingml/2006/table">
            <a:tbl>
              <a:tblPr bandRow="1">
                <a:tableStyleId>{5C22544A-7EE6-4342-B048-85BDC9FD1C3A}</a:tableStyleId>
              </a:tblPr>
              <a:tblGrid>
                <a:gridCol w="658401">
                  <a:extLst>
                    <a:ext uri="{9D8B030D-6E8A-4147-A177-3AD203B41FA5}">
                      <a16:colId xmlns:a16="http://schemas.microsoft.com/office/drawing/2014/main" val="20000"/>
                    </a:ext>
                  </a:extLst>
                </a:gridCol>
                <a:gridCol w="564343">
                  <a:extLst>
                    <a:ext uri="{9D8B030D-6E8A-4147-A177-3AD203B41FA5}">
                      <a16:colId xmlns:a16="http://schemas.microsoft.com/office/drawing/2014/main" val="20001"/>
                    </a:ext>
                  </a:extLst>
                </a:gridCol>
                <a:gridCol w="469251">
                  <a:extLst>
                    <a:ext uri="{9D8B030D-6E8A-4147-A177-3AD203B41FA5}">
                      <a16:colId xmlns:a16="http://schemas.microsoft.com/office/drawing/2014/main" val="20002"/>
                    </a:ext>
                  </a:extLst>
                </a:gridCol>
              </a:tblGrid>
              <a:tr h="304063">
                <a:tc gridSpan="3">
                  <a:txBody>
                    <a:bodyPr/>
                    <a:lstStyle/>
                    <a:p>
                      <a:pPr algn="ctr" rtl="0" fontAlgn="ctr"/>
                      <a:r>
                        <a:rPr lang="es-CL" sz="1400" u="none" strike="noStrike" dirty="0">
                          <a:effectLst/>
                        </a:rPr>
                        <a:t>«Sí»</a:t>
                      </a:r>
                      <a:endParaRPr lang="es-CL" sz="1400" b="1" i="0" u="none" strike="noStrike" dirty="0">
                        <a:solidFill>
                          <a:srgbClr val="000000"/>
                        </a:solidFill>
                        <a:effectLst/>
                        <a:latin typeface="Calibri"/>
                      </a:endParaRPr>
                    </a:p>
                  </a:txBody>
                  <a:tcPr marL="9513" marR="9513" marT="9519" marB="0" anchor="ctr"/>
                </a:tc>
                <a:tc hMerge="1">
                  <a:txBody>
                    <a:bodyPr/>
                    <a:lstStyle/>
                    <a:p>
                      <a:endParaRPr lang="es-CL"/>
                    </a:p>
                  </a:txBody>
                  <a:tcPr/>
                </a:tc>
                <a:tc hMerge="1">
                  <a:txBody>
                    <a:bodyPr/>
                    <a:lstStyle/>
                    <a:p>
                      <a:pPr algn="ctr" rtl="0" fontAlgn="ctr"/>
                      <a:endParaRPr lang="es-CL" sz="1200" b="1" i="0" u="none" strike="noStrike" dirty="0">
                        <a:solidFill>
                          <a:srgbClr val="000000"/>
                        </a:solidFill>
                        <a:effectLst/>
                        <a:latin typeface="Calibri"/>
                      </a:endParaRPr>
                    </a:p>
                  </a:txBody>
                  <a:tcPr marL="9513" marR="9513" marT="9535" marB="0" anchor="ctr"/>
                </a:tc>
                <a:extLst>
                  <a:ext uri="{0D108BD9-81ED-4DB2-BD59-A6C34878D82A}">
                    <a16:rowId xmlns:a16="http://schemas.microsoft.com/office/drawing/2014/main" val="10000"/>
                  </a:ext>
                </a:extLst>
              </a:tr>
              <a:tr h="208782">
                <a:tc>
                  <a:txBody>
                    <a:bodyPr/>
                    <a:lstStyle/>
                    <a:p>
                      <a:pPr algn="l" rtl="0" fontAlgn="ctr"/>
                      <a:endParaRPr lang="es-CL" sz="1400" b="0" i="0" u="none" strike="noStrike" dirty="0">
                        <a:solidFill>
                          <a:srgbClr val="000000"/>
                        </a:solidFill>
                        <a:effectLst/>
                        <a:latin typeface="Calibri"/>
                      </a:endParaRPr>
                    </a:p>
                  </a:txBody>
                  <a:tcPr marL="85616" marR="9513" marT="9519" marB="0" anchor="ctr"/>
                </a:tc>
                <a:tc>
                  <a:txBody>
                    <a:bodyPr/>
                    <a:lstStyle/>
                    <a:p>
                      <a:pPr algn="ctr" rtl="0" fontAlgn="ctr"/>
                      <a:r>
                        <a:rPr lang="es-CL" sz="1400" b="1" i="0" u="none" strike="noStrike" dirty="0">
                          <a:solidFill>
                            <a:schemeClr val="tx1"/>
                          </a:solidFill>
                          <a:effectLst/>
                          <a:latin typeface="Calibri"/>
                        </a:rPr>
                        <a:t>2018</a:t>
                      </a:r>
                    </a:p>
                  </a:txBody>
                  <a:tcPr marL="9513" marR="9513" marT="9519" marB="0" anchor="ctr"/>
                </a:tc>
                <a:tc>
                  <a:txBody>
                    <a:bodyPr/>
                    <a:lstStyle/>
                    <a:p>
                      <a:pPr algn="ctr" rtl="0" fontAlgn="ctr"/>
                      <a:r>
                        <a:rPr lang="es-CL" sz="1400" b="1" i="0" u="none" strike="noStrike" dirty="0">
                          <a:solidFill>
                            <a:schemeClr val="tx1"/>
                          </a:solidFill>
                          <a:effectLst/>
                          <a:latin typeface="Calibri"/>
                        </a:rPr>
                        <a:t>2019</a:t>
                      </a:r>
                    </a:p>
                  </a:txBody>
                  <a:tcPr marL="9513" marR="9513" marT="9519" marB="0" anchor="ctr"/>
                </a:tc>
                <a:extLst>
                  <a:ext uri="{0D108BD9-81ED-4DB2-BD59-A6C34878D82A}">
                    <a16:rowId xmlns:a16="http://schemas.microsoft.com/office/drawing/2014/main" val="10001"/>
                  </a:ext>
                </a:extLst>
              </a:tr>
              <a:tr h="208782">
                <a:tc>
                  <a:txBody>
                    <a:bodyPr/>
                    <a:lstStyle/>
                    <a:p>
                      <a:pPr algn="l" rtl="0" fontAlgn="ctr"/>
                      <a:r>
                        <a:rPr lang="es-CL" sz="1400" u="none" strike="noStrike" dirty="0" err="1">
                          <a:effectLst/>
                        </a:rPr>
                        <a:t>Muni</a:t>
                      </a:r>
                      <a:endParaRPr lang="es-CL" sz="1400" b="0" i="0" u="none" strike="noStrike" dirty="0">
                        <a:solidFill>
                          <a:srgbClr val="000000"/>
                        </a:solidFill>
                        <a:effectLst/>
                        <a:latin typeface="Calibri"/>
                      </a:endParaRPr>
                    </a:p>
                  </a:txBody>
                  <a:tcPr marL="85616" marR="9513" marT="9519" marB="0" anchor="ctr"/>
                </a:tc>
                <a:tc>
                  <a:txBody>
                    <a:bodyPr/>
                    <a:lstStyle/>
                    <a:p>
                      <a:pPr algn="ctr" rtl="0" fontAlgn="ctr"/>
                      <a:r>
                        <a:rPr lang="es-CL" sz="1400" u="none" strike="noStrike" dirty="0">
                          <a:solidFill>
                            <a:schemeClr val="tx1"/>
                          </a:solidFill>
                          <a:effectLst/>
                        </a:rPr>
                        <a:t>78%</a:t>
                      </a:r>
                      <a:endParaRPr lang="es-CL" sz="1400" b="0" i="0" u="none" strike="noStrike" dirty="0">
                        <a:solidFill>
                          <a:schemeClr val="tx1"/>
                        </a:solidFill>
                        <a:effectLst/>
                        <a:latin typeface="Calibri"/>
                      </a:endParaRPr>
                    </a:p>
                  </a:txBody>
                  <a:tcPr marL="9513" marR="9513" marT="9519" marB="0" anchor="ctr"/>
                </a:tc>
                <a:tc>
                  <a:txBody>
                    <a:bodyPr/>
                    <a:lstStyle/>
                    <a:p>
                      <a:pPr algn="ctr" rtl="0" fontAlgn="ctr"/>
                      <a:r>
                        <a:rPr lang="es-CL" sz="1400" b="0" i="0" u="none" strike="noStrike" dirty="0">
                          <a:solidFill>
                            <a:schemeClr val="tx1"/>
                          </a:solidFill>
                          <a:effectLst/>
                          <a:latin typeface="Calibri"/>
                        </a:rPr>
                        <a:t>79%</a:t>
                      </a:r>
                    </a:p>
                  </a:txBody>
                  <a:tcPr marL="9513" marR="9513" marT="9519" marB="0" anchor="ctr"/>
                </a:tc>
                <a:extLst>
                  <a:ext uri="{0D108BD9-81ED-4DB2-BD59-A6C34878D82A}">
                    <a16:rowId xmlns:a16="http://schemas.microsoft.com/office/drawing/2014/main" val="10002"/>
                  </a:ext>
                </a:extLst>
              </a:tr>
              <a:tr h="307360">
                <a:tc>
                  <a:txBody>
                    <a:bodyPr/>
                    <a:lstStyle/>
                    <a:p>
                      <a:pPr algn="l" rtl="0" fontAlgn="ctr"/>
                      <a:r>
                        <a:rPr lang="es-CL" sz="1400" u="none" strike="noStrike" dirty="0">
                          <a:effectLst/>
                        </a:rPr>
                        <a:t>OAC </a:t>
                      </a:r>
                      <a:endParaRPr lang="es-CL" sz="1400" b="0" i="0" u="none" strike="noStrike" dirty="0">
                        <a:solidFill>
                          <a:srgbClr val="000000"/>
                        </a:solidFill>
                        <a:effectLst/>
                        <a:latin typeface="Calibri"/>
                      </a:endParaRPr>
                    </a:p>
                  </a:txBody>
                  <a:tcPr marL="85616" marR="9513" marT="9519" marB="0" anchor="ctr"/>
                </a:tc>
                <a:tc>
                  <a:txBody>
                    <a:bodyPr/>
                    <a:lstStyle/>
                    <a:p>
                      <a:pPr algn="ctr" rtl="0" fontAlgn="ctr"/>
                      <a:r>
                        <a:rPr lang="es-CL" sz="1400" u="none" strike="noStrike" dirty="0">
                          <a:solidFill>
                            <a:schemeClr val="tx1"/>
                          </a:solidFill>
                          <a:effectLst/>
                        </a:rPr>
                        <a:t>68%</a:t>
                      </a:r>
                      <a:endParaRPr lang="es-CL" sz="1400" b="0" i="0" u="none" strike="noStrike" dirty="0">
                        <a:solidFill>
                          <a:schemeClr val="tx1"/>
                        </a:solidFill>
                        <a:effectLst/>
                        <a:latin typeface="Calibri"/>
                      </a:endParaRPr>
                    </a:p>
                  </a:txBody>
                  <a:tcPr marL="9513" marR="9513" marT="9519" marB="0" anchor="ctr"/>
                </a:tc>
                <a:tc>
                  <a:txBody>
                    <a:bodyPr/>
                    <a:lstStyle/>
                    <a:p>
                      <a:pPr algn="ctr" rtl="0" fontAlgn="ctr"/>
                      <a:r>
                        <a:rPr lang="es-CL" sz="1400" b="0" i="0" u="none" strike="noStrike" dirty="0">
                          <a:solidFill>
                            <a:schemeClr val="tx1"/>
                          </a:solidFill>
                          <a:effectLst/>
                          <a:latin typeface="Calibri"/>
                        </a:rPr>
                        <a:t>74%</a:t>
                      </a:r>
                    </a:p>
                  </a:txBody>
                  <a:tcPr marL="9513" marR="9513" marT="9519" marB="0" anchor="ctr"/>
                </a:tc>
                <a:extLst>
                  <a:ext uri="{0D108BD9-81ED-4DB2-BD59-A6C34878D82A}">
                    <a16:rowId xmlns:a16="http://schemas.microsoft.com/office/drawing/2014/main" val="10003"/>
                  </a:ext>
                </a:extLst>
              </a:tr>
            </a:tbl>
          </a:graphicData>
        </a:graphic>
      </p:graphicFrame>
      <p:sp>
        <p:nvSpPr>
          <p:cNvPr id="13" name="Rectángulo 12"/>
          <p:cNvSpPr/>
          <p:nvPr/>
        </p:nvSpPr>
        <p:spPr>
          <a:xfrm>
            <a:off x="0" y="300851"/>
            <a:ext cx="7353292"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4" name="CuadroTexto 13"/>
          <p:cNvSpPr txBox="1"/>
          <p:nvPr/>
        </p:nvSpPr>
        <p:spPr>
          <a:xfrm>
            <a:off x="225700" y="362842"/>
            <a:ext cx="6746912" cy="523220"/>
          </a:xfrm>
          <a:prstGeom prst="rect">
            <a:avLst/>
          </a:prstGeom>
          <a:noFill/>
        </p:spPr>
        <p:txBody>
          <a:bodyPr wrap="none" rtlCol="0">
            <a:spAutoFit/>
          </a:bodyPr>
          <a:lstStyle/>
          <a:p>
            <a:r>
              <a:rPr lang="es-ES" sz="2800" b="1" dirty="0">
                <a:solidFill>
                  <a:srgbClr val="FFFFFF"/>
                </a:solidFill>
                <a:latin typeface="Trebuchet MS" panose="020B0603020202020204" pitchFamily="34" charset="0"/>
              </a:rPr>
              <a:t>AVANZANDO EN INSTITUCIONALIZACIÓN</a:t>
            </a:r>
          </a:p>
        </p:txBody>
      </p:sp>
    </p:spTree>
    <p:extLst>
      <p:ext uri="{BB962C8B-B14F-4D97-AF65-F5344CB8AC3E}">
        <p14:creationId xmlns:p14="http://schemas.microsoft.com/office/powerpoint/2010/main" val="1558196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5700" y="362842"/>
            <a:ext cx="8164351" cy="523220"/>
          </a:xfrm>
          <a:prstGeom prst="rect">
            <a:avLst/>
          </a:prstGeom>
          <a:noFill/>
        </p:spPr>
        <p:txBody>
          <a:bodyPr wrap="none" rtlCol="0">
            <a:spAutoFit/>
          </a:bodyPr>
          <a:lstStyle/>
          <a:p>
            <a:r>
              <a:rPr lang="es-ES" sz="2800" b="1" dirty="0">
                <a:solidFill>
                  <a:srgbClr val="FFFFFF"/>
                </a:solidFill>
                <a:latin typeface="Trebuchet MS" panose="020B0603020202020204" pitchFamily="34" charset="0"/>
              </a:rPr>
              <a:t>EVOLUCIÓN DE LA CULTURA DE TRANSPARENCIA</a:t>
            </a:r>
          </a:p>
        </p:txBody>
      </p:sp>
      <p:graphicFrame>
        <p:nvGraphicFramePr>
          <p:cNvPr id="12" name="Gráfico 11"/>
          <p:cNvGraphicFramePr>
            <a:graphicFrameLocks/>
          </p:cNvGraphicFramePr>
          <p:nvPr/>
        </p:nvGraphicFramePr>
        <p:xfrm>
          <a:off x="223160" y="1597957"/>
          <a:ext cx="8640762" cy="39170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1 Tabla"/>
          <p:cNvGraphicFramePr>
            <a:graphicFrameLocks noGrp="1"/>
          </p:cNvGraphicFramePr>
          <p:nvPr/>
        </p:nvGraphicFramePr>
        <p:xfrm>
          <a:off x="1814419" y="5558233"/>
          <a:ext cx="1019124" cy="668637"/>
        </p:xfrm>
        <a:graphic>
          <a:graphicData uri="http://schemas.openxmlformats.org/drawingml/2006/table">
            <a:tbl>
              <a:tblPr bandRow="1"/>
              <a:tblGrid>
                <a:gridCol w="396569">
                  <a:extLst>
                    <a:ext uri="{9D8B030D-6E8A-4147-A177-3AD203B41FA5}">
                      <a16:colId xmlns:a16="http://schemas.microsoft.com/office/drawing/2014/main" val="20000"/>
                    </a:ext>
                  </a:extLst>
                </a:gridCol>
                <a:gridCol w="622555">
                  <a:extLst>
                    <a:ext uri="{9D8B030D-6E8A-4147-A177-3AD203B41FA5}">
                      <a16:colId xmlns:a16="http://schemas.microsoft.com/office/drawing/2014/main" val="20001"/>
                    </a:ext>
                  </a:extLst>
                </a:gridCol>
              </a:tblGrid>
              <a:tr h="147334">
                <a:tc gridSpan="2">
                  <a:txBody>
                    <a:bodyPr/>
                    <a:lstStyle>
                      <a:lvl1pPr marL="0" algn="l" defTabSz="342488" rtl="0" eaLnBrk="1" latinLnBrk="0" hangingPunct="1">
                        <a:defRPr sz="1400" kern="1200">
                          <a:solidFill>
                            <a:schemeClr val="dk1"/>
                          </a:solidFill>
                          <a:latin typeface="Calibri"/>
                        </a:defRPr>
                      </a:lvl1pPr>
                      <a:lvl2pPr marL="342488" algn="l" defTabSz="342488" rtl="0" eaLnBrk="1" latinLnBrk="0" hangingPunct="1">
                        <a:defRPr sz="1400" kern="1200">
                          <a:solidFill>
                            <a:schemeClr val="dk1"/>
                          </a:solidFill>
                          <a:latin typeface="Calibri"/>
                        </a:defRPr>
                      </a:lvl2pPr>
                      <a:lvl3pPr marL="685018" algn="l" defTabSz="342488" rtl="0" eaLnBrk="1" latinLnBrk="0" hangingPunct="1">
                        <a:defRPr sz="1400" kern="1200">
                          <a:solidFill>
                            <a:schemeClr val="dk1"/>
                          </a:solidFill>
                          <a:latin typeface="Calibri"/>
                        </a:defRPr>
                      </a:lvl3pPr>
                      <a:lvl4pPr marL="1027527" algn="l" defTabSz="342488" rtl="0" eaLnBrk="1" latinLnBrk="0" hangingPunct="1">
                        <a:defRPr sz="1400" kern="1200">
                          <a:solidFill>
                            <a:schemeClr val="dk1"/>
                          </a:solidFill>
                          <a:latin typeface="Calibri"/>
                        </a:defRPr>
                      </a:lvl4pPr>
                      <a:lvl5pPr marL="1370036" algn="l" defTabSz="342488" rtl="0" eaLnBrk="1" latinLnBrk="0" hangingPunct="1">
                        <a:defRPr sz="1400" kern="1200">
                          <a:solidFill>
                            <a:schemeClr val="dk1"/>
                          </a:solidFill>
                          <a:latin typeface="Calibri"/>
                        </a:defRPr>
                      </a:lvl5pPr>
                      <a:lvl6pPr marL="1712567" algn="l" defTabSz="342488" rtl="0" eaLnBrk="1" latinLnBrk="0" hangingPunct="1">
                        <a:defRPr sz="1400" kern="1200">
                          <a:solidFill>
                            <a:schemeClr val="dk1"/>
                          </a:solidFill>
                          <a:latin typeface="Calibri"/>
                        </a:defRPr>
                      </a:lvl6pPr>
                      <a:lvl7pPr marL="2055053" algn="l" defTabSz="342488" rtl="0" eaLnBrk="1" latinLnBrk="0" hangingPunct="1">
                        <a:defRPr sz="1400" kern="1200">
                          <a:solidFill>
                            <a:schemeClr val="dk1"/>
                          </a:solidFill>
                          <a:latin typeface="Calibri"/>
                        </a:defRPr>
                      </a:lvl7pPr>
                      <a:lvl8pPr marL="2397540" algn="l" defTabSz="342488" rtl="0" eaLnBrk="1" latinLnBrk="0" hangingPunct="1">
                        <a:defRPr sz="1400" kern="1200">
                          <a:solidFill>
                            <a:schemeClr val="dk1"/>
                          </a:solidFill>
                          <a:latin typeface="Calibri"/>
                        </a:defRPr>
                      </a:lvl8pPr>
                      <a:lvl9pPr marL="2740028" algn="l" defTabSz="342488" rtl="0" eaLnBrk="1" latinLnBrk="0" hangingPunct="1">
                        <a:defRPr sz="1400" kern="1200">
                          <a:solidFill>
                            <a:schemeClr val="dk1"/>
                          </a:solidFill>
                          <a:latin typeface="Calibri"/>
                        </a:defRPr>
                      </a:lvl9pPr>
                    </a:lstStyle>
                    <a:p>
                      <a:pPr algn="ctr" rtl="0" fontAlgn="ctr"/>
                      <a:r>
                        <a:rPr lang="es-CL" sz="1050" u="none" strike="noStrike" dirty="0">
                          <a:effectLst/>
                        </a:rPr>
                        <a:t>«De</a:t>
                      </a:r>
                      <a:r>
                        <a:rPr lang="es-CL" sz="1050" u="none" strike="noStrike" baseline="0" dirty="0">
                          <a:effectLst/>
                        </a:rPr>
                        <a:t> acuerdo + Muy de acuerdo</a:t>
                      </a:r>
                      <a:r>
                        <a:rPr lang="es-CL" sz="1050" u="none" strike="noStrike" dirty="0">
                          <a:effectLst/>
                        </a:rPr>
                        <a:t>»</a:t>
                      </a:r>
                      <a:endParaRPr lang="es-CL" sz="1050" b="1" i="0" u="none" strike="noStrike" dirty="0">
                        <a:solidFill>
                          <a:srgbClr val="000000"/>
                        </a:solidFill>
                        <a:effectLst/>
                        <a:latin typeface="Calibri"/>
                      </a:endParaRPr>
                    </a:p>
                  </a:txBody>
                  <a:tcPr marL="9513" marR="9513" marT="95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es-CL"/>
                    </a:p>
                  </a:txBody>
                  <a:tcPr/>
                </a:tc>
                <a:extLst>
                  <a:ext uri="{0D108BD9-81ED-4DB2-BD59-A6C34878D82A}">
                    <a16:rowId xmlns:a16="http://schemas.microsoft.com/office/drawing/2014/main" val="10000"/>
                  </a:ext>
                </a:extLst>
              </a:tr>
              <a:tr h="128413">
                <a:tc>
                  <a:txBody>
                    <a:bodyPr/>
                    <a:lstStyle>
                      <a:lvl1pPr marL="0" algn="l" defTabSz="342488" rtl="0" eaLnBrk="1" latinLnBrk="0" hangingPunct="1">
                        <a:defRPr sz="1400" kern="1200">
                          <a:solidFill>
                            <a:schemeClr val="dk1"/>
                          </a:solidFill>
                          <a:latin typeface="Calibri"/>
                        </a:defRPr>
                      </a:lvl1pPr>
                      <a:lvl2pPr marL="342488" algn="l" defTabSz="342488" rtl="0" eaLnBrk="1" latinLnBrk="0" hangingPunct="1">
                        <a:defRPr sz="1400" kern="1200">
                          <a:solidFill>
                            <a:schemeClr val="dk1"/>
                          </a:solidFill>
                          <a:latin typeface="Calibri"/>
                        </a:defRPr>
                      </a:lvl2pPr>
                      <a:lvl3pPr marL="685018" algn="l" defTabSz="342488" rtl="0" eaLnBrk="1" latinLnBrk="0" hangingPunct="1">
                        <a:defRPr sz="1400" kern="1200">
                          <a:solidFill>
                            <a:schemeClr val="dk1"/>
                          </a:solidFill>
                          <a:latin typeface="Calibri"/>
                        </a:defRPr>
                      </a:lvl3pPr>
                      <a:lvl4pPr marL="1027527" algn="l" defTabSz="342488" rtl="0" eaLnBrk="1" latinLnBrk="0" hangingPunct="1">
                        <a:defRPr sz="1400" kern="1200">
                          <a:solidFill>
                            <a:schemeClr val="dk1"/>
                          </a:solidFill>
                          <a:latin typeface="Calibri"/>
                        </a:defRPr>
                      </a:lvl4pPr>
                      <a:lvl5pPr marL="1370036" algn="l" defTabSz="342488" rtl="0" eaLnBrk="1" latinLnBrk="0" hangingPunct="1">
                        <a:defRPr sz="1400" kern="1200">
                          <a:solidFill>
                            <a:schemeClr val="dk1"/>
                          </a:solidFill>
                          <a:latin typeface="Calibri"/>
                        </a:defRPr>
                      </a:lvl5pPr>
                      <a:lvl6pPr marL="1712567" algn="l" defTabSz="342488" rtl="0" eaLnBrk="1" latinLnBrk="0" hangingPunct="1">
                        <a:defRPr sz="1400" kern="1200">
                          <a:solidFill>
                            <a:schemeClr val="dk1"/>
                          </a:solidFill>
                          <a:latin typeface="Calibri"/>
                        </a:defRPr>
                      </a:lvl6pPr>
                      <a:lvl7pPr marL="2055053" algn="l" defTabSz="342488" rtl="0" eaLnBrk="1" latinLnBrk="0" hangingPunct="1">
                        <a:defRPr sz="1400" kern="1200">
                          <a:solidFill>
                            <a:schemeClr val="dk1"/>
                          </a:solidFill>
                          <a:latin typeface="Calibri"/>
                        </a:defRPr>
                      </a:lvl7pPr>
                      <a:lvl8pPr marL="2397540" algn="l" defTabSz="342488" rtl="0" eaLnBrk="1" latinLnBrk="0" hangingPunct="1">
                        <a:defRPr sz="1400" kern="1200">
                          <a:solidFill>
                            <a:schemeClr val="dk1"/>
                          </a:solidFill>
                          <a:latin typeface="Calibri"/>
                        </a:defRPr>
                      </a:lvl8pPr>
                      <a:lvl9pPr marL="2740028" algn="l" defTabSz="342488" rtl="0" eaLnBrk="1" latinLnBrk="0" hangingPunct="1">
                        <a:defRPr sz="1400" kern="1200">
                          <a:solidFill>
                            <a:schemeClr val="dk1"/>
                          </a:solidFill>
                          <a:latin typeface="Calibri"/>
                        </a:defRPr>
                      </a:lvl9pPr>
                    </a:lstStyle>
                    <a:p>
                      <a:pPr algn="l" rtl="0" fontAlgn="ctr"/>
                      <a:r>
                        <a:rPr lang="es-CL" sz="1050" u="none" strike="noStrike" dirty="0" err="1">
                          <a:effectLst/>
                        </a:rPr>
                        <a:t>Muni</a:t>
                      </a:r>
                      <a:endParaRPr lang="es-CL" sz="1050" b="0" i="0" u="none" strike="noStrike" dirty="0">
                        <a:solidFill>
                          <a:srgbClr val="000000"/>
                        </a:solidFill>
                        <a:effectLst/>
                        <a:latin typeface="Calibri"/>
                      </a:endParaRPr>
                    </a:p>
                  </a:txBody>
                  <a:tcPr marL="85616" marR="9513" marT="9519"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342488" rtl="0" eaLnBrk="1" latinLnBrk="0" hangingPunct="1">
                        <a:defRPr sz="1400" kern="1200">
                          <a:solidFill>
                            <a:schemeClr val="dk1"/>
                          </a:solidFill>
                          <a:latin typeface="Calibri"/>
                        </a:defRPr>
                      </a:lvl1pPr>
                      <a:lvl2pPr marL="342488" algn="l" defTabSz="342488" rtl="0" eaLnBrk="1" latinLnBrk="0" hangingPunct="1">
                        <a:defRPr sz="1400" kern="1200">
                          <a:solidFill>
                            <a:schemeClr val="dk1"/>
                          </a:solidFill>
                          <a:latin typeface="Calibri"/>
                        </a:defRPr>
                      </a:lvl2pPr>
                      <a:lvl3pPr marL="685018" algn="l" defTabSz="342488" rtl="0" eaLnBrk="1" latinLnBrk="0" hangingPunct="1">
                        <a:defRPr sz="1400" kern="1200">
                          <a:solidFill>
                            <a:schemeClr val="dk1"/>
                          </a:solidFill>
                          <a:latin typeface="Calibri"/>
                        </a:defRPr>
                      </a:lvl3pPr>
                      <a:lvl4pPr marL="1027527" algn="l" defTabSz="342488" rtl="0" eaLnBrk="1" latinLnBrk="0" hangingPunct="1">
                        <a:defRPr sz="1400" kern="1200">
                          <a:solidFill>
                            <a:schemeClr val="dk1"/>
                          </a:solidFill>
                          <a:latin typeface="Calibri"/>
                        </a:defRPr>
                      </a:lvl4pPr>
                      <a:lvl5pPr marL="1370036" algn="l" defTabSz="342488" rtl="0" eaLnBrk="1" latinLnBrk="0" hangingPunct="1">
                        <a:defRPr sz="1400" kern="1200">
                          <a:solidFill>
                            <a:schemeClr val="dk1"/>
                          </a:solidFill>
                          <a:latin typeface="Calibri"/>
                        </a:defRPr>
                      </a:lvl5pPr>
                      <a:lvl6pPr marL="1712567" algn="l" defTabSz="342488" rtl="0" eaLnBrk="1" latinLnBrk="0" hangingPunct="1">
                        <a:defRPr sz="1400" kern="1200">
                          <a:solidFill>
                            <a:schemeClr val="dk1"/>
                          </a:solidFill>
                          <a:latin typeface="Calibri"/>
                        </a:defRPr>
                      </a:lvl6pPr>
                      <a:lvl7pPr marL="2055053" algn="l" defTabSz="342488" rtl="0" eaLnBrk="1" latinLnBrk="0" hangingPunct="1">
                        <a:defRPr sz="1400" kern="1200">
                          <a:solidFill>
                            <a:schemeClr val="dk1"/>
                          </a:solidFill>
                          <a:latin typeface="Calibri"/>
                        </a:defRPr>
                      </a:lvl7pPr>
                      <a:lvl8pPr marL="2397540" algn="l" defTabSz="342488" rtl="0" eaLnBrk="1" latinLnBrk="0" hangingPunct="1">
                        <a:defRPr sz="1400" kern="1200">
                          <a:solidFill>
                            <a:schemeClr val="dk1"/>
                          </a:solidFill>
                          <a:latin typeface="Calibri"/>
                        </a:defRPr>
                      </a:lvl8pPr>
                      <a:lvl9pPr marL="2740028" algn="l" defTabSz="342488" rtl="0" eaLnBrk="1" latinLnBrk="0" hangingPunct="1">
                        <a:defRPr sz="1400" kern="1200">
                          <a:solidFill>
                            <a:schemeClr val="dk1"/>
                          </a:solidFill>
                          <a:latin typeface="Calibri"/>
                        </a:defRPr>
                      </a:lvl9pPr>
                    </a:lstStyle>
                    <a:p>
                      <a:pPr algn="ctr" rtl="0" fontAlgn="ctr"/>
                      <a:r>
                        <a:rPr lang="es-CL" sz="1050" b="0" i="0" u="none" strike="noStrike" dirty="0">
                          <a:solidFill>
                            <a:schemeClr val="tx1"/>
                          </a:solidFill>
                          <a:effectLst/>
                          <a:latin typeface="Calibri"/>
                        </a:rPr>
                        <a:t>68%</a:t>
                      </a:r>
                    </a:p>
                  </a:txBody>
                  <a:tcPr marL="9513" marR="9513" marT="9519"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148931">
                <a:tc>
                  <a:txBody>
                    <a:bodyPr/>
                    <a:lstStyle>
                      <a:lvl1pPr marL="0" algn="l" defTabSz="342488" rtl="0" eaLnBrk="1" latinLnBrk="0" hangingPunct="1">
                        <a:defRPr sz="1400" kern="1200">
                          <a:solidFill>
                            <a:schemeClr val="dk1"/>
                          </a:solidFill>
                          <a:latin typeface="Calibri"/>
                        </a:defRPr>
                      </a:lvl1pPr>
                      <a:lvl2pPr marL="342488" algn="l" defTabSz="342488" rtl="0" eaLnBrk="1" latinLnBrk="0" hangingPunct="1">
                        <a:defRPr sz="1400" kern="1200">
                          <a:solidFill>
                            <a:schemeClr val="dk1"/>
                          </a:solidFill>
                          <a:latin typeface="Calibri"/>
                        </a:defRPr>
                      </a:lvl2pPr>
                      <a:lvl3pPr marL="685018" algn="l" defTabSz="342488" rtl="0" eaLnBrk="1" latinLnBrk="0" hangingPunct="1">
                        <a:defRPr sz="1400" kern="1200">
                          <a:solidFill>
                            <a:schemeClr val="dk1"/>
                          </a:solidFill>
                          <a:latin typeface="Calibri"/>
                        </a:defRPr>
                      </a:lvl3pPr>
                      <a:lvl4pPr marL="1027527" algn="l" defTabSz="342488" rtl="0" eaLnBrk="1" latinLnBrk="0" hangingPunct="1">
                        <a:defRPr sz="1400" kern="1200">
                          <a:solidFill>
                            <a:schemeClr val="dk1"/>
                          </a:solidFill>
                          <a:latin typeface="Calibri"/>
                        </a:defRPr>
                      </a:lvl4pPr>
                      <a:lvl5pPr marL="1370036" algn="l" defTabSz="342488" rtl="0" eaLnBrk="1" latinLnBrk="0" hangingPunct="1">
                        <a:defRPr sz="1400" kern="1200">
                          <a:solidFill>
                            <a:schemeClr val="dk1"/>
                          </a:solidFill>
                          <a:latin typeface="Calibri"/>
                        </a:defRPr>
                      </a:lvl5pPr>
                      <a:lvl6pPr marL="1712567" algn="l" defTabSz="342488" rtl="0" eaLnBrk="1" latinLnBrk="0" hangingPunct="1">
                        <a:defRPr sz="1400" kern="1200">
                          <a:solidFill>
                            <a:schemeClr val="dk1"/>
                          </a:solidFill>
                          <a:latin typeface="Calibri"/>
                        </a:defRPr>
                      </a:lvl6pPr>
                      <a:lvl7pPr marL="2055053" algn="l" defTabSz="342488" rtl="0" eaLnBrk="1" latinLnBrk="0" hangingPunct="1">
                        <a:defRPr sz="1400" kern="1200">
                          <a:solidFill>
                            <a:schemeClr val="dk1"/>
                          </a:solidFill>
                          <a:latin typeface="Calibri"/>
                        </a:defRPr>
                      </a:lvl7pPr>
                      <a:lvl8pPr marL="2397540" algn="l" defTabSz="342488" rtl="0" eaLnBrk="1" latinLnBrk="0" hangingPunct="1">
                        <a:defRPr sz="1400" kern="1200">
                          <a:solidFill>
                            <a:schemeClr val="dk1"/>
                          </a:solidFill>
                          <a:latin typeface="Calibri"/>
                        </a:defRPr>
                      </a:lvl8pPr>
                      <a:lvl9pPr marL="2740028" algn="l" defTabSz="342488" rtl="0" eaLnBrk="1" latinLnBrk="0" hangingPunct="1">
                        <a:defRPr sz="1400" kern="1200">
                          <a:solidFill>
                            <a:schemeClr val="dk1"/>
                          </a:solidFill>
                          <a:latin typeface="Calibri"/>
                        </a:defRPr>
                      </a:lvl9pPr>
                    </a:lstStyle>
                    <a:p>
                      <a:pPr algn="l" rtl="0" fontAlgn="ctr"/>
                      <a:r>
                        <a:rPr lang="es-CL" sz="1050" u="none" strike="noStrike" dirty="0">
                          <a:effectLst/>
                        </a:rPr>
                        <a:t>OAC </a:t>
                      </a:r>
                      <a:endParaRPr lang="es-CL" sz="1050" b="0" i="0" u="none" strike="noStrike" dirty="0">
                        <a:solidFill>
                          <a:srgbClr val="000000"/>
                        </a:solidFill>
                        <a:effectLst/>
                        <a:latin typeface="Calibri"/>
                      </a:endParaRPr>
                    </a:p>
                  </a:txBody>
                  <a:tcPr marL="85616" marR="9513" marT="95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342488" rtl="0" eaLnBrk="1" latinLnBrk="0" hangingPunct="1">
                        <a:defRPr sz="1400" kern="1200">
                          <a:solidFill>
                            <a:schemeClr val="dk1"/>
                          </a:solidFill>
                          <a:latin typeface="Calibri"/>
                        </a:defRPr>
                      </a:lvl1pPr>
                      <a:lvl2pPr marL="342488" algn="l" defTabSz="342488" rtl="0" eaLnBrk="1" latinLnBrk="0" hangingPunct="1">
                        <a:defRPr sz="1400" kern="1200">
                          <a:solidFill>
                            <a:schemeClr val="dk1"/>
                          </a:solidFill>
                          <a:latin typeface="Calibri"/>
                        </a:defRPr>
                      </a:lvl2pPr>
                      <a:lvl3pPr marL="685018" algn="l" defTabSz="342488" rtl="0" eaLnBrk="1" latinLnBrk="0" hangingPunct="1">
                        <a:defRPr sz="1400" kern="1200">
                          <a:solidFill>
                            <a:schemeClr val="dk1"/>
                          </a:solidFill>
                          <a:latin typeface="Calibri"/>
                        </a:defRPr>
                      </a:lvl3pPr>
                      <a:lvl4pPr marL="1027527" algn="l" defTabSz="342488" rtl="0" eaLnBrk="1" latinLnBrk="0" hangingPunct="1">
                        <a:defRPr sz="1400" kern="1200">
                          <a:solidFill>
                            <a:schemeClr val="dk1"/>
                          </a:solidFill>
                          <a:latin typeface="Calibri"/>
                        </a:defRPr>
                      </a:lvl4pPr>
                      <a:lvl5pPr marL="1370036" algn="l" defTabSz="342488" rtl="0" eaLnBrk="1" latinLnBrk="0" hangingPunct="1">
                        <a:defRPr sz="1400" kern="1200">
                          <a:solidFill>
                            <a:schemeClr val="dk1"/>
                          </a:solidFill>
                          <a:latin typeface="Calibri"/>
                        </a:defRPr>
                      </a:lvl5pPr>
                      <a:lvl6pPr marL="1712567" algn="l" defTabSz="342488" rtl="0" eaLnBrk="1" latinLnBrk="0" hangingPunct="1">
                        <a:defRPr sz="1400" kern="1200">
                          <a:solidFill>
                            <a:schemeClr val="dk1"/>
                          </a:solidFill>
                          <a:latin typeface="Calibri"/>
                        </a:defRPr>
                      </a:lvl6pPr>
                      <a:lvl7pPr marL="2055053" algn="l" defTabSz="342488" rtl="0" eaLnBrk="1" latinLnBrk="0" hangingPunct="1">
                        <a:defRPr sz="1400" kern="1200">
                          <a:solidFill>
                            <a:schemeClr val="dk1"/>
                          </a:solidFill>
                          <a:latin typeface="Calibri"/>
                        </a:defRPr>
                      </a:lvl7pPr>
                      <a:lvl8pPr marL="2397540" algn="l" defTabSz="342488" rtl="0" eaLnBrk="1" latinLnBrk="0" hangingPunct="1">
                        <a:defRPr sz="1400" kern="1200">
                          <a:solidFill>
                            <a:schemeClr val="dk1"/>
                          </a:solidFill>
                          <a:latin typeface="Calibri"/>
                        </a:defRPr>
                      </a:lvl8pPr>
                      <a:lvl9pPr marL="2740028" algn="l" defTabSz="342488" rtl="0" eaLnBrk="1" latinLnBrk="0" hangingPunct="1">
                        <a:defRPr sz="1400" kern="1200">
                          <a:solidFill>
                            <a:schemeClr val="dk1"/>
                          </a:solidFill>
                          <a:latin typeface="Calibri"/>
                        </a:defRPr>
                      </a:lvl9pPr>
                    </a:lstStyle>
                    <a:p>
                      <a:pPr algn="ctr" rtl="0" fontAlgn="ctr"/>
                      <a:r>
                        <a:rPr lang="es-CL" sz="1050" b="0" i="0" u="none" strike="noStrike" dirty="0">
                          <a:solidFill>
                            <a:schemeClr val="tx1"/>
                          </a:solidFill>
                          <a:effectLst/>
                          <a:latin typeface="Calibri"/>
                        </a:rPr>
                        <a:t>86%</a:t>
                      </a:r>
                    </a:p>
                  </a:txBody>
                  <a:tcPr marL="9513" marR="9513" marT="9519"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bl>
          </a:graphicData>
        </a:graphic>
      </p:graphicFrame>
      <p:graphicFrame>
        <p:nvGraphicFramePr>
          <p:cNvPr id="15" name="1 Tabla"/>
          <p:cNvGraphicFramePr>
            <a:graphicFrameLocks noGrp="1"/>
          </p:cNvGraphicFramePr>
          <p:nvPr/>
        </p:nvGraphicFramePr>
        <p:xfrm>
          <a:off x="6463050" y="5573472"/>
          <a:ext cx="1019124" cy="638157"/>
        </p:xfrm>
        <a:graphic>
          <a:graphicData uri="http://schemas.openxmlformats.org/drawingml/2006/table">
            <a:tbl>
              <a:tblPr bandRow="1"/>
              <a:tblGrid>
                <a:gridCol w="396569">
                  <a:extLst>
                    <a:ext uri="{9D8B030D-6E8A-4147-A177-3AD203B41FA5}">
                      <a16:colId xmlns:a16="http://schemas.microsoft.com/office/drawing/2014/main" val="20000"/>
                    </a:ext>
                  </a:extLst>
                </a:gridCol>
                <a:gridCol w="622555">
                  <a:extLst>
                    <a:ext uri="{9D8B030D-6E8A-4147-A177-3AD203B41FA5}">
                      <a16:colId xmlns:a16="http://schemas.microsoft.com/office/drawing/2014/main" val="20001"/>
                    </a:ext>
                  </a:extLst>
                </a:gridCol>
              </a:tblGrid>
              <a:tr h="147334">
                <a:tc gridSpan="2">
                  <a:txBody>
                    <a:bodyPr/>
                    <a:lstStyle>
                      <a:lvl1pPr marL="0" algn="l" defTabSz="342488" rtl="0" eaLnBrk="1" latinLnBrk="0" hangingPunct="1">
                        <a:defRPr sz="1400" kern="1200">
                          <a:solidFill>
                            <a:schemeClr val="dk1"/>
                          </a:solidFill>
                          <a:latin typeface="Calibri"/>
                        </a:defRPr>
                      </a:lvl1pPr>
                      <a:lvl2pPr marL="342488" algn="l" defTabSz="342488" rtl="0" eaLnBrk="1" latinLnBrk="0" hangingPunct="1">
                        <a:defRPr sz="1400" kern="1200">
                          <a:solidFill>
                            <a:schemeClr val="dk1"/>
                          </a:solidFill>
                          <a:latin typeface="Calibri"/>
                        </a:defRPr>
                      </a:lvl2pPr>
                      <a:lvl3pPr marL="685018" algn="l" defTabSz="342488" rtl="0" eaLnBrk="1" latinLnBrk="0" hangingPunct="1">
                        <a:defRPr sz="1400" kern="1200">
                          <a:solidFill>
                            <a:schemeClr val="dk1"/>
                          </a:solidFill>
                          <a:latin typeface="Calibri"/>
                        </a:defRPr>
                      </a:lvl3pPr>
                      <a:lvl4pPr marL="1027527" algn="l" defTabSz="342488" rtl="0" eaLnBrk="1" latinLnBrk="0" hangingPunct="1">
                        <a:defRPr sz="1400" kern="1200">
                          <a:solidFill>
                            <a:schemeClr val="dk1"/>
                          </a:solidFill>
                          <a:latin typeface="Calibri"/>
                        </a:defRPr>
                      </a:lvl4pPr>
                      <a:lvl5pPr marL="1370036" algn="l" defTabSz="342488" rtl="0" eaLnBrk="1" latinLnBrk="0" hangingPunct="1">
                        <a:defRPr sz="1400" kern="1200">
                          <a:solidFill>
                            <a:schemeClr val="dk1"/>
                          </a:solidFill>
                          <a:latin typeface="Calibri"/>
                        </a:defRPr>
                      </a:lvl5pPr>
                      <a:lvl6pPr marL="1712567" algn="l" defTabSz="342488" rtl="0" eaLnBrk="1" latinLnBrk="0" hangingPunct="1">
                        <a:defRPr sz="1400" kern="1200">
                          <a:solidFill>
                            <a:schemeClr val="dk1"/>
                          </a:solidFill>
                          <a:latin typeface="Calibri"/>
                        </a:defRPr>
                      </a:lvl6pPr>
                      <a:lvl7pPr marL="2055053" algn="l" defTabSz="342488" rtl="0" eaLnBrk="1" latinLnBrk="0" hangingPunct="1">
                        <a:defRPr sz="1400" kern="1200">
                          <a:solidFill>
                            <a:schemeClr val="dk1"/>
                          </a:solidFill>
                          <a:latin typeface="Calibri"/>
                        </a:defRPr>
                      </a:lvl7pPr>
                      <a:lvl8pPr marL="2397540" algn="l" defTabSz="342488" rtl="0" eaLnBrk="1" latinLnBrk="0" hangingPunct="1">
                        <a:defRPr sz="1400" kern="1200">
                          <a:solidFill>
                            <a:schemeClr val="dk1"/>
                          </a:solidFill>
                          <a:latin typeface="Calibri"/>
                        </a:defRPr>
                      </a:lvl8pPr>
                      <a:lvl9pPr marL="2740028" algn="l" defTabSz="342488" rtl="0" eaLnBrk="1" latinLnBrk="0" hangingPunct="1">
                        <a:defRPr sz="1400" kern="1200">
                          <a:solidFill>
                            <a:schemeClr val="dk1"/>
                          </a:solidFill>
                          <a:latin typeface="Calibri"/>
                        </a:defRPr>
                      </a:lvl9pPr>
                    </a:lstStyle>
                    <a:p>
                      <a:pPr algn="ctr" rtl="0" fontAlgn="ctr"/>
                      <a:r>
                        <a:rPr lang="es-CL" sz="1000" u="none" strike="noStrike" dirty="0">
                          <a:effectLst/>
                        </a:rPr>
                        <a:t>«De</a:t>
                      </a:r>
                      <a:r>
                        <a:rPr lang="es-CL" sz="1000" u="none" strike="noStrike" baseline="0" dirty="0">
                          <a:effectLst/>
                        </a:rPr>
                        <a:t> acuerdo + Muy de acuerdo</a:t>
                      </a:r>
                      <a:r>
                        <a:rPr lang="es-CL" sz="1000" u="none" strike="noStrike" dirty="0">
                          <a:effectLst/>
                        </a:rPr>
                        <a:t>»</a:t>
                      </a:r>
                      <a:endParaRPr lang="es-CL" sz="1000" b="1" i="0" u="none" strike="noStrike" dirty="0">
                        <a:solidFill>
                          <a:srgbClr val="000000"/>
                        </a:solidFill>
                        <a:effectLst/>
                        <a:latin typeface="Calibri"/>
                      </a:endParaRPr>
                    </a:p>
                  </a:txBody>
                  <a:tcPr marL="9513" marR="9513" marT="95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es-CL"/>
                    </a:p>
                  </a:txBody>
                  <a:tcPr/>
                </a:tc>
                <a:extLst>
                  <a:ext uri="{0D108BD9-81ED-4DB2-BD59-A6C34878D82A}">
                    <a16:rowId xmlns:a16="http://schemas.microsoft.com/office/drawing/2014/main" val="10000"/>
                  </a:ext>
                </a:extLst>
              </a:tr>
              <a:tr h="128413">
                <a:tc>
                  <a:txBody>
                    <a:bodyPr/>
                    <a:lstStyle>
                      <a:lvl1pPr marL="0" algn="l" defTabSz="342488" rtl="0" eaLnBrk="1" latinLnBrk="0" hangingPunct="1">
                        <a:defRPr sz="1400" kern="1200">
                          <a:solidFill>
                            <a:schemeClr val="dk1"/>
                          </a:solidFill>
                          <a:latin typeface="Calibri"/>
                        </a:defRPr>
                      </a:lvl1pPr>
                      <a:lvl2pPr marL="342488" algn="l" defTabSz="342488" rtl="0" eaLnBrk="1" latinLnBrk="0" hangingPunct="1">
                        <a:defRPr sz="1400" kern="1200">
                          <a:solidFill>
                            <a:schemeClr val="dk1"/>
                          </a:solidFill>
                          <a:latin typeface="Calibri"/>
                        </a:defRPr>
                      </a:lvl2pPr>
                      <a:lvl3pPr marL="685018" algn="l" defTabSz="342488" rtl="0" eaLnBrk="1" latinLnBrk="0" hangingPunct="1">
                        <a:defRPr sz="1400" kern="1200">
                          <a:solidFill>
                            <a:schemeClr val="dk1"/>
                          </a:solidFill>
                          <a:latin typeface="Calibri"/>
                        </a:defRPr>
                      </a:lvl3pPr>
                      <a:lvl4pPr marL="1027527" algn="l" defTabSz="342488" rtl="0" eaLnBrk="1" latinLnBrk="0" hangingPunct="1">
                        <a:defRPr sz="1400" kern="1200">
                          <a:solidFill>
                            <a:schemeClr val="dk1"/>
                          </a:solidFill>
                          <a:latin typeface="Calibri"/>
                        </a:defRPr>
                      </a:lvl4pPr>
                      <a:lvl5pPr marL="1370036" algn="l" defTabSz="342488" rtl="0" eaLnBrk="1" latinLnBrk="0" hangingPunct="1">
                        <a:defRPr sz="1400" kern="1200">
                          <a:solidFill>
                            <a:schemeClr val="dk1"/>
                          </a:solidFill>
                          <a:latin typeface="Calibri"/>
                        </a:defRPr>
                      </a:lvl5pPr>
                      <a:lvl6pPr marL="1712567" algn="l" defTabSz="342488" rtl="0" eaLnBrk="1" latinLnBrk="0" hangingPunct="1">
                        <a:defRPr sz="1400" kern="1200">
                          <a:solidFill>
                            <a:schemeClr val="dk1"/>
                          </a:solidFill>
                          <a:latin typeface="Calibri"/>
                        </a:defRPr>
                      </a:lvl6pPr>
                      <a:lvl7pPr marL="2055053" algn="l" defTabSz="342488" rtl="0" eaLnBrk="1" latinLnBrk="0" hangingPunct="1">
                        <a:defRPr sz="1400" kern="1200">
                          <a:solidFill>
                            <a:schemeClr val="dk1"/>
                          </a:solidFill>
                          <a:latin typeface="Calibri"/>
                        </a:defRPr>
                      </a:lvl7pPr>
                      <a:lvl8pPr marL="2397540" algn="l" defTabSz="342488" rtl="0" eaLnBrk="1" latinLnBrk="0" hangingPunct="1">
                        <a:defRPr sz="1400" kern="1200">
                          <a:solidFill>
                            <a:schemeClr val="dk1"/>
                          </a:solidFill>
                          <a:latin typeface="Calibri"/>
                        </a:defRPr>
                      </a:lvl8pPr>
                      <a:lvl9pPr marL="2740028" algn="l" defTabSz="342488" rtl="0" eaLnBrk="1" latinLnBrk="0" hangingPunct="1">
                        <a:defRPr sz="1400" kern="1200">
                          <a:solidFill>
                            <a:schemeClr val="dk1"/>
                          </a:solidFill>
                          <a:latin typeface="Calibri"/>
                        </a:defRPr>
                      </a:lvl9pPr>
                    </a:lstStyle>
                    <a:p>
                      <a:pPr algn="l" rtl="0" fontAlgn="ctr"/>
                      <a:r>
                        <a:rPr lang="es-CL" sz="1000" u="none" strike="noStrike" dirty="0" err="1">
                          <a:effectLst/>
                        </a:rPr>
                        <a:t>Muni</a:t>
                      </a:r>
                      <a:endParaRPr lang="es-CL" sz="1000" b="0" i="0" u="none" strike="noStrike" dirty="0">
                        <a:solidFill>
                          <a:srgbClr val="000000"/>
                        </a:solidFill>
                        <a:effectLst/>
                        <a:latin typeface="Calibri"/>
                      </a:endParaRPr>
                    </a:p>
                  </a:txBody>
                  <a:tcPr marL="85616" marR="9513" marT="9519"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342488" rtl="0" eaLnBrk="1" latinLnBrk="0" hangingPunct="1">
                        <a:defRPr sz="1400" kern="1200">
                          <a:solidFill>
                            <a:schemeClr val="dk1"/>
                          </a:solidFill>
                          <a:latin typeface="Calibri"/>
                        </a:defRPr>
                      </a:lvl1pPr>
                      <a:lvl2pPr marL="342488" algn="l" defTabSz="342488" rtl="0" eaLnBrk="1" latinLnBrk="0" hangingPunct="1">
                        <a:defRPr sz="1400" kern="1200">
                          <a:solidFill>
                            <a:schemeClr val="dk1"/>
                          </a:solidFill>
                          <a:latin typeface="Calibri"/>
                        </a:defRPr>
                      </a:lvl2pPr>
                      <a:lvl3pPr marL="685018" algn="l" defTabSz="342488" rtl="0" eaLnBrk="1" latinLnBrk="0" hangingPunct="1">
                        <a:defRPr sz="1400" kern="1200">
                          <a:solidFill>
                            <a:schemeClr val="dk1"/>
                          </a:solidFill>
                          <a:latin typeface="Calibri"/>
                        </a:defRPr>
                      </a:lvl3pPr>
                      <a:lvl4pPr marL="1027527" algn="l" defTabSz="342488" rtl="0" eaLnBrk="1" latinLnBrk="0" hangingPunct="1">
                        <a:defRPr sz="1400" kern="1200">
                          <a:solidFill>
                            <a:schemeClr val="dk1"/>
                          </a:solidFill>
                          <a:latin typeface="Calibri"/>
                        </a:defRPr>
                      </a:lvl4pPr>
                      <a:lvl5pPr marL="1370036" algn="l" defTabSz="342488" rtl="0" eaLnBrk="1" latinLnBrk="0" hangingPunct="1">
                        <a:defRPr sz="1400" kern="1200">
                          <a:solidFill>
                            <a:schemeClr val="dk1"/>
                          </a:solidFill>
                          <a:latin typeface="Calibri"/>
                        </a:defRPr>
                      </a:lvl5pPr>
                      <a:lvl6pPr marL="1712567" algn="l" defTabSz="342488" rtl="0" eaLnBrk="1" latinLnBrk="0" hangingPunct="1">
                        <a:defRPr sz="1400" kern="1200">
                          <a:solidFill>
                            <a:schemeClr val="dk1"/>
                          </a:solidFill>
                          <a:latin typeface="Calibri"/>
                        </a:defRPr>
                      </a:lvl6pPr>
                      <a:lvl7pPr marL="2055053" algn="l" defTabSz="342488" rtl="0" eaLnBrk="1" latinLnBrk="0" hangingPunct="1">
                        <a:defRPr sz="1400" kern="1200">
                          <a:solidFill>
                            <a:schemeClr val="dk1"/>
                          </a:solidFill>
                          <a:latin typeface="Calibri"/>
                        </a:defRPr>
                      </a:lvl7pPr>
                      <a:lvl8pPr marL="2397540" algn="l" defTabSz="342488" rtl="0" eaLnBrk="1" latinLnBrk="0" hangingPunct="1">
                        <a:defRPr sz="1400" kern="1200">
                          <a:solidFill>
                            <a:schemeClr val="dk1"/>
                          </a:solidFill>
                          <a:latin typeface="Calibri"/>
                        </a:defRPr>
                      </a:lvl8pPr>
                      <a:lvl9pPr marL="2740028" algn="l" defTabSz="342488" rtl="0" eaLnBrk="1" latinLnBrk="0" hangingPunct="1">
                        <a:defRPr sz="1400" kern="1200">
                          <a:solidFill>
                            <a:schemeClr val="dk1"/>
                          </a:solidFill>
                          <a:latin typeface="Calibri"/>
                        </a:defRPr>
                      </a:lvl9pPr>
                    </a:lstStyle>
                    <a:p>
                      <a:pPr algn="ctr" rtl="0" fontAlgn="ctr"/>
                      <a:r>
                        <a:rPr lang="es-CL" sz="1000" b="0" i="0" u="none" strike="noStrike" dirty="0">
                          <a:solidFill>
                            <a:schemeClr val="tx1"/>
                          </a:solidFill>
                          <a:effectLst/>
                          <a:latin typeface="Calibri"/>
                        </a:rPr>
                        <a:t>85%</a:t>
                      </a:r>
                    </a:p>
                  </a:txBody>
                  <a:tcPr marL="9513" marR="9513" marT="9519"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148931">
                <a:tc>
                  <a:txBody>
                    <a:bodyPr/>
                    <a:lstStyle>
                      <a:lvl1pPr marL="0" algn="l" defTabSz="342488" rtl="0" eaLnBrk="1" latinLnBrk="0" hangingPunct="1">
                        <a:defRPr sz="1400" kern="1200">
                          <a:solidFill>
                            <a:schemeClr val="dk1"/>
                          </a:solidFill>
                          <a:latin typeface="Calibri"/>
                        </a:defRPr>
                      </a:lvl1pPr>
                      <a:lvl2pPr marL="342488" algn="l" defTabSz="342488" rtl="0" eaLnBrk="1" latinLnBrk="0" hangingPunct="1">
                        <a:defRPr sz="1400" kern="1200">
                          <a:solidFill>
                            <a:schemeClr val="dk1"/>
                          </a:solidFill>
                          <a:latin typeface="Calibri"/>
                        </a:defRPr>
                      </a:lvl2pPr>
                      <a:lvl3pPr marL="685018" algn="l" defTabSz="342488" rtl="0" eaLnBrk="1" latinLnBrk="0" hangingPunct="1">
                        <a:defRPr sz="1400" kern="1200">
                          <a:solidFill>
                            <a:schemeClr val="dk1"/>
                          </a:solidFill>
                          <a:latin typeface="Calibri"/>
                        </a:defRPr>
                      </a:lvl3pPr>
                      <a:lvl4pPr marL="1027527" algn="l" defTabSz="342488" rtl="0" eaLnBrk="1" latinLnBrk="0" hangingPunct="1">
                        <a:defRPr sz="1400" kern="1200">
                          <a:solidFill>
                            <a:schemeClr val="dk1"/>
                          </a:solidFill>
                          <a:latin typeface="Calibri"/>
                        </a:defRPr>
                      </a:lvl4pPr>
                      <a:lvl5pPr marL="1370036" algn="l" defTabSz="342488" rtl="0" eaLnBrk="1" latinLnBrk="0" hangingPunct="1">
                        <a:defRPr sz="1400" kern="1200">
                          <a:solidFill>
                            <a:schemeClr val="dk1"/>
                          </a:solidFill>
                          <a:latin typeface="Calibri"/>
                        </a:defRPr>
                      </a:lvl5pPr>
                      <a:lvl6pPr marL="1712567" algn="l" defTabSz="342488" rtl="0" eaLnBrk="1" latinLnBrk="0" hangingPunct="1">
                        <a:defRPr sz="1400" kern="1200">
                          <a:solidFill>
                            <a:schemeClr val="dk1"/>
                          </a:solidFill>
                          <a:latin typeface="Calibri"/>
                        </a:defRPr>
                      </a:lvl6pPr>
                      <a:lvl7pPr marL="2055053" algn="l" defTabSz="342488" rtl="0" eaLnBrk="1" latinLnBrk="0" hangingPunct="1">
                        <a:defRPr sz="1400" kern="1200">
                          <a:solidFill>
                            <a:schemeClr val="dk1"/>
                          </a:solidFill>
                          <a:latin typeface="Calibri"/>
                        </a:defRPr>
                      </a:lvl7pPr>
                      <a:lvl8pPr marL="2397540" algn="l" defTabSz="342488" rtl="0" eaLnBrk="1" latinLnBrk="0" hangingPunct="1">
                        <a:defRPr sz="1400" kern="1200">
                          <a:solidFill>
                            <a:schemeClr val="dk1"/>
                          </a:solidFill>
                          <a:latin typeface="Calibri"/>
                        </a:defRPr>
                      </a:lvl8pPr>
                      <a:lvl9pPr marL="2740028" algn="l" defTabSz="342488" rtl="0" eaLnBrk="1" latinLnBrk="0" hangingPunct="1">
                        <a:defRPr sz="1400" kern="1200">
                          <a:solidFill>
                            <a:schemeClr val="dk1"/>
                          </a:solidFill>
                          <a:latin typeface="Calibri"/>
                        </a:defRPr>
                      </a:lvl9pPr>
                    </a:lstStyle>
                    <a:p>
                      <a:pPr algn="l" rtl="0" fontAlgn="ctr"/>
                      <a:r>
                        <a:rPr lang="es-CL" sz="1000" u="none" strike="noStrike" dirty="0">
                          <a:effectLst/>
                        </a:rPr>
                        <a:t>OAC </a:t>
                      </a:r>
                      <a:endParaRPr lang="es-CL" sz="1000" b="0" i="0" u="none" strike="noStrike" dirty="0">
                        <a:solidFill>
                          <a:srgbClr val="000000"/>
                        </a:solidFill>
                        <a:effectLst/>
                        <a:latin typeface="Calibri"/>
                      </a:endParaRPr>
                    </a:p>
                  </a:txBody>
                  <a:tcPr marL="85616" marR="9513" marT="95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342488" rtl="0" eaLnBrk="1" latinLnBrk="0" hangingPunct="1">
                        <a:defRPr sz="1400" kern="1200">
                          <a:solidFill>
                            <a:schemeClr val="dk1"/>
                          </a:solidFill>
                          <a:latin typeface="Calibri"/>
                        </a:defRPr>
                      </a:lvl1pPr>
                      <a:lvl2pPr marL="342488" algn="l" defTabSz="342488" rtl="0" eaLnBrk="1" latinLnBrk="0" hangingPunct="1">
                        <a:defRPr sz="1400" kern="1200">
                          <a:solidFill>
                            <a:schemeClr val="dk1"/>
                          </a:solidFill>
                          <a:latin typeface="Calibri"/>
                        </a:defRPr>
                      </a:lvl2pPr>
                      <a:lvl3pPr marL="685018" algn="l" defTabSz="342488" rtl="0" eaLnBrk="1" latinLnBrk="0" hangingPunct="1">
                        <a:defRPr sz="1400" kern="1200">
                          <a:solidFill>
                            <a:schemeClr val="dk1"/>
                          </a:solidFill>
                          <a:latin typeface="Calibri"/>
                        </a:defRPr>
                      </a:lvl3pPr>
                      <a:lvl4pPr marL="1027527" algn="l" defTabSz="342488" rtl="0" eaLnBrk="1" latinLnBrk="0" hangingPunct="1">
                        <a:defRPr sz="1400" kern="1200">
                          <a:solidFill>
                            <a:schemeClr val="dk1"/>
                          </a:solidFill>
                          <a:latin typeface="Calibri"/>
                        </a:defRPr>
                      </a:lvl4pPr>
                      <a:lvl5pPr marL="1370036" algn="l" defTabSz="342488" rtl="0" eaLnBrk="1" latinLnBrk="0" hangingPunct="1">
                        <a:defRPr sz="1400" kern="1200">
                          <a:solidFill>
                            <a:schemeClr val="dk1"/>
                          </a:solidFill>
                          <a:latin typeface="Calibri"/>
                        </a:defRPr>
                      </a:lvl5pPr>
                      <a:lvl6pPr marL="1712567" algn="l" defTabSz="342488" rtl="0" eaLnBrk="1" latinLnBrk="0" hangingPunct="1">
                        <a:defRPr sz="1400" kern="1200">
                          <a:solidFill>
                            <a:schemeClr val="dk1"/>
                          </a:solidFill>
                          <a:latin typeface="Calibri"/>
                        </a:defRPr>
                      </a:lvl6pPr>
                      <a:lvl7pPr marL="2055053" algn="l" defTabSz="342488" rtl="0" eaLnBrk="1" latinLnBrk="0" hangingPunct="1">
                        <a:defRPr sz="1400" kern="1200">
                          <a:solidFill>
                            <a:schemeClr val="dk1"/>
                          </a:solidFill>
                          <a:latin typeface="Calibri"/>
                        </a:defRPr>
                      </a:lvl7pPr>
                      <a:lvl8pPr marL="2397540" algn="l" defTabSz="342488" rtl="0" eaLnBrk="1" latinLnBrk="0" hangingPunct="1">
                        <a:defRPr sz="1400" kern="1200">
                          <a:solidFill>
                            <a:schemeClr val="dk1"/>
                          </a:solidFill>
                          <a:latin typeface="Calibri"/>
                        </a:defRPr>
                      </a:lvl8pPr>
                      <a:lvl9pPr marL="2740028" algn="l" defTabSz="342488" rtl="0" eaLnBrk="1" latinLnBrk="0" hangingPunct="1">
                        <a:defRPr sz="1400" kern="1200">
                          <a:solidFill>
                            <a:schemeClr val="dk1"/>
                          </a:solidFill>
                          <a:latin typeface="Calibri"/>
                        </a:defRPr>
                      </a:lvl9pPr>
                    </a:lstStyle>
                    <a:p>
                      <a:pPr algn="ctr" rtl="0" fontAlgn="ctr"/>
                      <a:r>
                        <a:rPr lang="es-CL" sz="1000" b="0" i="0" u="none" strike="noStrike" dirty="0">
                          <a:solidFill>
                            <a:schemeClr val="tx1"/>
                          </a:solidFill>
                          <a:effectLst/>
                          <a:latin typeface="Calibri"/>
                        </a:rPr>
                        <a:t>93%</a:t>
                      </a:r>
                    </a:p>
                  </a:txBody>
                  <a:tcPr marL="9513" marR="9513" marT="9519"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bl>
          </a:graphicData>
        </a:graphic>
      </p:graphicFrame>
      <p:sp>
        <p:nvSpPr>
          <p:cNvPr id="11" name="Rectángulo 10"/>
          <p:cNvSpPr/>
          <p:nvPr/>
        </p:nvSpPr>
        <p:spPr>
          <a:xfrm>
            <a:off x="0" y="300851"/>
            <a:ext cx="7353292"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3" name="CuadroTexto 12"/>
          <p:cNvSpPr txBox="1"/>
          <p:nvPr/>
        </p:nvSpPr>
        <p:spPr>
          <a:xfrm>
            <a:off x="225700" y="362842"/>
            <a:ext cx="6746912" cy="523220"/>
          </a:xfrm>
          <a:prstGeom prst="rect">
            <a:avLst/>
          </a:prstGeom>
          <a:noFill/>
        </p:spPr>
        <p:txBody>
          <a:bodyPr wrap="none" rtlCol="0">
            <a:spAutoFit/>
          </a:bodyPr>
          <a:lstStyle/>
          <a:p>
            <a:r>
              <a:rPr lang="es-ES" sz="2800" b="1" dirty="0">
                <a:solidFill>
                  <a:srgbClr val="FFFFFF"/>
                </a:solidFill>
                <a:latin typeface="Trebuchet MS" panose="020B0603020202020204" pitchFamily="34" charset="0"/>
              </a:rPr>
              <a:t>AVANZANDO EN INSTITUCIONALIZACIÓN</a:t>
            </a:r>
          </a:p>
        </p:txBody>
      </p:sp>
    </p:spTree>
    <p:extLst>
      <p:ext uri="{BB962C8B-B14F-4D97-AF65-F5344CB8AC3E}">
        <p14:creationId xmlns:p14="http://schemas.microsoft.com/office/powerpoint/2010/main" val="942507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2" y="300851"/>
            <a:ext cx="8982637" cy="734319"/>
            <a:chOff x="-2" y="300851"/>
            <a:chExt cx="8982637" cy="734319"/>
          </a:xfrm>
        </p:grpSpPr>
        <p:sp>
          <p:nvSpPr>
            <p:cNvPr id="3" name="Rectángulo 2"/>
            <p:cNvSpPr/>
            <p:nvPr/>
          </p:nvSpPr>
          <p:spPr>
            <a:xfrm>
              <a:off x="-2" y="300851"/>
              <a:ext cx="8982637"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4" name="CuadroTexto 3"/>
            <p:cNvSpPr txBox="1"/>
            <p:nvPr/>
          </p:nvSpPr>
          <p:spPr>
            <a:xfrm>
              <a:off x="281644" y="467955"/>
              <a:ext cx="8528873" cy="400110"/>
            </a:xfrm>
            <a:prstGeom prst="rect">
              <a:avLst/>
            </a:prstGeom>
            <a:noFill/>
          </p:spPr>
          <p:txBody>
            <a:bodyPr wrap="none" rtlCol="0">
              <a:spAutoFit/>
            </a:bodyPr>
            <a:lstStyle/>
            <a:p>
              <a:r>
                <a:rPr lang="es-ES" sz="2000" b="1" dirty="0">
                  <a:solidFill>
                    <a:srgbClr val="FFFFFF"/>
                  </a:solidFill>
                  <a:latin typeface="Trebuchet MS" panose="020B0603020202020204" pitchFamily="34" charset="0"/>
                </a:rPr>
                <a:t>DIFICULTADES EN LA INSTALACIÓN DE LA FUNCIÓN DE TRANSPARENCIA</a:t>
              </a:r>
            </a:p>
          </p:txBody>
        </p:sp>
      </p:grpSp>
      <p:graphicFrame>
        <p:nvGraphicFramePr>
          <p:cNvPr id="10" name="Gráfico 9"/>
          <p:cNvGraphicFramePr>
            <a:graphicFrameLocks/>
          </p:cNvGraphicFramePr>
          <p:nvPr/>
        </p:nvGraphicFramePr>
        <p:xfrm>
          <a:off x="225700" y="1446493"/>
          <a:ext cx="8640762" cy="38684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920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5700" y="362842"/>
            <a:ext cx="8164351" cy="523220"/>
          </a:xfrm>
          <a:prstGeom prst="rect">
            <a:avLst/>
          </a:prstGeom>
          <a:noFill/>
        </p:spPr>
        <p:txBody>
          <a:bodyPr wrap="none" rtlCol="0">
            <a:spAutoFit/>
          </a:bodyPr>
          <a:lstStyle/>
          <a:p>
            <a:r>
              <a:rPr lang="es-ES" sz="2800" b="1" dirty="0">
                <a:solidFill>
                  <a:srgbClr val="FFFFFF"/>
                </a:solidFill>
                <a:latin typeface="Trebuchet MS" panose="020B0603020202020204" pitchFamily="34" charset="0"/>
              </a:rPr>
              <a:t>EVOLUCIÓN DE LA CULTURA DE TRANSPARENCIA</a:t>
            </a:r>
          </a:p>
        </p:txBody>
      </p:sp>
      <p:graphicFrame>
        <p:nvGraphicFramePr>
          <p:cNvPr id="11" name="Gráfico 10"/>
          <p:cNvGraphicFramePr>
            <a:graphicFrameLocks/>
          </p:cNvGraphicFramePr>
          <p:nvPr/>
        </p:nvGraphicFramePr>
        <p:xfrm>
          <a:off x="457200" y="1775013"/>
          <a:ext cx="8202705" cy="3607630"/>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upo 5"/>
          <p:cNvGrpSpPr/>
          <p:nvPr/>
        </p:nvGrpSpPr>
        <p:grpSpPr>
          <a:xfrm>
            <a:off x="-2" y="300851"/>
            <a:ext cx="8982637" cy="734319"/>
            <a:chOff x="-2" y="300851"/>
            <a:chExt cx="8982637" cy="734319"/>
          </a:xfrm>
        </p:grpSpPr>
        <p:sp>
          <p:nvSpPr>
            <p:cNvPr id="7" name="Rectángulo 6"/>
            <p:cNvSpPr/>
            <p:nvPr/>
          </p:nvSpPr>
          <p:spPr>
            <a:xfrm>
              <a:off x="-2" y="300851"/>
              <a:ext cx="8982637"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8" name="CuadroTexto 7"/>
            <p:cNvSpPr txBox="1"/>
            <p:nvPr/>
          </p:nvSpPr>
          <p:spPr>
            <a:xfrm>
              <a:off x="225700" y="362842"/>
              <a:ext cx="8528873" cy="400110"/>
            </a:xfrm>
            <a:prstGeom prst="rect">
              <a:avLst/>
            </a:prstGeom>
            <a:noFill/>
          </p:spPr>
          <p:txBody>
            <a:bodyPr wrap="none" rtlCol="0">
              <a:spAutoFit/>
            </a:bodyPr>
            <a:lstStyle/>
            <a:p>
              <a:r>
                <a:rPr lang="es-ES" sz="2000" b="1" dirty="0">
                  <a:solidFill>
                    <a:srgbClr val="FFFFFF"/>
                  </a:solidFill>
                  <a:latin typeface="Trebuchet MS" panose="020B0603020202020204" pitchFamily="34" charset="0"/>
                </a:rPr>
                <a:t>DIFICULTADES EN LA INSTALACIÓN DE LA FUNCIÓN DE TRANSPARENCIA</a:t>
              </a:r>
            </a:p>
          </p:txBody>
        </p:sp>
      </p:grpSp>
    </p:spTree>
    <p:extLst>
      <p:ext uri="{BB962C8B-B14F-4D97-AF65-F5344CB8AC3E}">
        <p14:creationId xmlns:p14="http://schemas.microsoft.com/office/powerpoint/2010/main" val="546335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5700" y="362842"/>
            <a:ext cx="8783830" cy="523220"/>
          </a:xfrm>
          <a:prstGeom prst="rect">
            <a:avLst/>
          </a:prstGeom>
          <a:noFill/>
        </p:spPr>
        <p:txBody>
          <a:bodyPr wrap="square" rtlCol="0">
            <a:spAutoFit/>
          </a:bodyPr>
          <a:lstStyle/>
          <a:p>
            <a:r>
              <a:rPr lang="es-ES" sz="2800" b="1" dirty="0">
                <a:solidFill>
                  <a:srgbClr val="FFFFFF"/>
                </a:solidFill>
                <a:latin typeface="Trebuchet MS" panose="020B0603020202020204" pitchFamily="34" charset="0"/>
              </a:rPr>
              <a:t>PERMEABILIDAD DE LA CULTURA DE TRANSPARENCIA</a:t>
            </a:r>
          </a:p>
        </p:txBody>
      </p:sp>
      <p:graphicFrame>
        <p:nvGraphicFramePr>
          <p:cNvPr id="8" name="Gráfico 7"/>
          <p:cNvGraphicFramePr>
            <a:graphicFrameLocks/>
          </p:cNvGraphicFramePr>
          <p:nvPr/>
        </p:nvGraphicFramePr>
        <p:xfrm>
          <a:off x="215376" y="1773963"/>
          <a:ext cx="8417416" cy="37258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11 Tabla"/>
          <p:cNvGraphicFramePr>
            <a:graphicFrameLocks noGrp="1"/>
          </p:cNvGraphicFramePr>
          <p:nvPr/>
        </p:nvGraphicFramePr>
        <p:xfrm>
          <a:off x="6478250" y="1773963"/>
          <a:ext cx="2154542" cy="914514"/>
        </p:xfrm>
        <a:graphic>
          <a:graphicData uri="http://schemas.openxmlformats.org/drawingml/2006/table">
            <a:tbl>
              <a:tblPr bandRow="1">
                <a:tableStyleId>{5C22544A-7EE6-4342-B048-85BDC9FD1C3A}</a:tableStyleId>
              </a:tblPr>
              <a:tblGrid>
                <a:gridCol w="1559859">
                  <a:extLst>
                    <a:ext uri="{9D8B030D-6E8A-4147-A177-3AD203B41FA5}">
                      <a16:colId xmlns:a16="http://schemas.microsoft.com/office/drawing/2014/main" val="20000"/>
                    </a:ext>
                  </a:extLst>
                </a:gridCol>
                <a:gridCol w="594683">
                  <a:extLst>
                    <a:ext uri="{9D8B030D-6E8A-4147-A177-3AD203B41FA5}">
                      <a16:colId xmlns:a16="http://schemas.microsoft.com/office/drawing/2014/main" val="20001"/>
                    </a:ext>
                  </a:extLst>
                </a:gridCol>
              </a:tblGrid>
              <a:tr h="274428">
                <a:tc gridSpan="2">
                  <a:txBody>
                    <a:bodyPr/>
                    <a:lstStyle/>
                    <a:p>
                      <a:pPr algn="ctr"/>
                      <a:r>
                        <a:rPr lang="es-CL" sz="1200" b="1" dirty="0"/>
                        <a:t>Estudio</a:t>
                      </a:r>
                      <a:r>
                        <a:rPr lang="es-CL" sz="1200" b="1" baseline="0" dirty="0"/>
                        <a:t> </a:t>
                      </a:r>
                      <a:r>
                        <a:rPr lang="es-CL" sz="1200" b="1" dirty="0"/>
                        <a:t>Funcionarios 2018</a:t>
                      </a:r>
                    </a:p>
                  </a:txBody>
                  <a:tcPr marL="91486" marR="91486" marT="45723" marB="45723" anchor="ctr"/>
                </a:tc>
                <a:tc hMerge="1">
                  <a:txBody>
                    <a:bodyPr/>
                    <a:lstStyle/>
                    <a:p>
                      <a:pPr algn="ctr"/>
                      <a:endParaRPr lang="es-CL" sz="1200" dirty="0"/>
                    </a:p>
                  </a:txBody>
                  <a:tcPr anchor="ctr"/>
                </a:tc>
                <a:extLst>
                  <a:ext uri="{0D108BD9-81ED-4DB2-BD59-A6C34878D82A}">
                    <a16:rowId xmlns:a16="http://schemas.microsoft.com/office/drawing/2014/main" val="10000"/>
                  </a:ext>
                </a:extLst>
              </a:tr>
              <a:tr h="457410">
                <a:tc>
                  <a:txBody>
                    <a:bodyPr/>
                    <a:lstStyle/>
                    <a:p>
                      <a:r>
                        <a:rPr lang="es-ES" sz="1200" dirty="0">
                          <a:solidFill>
                            <a:schemeClr val="tx1"/>
                          </a:solidFill>
                        </a:rPr>
                        <a:t>«Los beneficios son superiores a cualquier</a:t>
                      </a:r>
                      <a:r>
                        <a:rPr lang="es-ES" sz="1200" baseline="0" dirty="0">
                          <a:solidFill>
                            <a:schemeClr val="tx1"/>
                          </a:solidFill>
                        </a:rPr>
                        <a:t> costo»</a:t>
                      </a:r>
                      <a:endParaRPr lang="es-CL" sz="1200" dirty="0">
                        <a:solidFill>
                          <a:schemeClr val="tx1"/>
                        </a:solidFill>
                      </a:endParaRPr>
                    </a:p>
                  </a:txBody>
                  <a:tcPr marL="91486" marR="91486" marT="45723" marB="45723" anchor="ctr"/>
                </a:tc>
                <a:tc>
                  <a:txBody>
                    <a:bodyPr/>
                    <a:lstStyle/>
                    <a:p>
                      <a:pPr algn="ctr"/>
                      <a:r>
                        <a:rPr lang="es-ES" sz="1200" dirty="0">
                          <a:solidFill>
                            <a:schemeClr val="tx1"/>
                          </a:solidFill>
                        </a:rPr>
                        <a:t>49%</a:t>
                      </a:r>
                      <a:endParaRPr lang="es-CL" sz="1200" dirty="0">
                        <a:solidFill>
                          <a:schemeClr val="tx1"/>
                        </a:solidFill>
                      </a:endParaRPr>
                    </a:p>
                  </a:txBody>
                  <a:tcPr marL="91486" marR="91486" marT="45723" marB="45723" anchor="ctr"/>
                </a:tc>
                <a:extLst>
                  <a:ext uri="{0D108BD9-81ED-4DB2-BD59-A6C34878D82A}">
                    <a16:rowId xmlns:a16="http://schemas.microsoft.com/office/drawing/2014/main" val="10001"/>
                  </a:ext>
                </a:extLst>
              </a:tr>
            </a:tbl>
          </a:graphicData>
        </a:graphic>
      </p:graphicFrame>
      <p:sp>
        <p:nvSpPr>
          <p:cNvPr id="23" name="CuadroTexto 22"/>
          <p:cNvSpPr txBox="1"/>
          <p:nvPr/>
        </p:nvSpPr>
        <p:spPr>
          <a:xfrm>
            <a:off x="225700" y="362842"/>
            <a:ext cx="8164351" cy="523220"/>
          </a:xfrm>
          <a:prstGeom prst="rect">
            <a:avLst/>
          </a:prstGeom>
          <a:noFill/>
        </p:spPr>
        <p:txBody>
          <a:bodyPr wrap="none" rtlCol="0">
            <a:spAutoFit/>
          </a:bodyPr>
          <a:lstStyle/>
          <a:p>
            <a:r>
              <a:rPr lang="es-ES" sz="2800" b="1" dirty="0">
                <a:solidFill>
                  <a:srgbClr val="FFFFFF"/>
                </a:solidFill>
                <a:latin typeface="Trebuchet MS" panose="020B0603020202020204" pitchFamily="34" charset="0"/>
              </a:rPr>
              <a:t>EVOLUCIÓN DE LA CULTURA DE TRANSPARENCIA</a:t>
            </a:r>
          </a:p>
        </p:txBody>
      </p:sp>
      <p:sp>
        <p:nvSpPr>
          <p:cNvPr id="2" name="Abrir llave 1"/>
          <p:cNvSpPr/>
          <p:nvPr/>
        </p:nvSpPr>
        <p:spPr>
          <a:xfrm rot="5400000">
            <a:off x="5993356" y="1485902"/>
            <a:ext cx="290455" cy="412825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419"/>
          </a:p>
        </p:txBody>
      </p:sp>
      <p:sp>
        <p:nvSpPr>
          <p:cNvPr id="10" name="CuadroTexto 9"/>
          <p:cNvSpPr txBox="1"/>
          <p:nvPr/>
        </p:nvSpPr>
        <p:spPr>
          <a:xfrm>
            <a:off x="5972536" y="3145317"/>
            <a:ext cx="505714" cy="246221"/>
          </a:xfrm>
          <a:prstGeom prst="rect">
            <a:avLst/>
          </a:prstGeom>
          <a:noFill/>
          <a:ln>
            <a:noFill/>
          </a:ln>
        </p:spPr>
        <p:txBody>
          <a:bodyPr wrap="square">
            <a:spAutoFit/>
          </a:bodyPr>
          <a:lstStyle/>
          <a:p>
            <a:pPr algn="just">
              <a:defRPr/>
            </a:pPr>
            <a:r>
              <a:rPr lang="es-CL" sz="1000" dirty="0">
                <a:solidFill>
                  <a:prstClr val="black"/>
                </a:solidFill>
              </a:rPr>
              <a:t>45%</a:t>
            </a:r>
          </a:p>
        </p:txBody>
      </p:sp>
      <p:grpSp>
        <p:nvGrpSpPr>
          <p:cNvPr id="11" name="Grupo 10"/>
          <p:cNvGrpSpPr/>
          <p:nvPr/>
        </p:nvGrpSpPr>
        <p:grpSpPr>
          <a:xfrm>
            <a:off x="-2" y="300851"/>
            <a:ext cx="8982637" cy="734319"/>
            <a:chOff x="-2" y="300851"/>
            <a:chExt cx="8982637" cy="734319"/>
          </a:xfrm>
        </p:grpSpPr>
        <p:sp>
          <p:nvSpPr>
            <p:cNvPr id="12" name="Rectángulo 11"/>
            <p:cNvSpPr/>
            <p:nvPr/>
          </p:nvSpPr>
          <p:spPr>
            <a:xfrm>
              <a:off x="-2" y="300851"/>
              <a:ext cx="8982637"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3" name="CuadroTexto 12"/>
            <p:cNvSpPr txBox="1"/>
            <p:nvPr/>
          </p:nvSpPr>
          <p:spPr>
            <a:xfrm>
              <a:off x="225700" y="362842"/>
              <a:ext cx="8646662" cy="430887"/>
            </a:xfrm>
            <a:prstGeom prst="rect">
              <a:avLst/>
            </a:prstGeom>
            <a:noFill/>
          </p:spPr>
          <p:txBody>
            <a:bodyPr wrap="none" rtlCol="0">
              <a:spAutoFit/>
            </a:bodyPr>
            <a:lstStyle/>
            <a:p>
              <a:r>
                <a:rPr lang="es-ES" sz="2200" b="1" dirty="0">
                  <a:solidFill>
                    <a:srgbClr val="FFFFFF"/>
                  </a:solidFill>
                  <a:latin typeface="Trebuchet MS" panose="020B0603020202020204" pitchFamily="34" charset="0"/>
                </a:rPr>
                <a:t>RIESGOS EN LA INSTALACIÓN DE LA CULTURA DE TRANSPARENCIA</a:t>
              </a:r>
            </a:p>
          </p:txBody>
        </p:sp>
      </p:grpSp>
    </p:spTree>
    <p:extLst>
      <p:ext uri="{BB962C8B-B14F-4D97-AF65-F5344CB8AC3E}">
        <p14:creationId xmlns:p14="http://schemas.microsoft.com/office/powerpoint/2010/main" val="1129181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300851"/>
            <a:ext cx="8001001"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7" name="CuadroTexto 6"/>
          <p:cNvSpPr txBox="1"/>
          <p:nvPr/>
        </p:nvSpPr>
        <p:spPr>
          <a:xfrm>
            <a:off x="225700" y="362842"/>
            <a:ext cx="7644465" cy="523220"/>
          </a:xfrm>
          <a:prstGeom prst="rect">
            <a:avLst/>
          </a:prstGeom>
          <a:noFill/>
        </p:spPr>
        <p:txBody>
          <a:bodyPr wrap="none" rtlCol="0">
            <a:spAutoFit/>
          </a:bodyPr>
          <a:lstStyle/>
          <a:p>
            <a:r>
              <a:rPr lang="es-ES" sz="2800" b="1" dirty="0">
                <a:solidFill>
                  <a:srgbClr val="FFFFFF"/>
                </a:solidFill>
                <a:latin typeface="Trebuchet MS" panose="020B0603020202020204" pitchFamily="34" charset="0"/>
              </a:rPr>
              <a:t>PERCEPCIÓN DE USO “PERSONAL” DE LA LEY</a:t>
            </a:r>
          </a:p>
        </p:txBody>
      </p:sp>
      <p:graphicFrame>
        <p:nvGraphicFramePr>
          <p:cNvPr id="9" name="Gráfico 8"/>
          <p:cNvGraphicFramePr>
            <a:graphicFrameLocks/>
          </p:cNvGraphicFramePr>
          <p:nvPr/>
        </p:nvGraphicFramePr>
        <p:xfrm>
          <a:off x="687481" y="1680883"/>
          <a:ext cx="7582460" cy="29180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7127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300851"/>
            <a:ext cx="8001001"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7" name="CuadroTexto 6"/>
          <p:cNvSpPr txBox="1"/>
          <p:nvPr/>
        </p:nvSpPr>
        <p:spPr>
          <a:xfrm>
            <a:off x="225700" y="362842"/>
            <a:ext cx="7644465" cy="523220"/>
          </a:xfrm>
          <a:prstGeom prst="rect">
            <a:avLst/>
          </a:prstGeom>
          <a:noFill/>
        </p:spPr>
        <p:txBody>
          <a:bodyPr wrap="none" rtlCol="0">
            <a:spAutoFit/>
          </a:bodyPr>
          <a:lstStyle/>
          <a:p>
            <a:r>
              <a:rPr lang="es-ES" sz="2800" b="1" dirty="0">
                <a:solidFill>
                  <a:srgbClr val="FFFFFF"/>
                </a:solidFill>
                <a:latin typeface="Trebuchet MS" panose="020B0603020202020204" pitchFamily="34" charset="0"/>
              </a:rPr>
              <a:t>PERCEPCIÓN DE USO “PERSONAL” DE LA LEY</a:t>
            </a:r>
          </a:p>
        </p:txBody>
      </p:sp>
      <p:graphicFrame>
        <p:nvGraphicFramePr>
          <p:cNvPr id="6" name="Gráfico 5"/>
          <p:cNvGraphicFramePr>
            <a:graphicFrameLocks/>
          </p:cNvGraphicFramePr>
          <p:nvPr/>
        </p:nvGraphicFramePr>
        <p:xfrm>
          <a:off x="618566" y="1519518"/>
          <a:ext cx="7927602" cy="35500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4415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300851"/>
            <a:ext cx="4589343"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p:cNvSpPr txBox="1"/>
          <p:nvPr/>
        </p:nvSpPr>
        <p:spPr>
          <a:xfrm>
            <a:off x="225700" y="362842"/>
            <a:ext cx="2777876" cy="584775"/>
          </a:xfrm>
          <a:prstGeom prst="rect">
            <a:avLst/>
          </a:prstGeom>
          <a:noFill/>
        </p:spPr>
        <p:txBody>
          <a:bodyPr wrap="none" rtlCol="0">
            <a:spAutoFit/>
          </a:bodyPr>
          <a:lstStyle/>
          <a:p>
            <a:r>
              <a:rPr lang="es-ES" sz="3200" b="1" dirty="0">
                <a:solidFill>
                  <a:srgbClr val="FFFFFF"/>
                </a:solidFill>
              </a:rPr>
              <a:t>1. Metodología</a:t>
            </a:r>
          </a:p>
        </p:txBody>
      </p:sp>
      <p:sp>
        <p:nvSpPr>
          <p:cNvPr id="12" name="CuadroTexto 11"/>
          <p:cNvSpPr txBox="1"/>
          <p:nvPr/>
        </p:nvSpPr>
        <p:spPr>
          <a:xfrm>
            <a:off x="436098" y="1411679"/>
            <a:ext cx="8298469" cy="590931"/>
          </a:xfrm>
          <a:prstGeom prst="rect">
            <a:avLst/>
          </a:prstGeom>
          <a:noFill/>
        </p:spPr>
        <p:txBody>
          <a:bodyPr wrap="square" rtlCol="0">
            <a:spAutoFit/>
          </a:bodyPr>
          <a:lstStyle/>
          <a:p>
            <a:pPr algn="just">
              <a:lnSpc>
                <a:spcPct val="80000"/>
              </a:lnSpc>
              <a:buFont typeface="Arial" charset="0"/>
              <a:buChar char="•"/>
              <a:defRPr/>
            </a:pPr>
            <a:endParaRPr lang="es-CL" altLang="es-CL" dirty="0">
              <a:solidFill>
                <a:schemeClr val="tx2"/>
              </a:solidFill>
              <a:ea typeface="ＭＳ Ｐゴシック" pitchFamily="34" charset="-128"/>
            </a:endParaRPr>
          </a:p>
          <a:p>
            <a:endParaRPr lang="es-ES" dirty="0">
              <a:solidFill>
                <a:schemeClr val="bg1">
                  <a:lumMod val="50000"/>
                </a:schemeClr>
              </a:solidFill>
            </a:endParaRPr>
          </a:p>
        </p:txBody>
      </p:sp>
      <p:sp>
        <p:nvSpPr>
          <p:cNvPr id="9" name="5 Rectángulo"/>
          <p:cNvSpPr>
            <a:spLocks noChangeArrowheads="1"/>
          </p:cNvSpPr>
          <p:nvPr/>
        </p:nvSpPr>
        <p:spPr bwMode="auto">
          <a:xfrm>
            <a:off x="395288" y="1112770"/>
            <a:ext cx="8051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eaLnBrk="1" hangingPunct="1">
              <a:lnSpc>
                <a:spcPct val="80000"/>
              </a:lnSpc>
              <a:buFontTx/>
              <a:buNone/>
            </a:pPr>
            <a:r>
              <a:rPr lang="es-CL" altLang="es-CL" sz="2000" b="1"/>
              <a:t>Tasa de respuesta:</a:t>
            </a:r>
            <a:endParaRPr lang="es-CL" altLang="es-CL" sz="2000" b="1" u="sng"/>
          </a:p>
        </p:txBody>
      </p:sp>
      <p:sp>
        <p:nvSpPr>
          <p:cNvPr id="14" name="4 CuadroTexto"/>
          <p:cNvSpPr txBox="1"/>
          <p:nvPr/>
        </p:nvSpPr>
        <p:spPr>
          <a:xfrm>
            <a:off x="395288" y="5327700"/>
            <a:ext cx="8096951" cy="461665"/>
          </a:xfrm>
          <a:prstGeom prst="rect">
            <a:avLst/>
          </a:prstGeom>
          <a:noFill/>
        </p:spPr>
        <p:txBody>
          <a:bodyPr wrap="square">
            <a:spAutoFit/>
          </a:bodyPr>
          <a:lstStyle/>
          <a:p>
            <a:pPr algn="ctr">
              <a:defRPr/>
            </a:pPr>
            <a:r>
              <a:rPr lang="es-CL" sz="1200" dirty="0">
                <a:ea typeface="ＭＳ Ｐゴシック" panose="020B0600070205080204" pitchFamily="34" charset="-128"/>
              </a:rPr>
              <a:t>* Este año rebotaron 687 correos, pero no es posible identificar el número por tipo de cliente. Al restar los rebotes al N del Universo total, la tasa de respuesta sería de 20% (+2%).</a:t>
            </a:r>
          </a:p>
        </p:txBody>
      </p:sp>
      <p:graphicFrame>
        <p:nvGraphicFramePr>
          <p:cNvPr id="15" name="Table 2"/>
          <p:cNvGraphicFramePr>
            <a:graphicFrameLocks noGrp="1"/>
          </p:cNvGraphicFramePr>
          <p:nvPr>
            <p:extLst>
              <p:ext uri="{D42A27DB-BD31-4B8C-83A1-F6EECF244321}">
                <p14:modId xmlns:p14="http://schemas.microsoft.com/office/powerpoint/2010/main" val="157584075"/>
              </p:ext>
            </p:extLst>
          </p:nvPr>
        </p:nvGraphicFramePr>
        <p:xfrm>
          <a:off x="127510" y="1534858"/>
          <a:ext cx="7937441" cy="3728693"/>
        </p:xfrm>
        <a:graphic>
          <a:graphicData uri="http://schemas.openxmlformats.org/drawingml/2006/table">
            <a:tbl>
              <a:tblPr firstRow="1" firstCol="1">
                <a:tableStyleId>{5C22544A-7EE6-4342-B048-85BDC9FD1C3A}</a:tableStyleId>
              </a:tblPr>
              <a:tblGrid>
                <a:gridCol w="1665807">
                  <a:extLst>
                    <a:ext uri="{9D8B030D-6E8A-4147-A177-3AD203B41FA5}">
                      <a16:colId xmlns:a16="http://schemas.microsoft.com/office/drawing/2014/main" val="20000"/>
                    </a:ext>
                  </a:extLst>
                </a:gridCol>
                <a:gridCol w="657989">
                  <a:extLst>
                    <a:ext uri="{9D8B030D-6E8A-4147-A177-3AD203B41FA5}">
                      <a16:colId xmlns:a16="http://schemas.microsoft.com/office/drawing/2014/main" val="20001"/>
                    </a:ext>
                  </a:extLst>
                </a:gridCol>
                <a:gridCol w="657989">
                  <a:extLst>
                    <a:ext uri="{9D8B030D-6E8A-4147-A177-3AD203B41FA5}">
                      <a16:colId xmlns:a16="http://schemas.microsoft.com/office/drawing/2014/main" val="20002"/>
                    </a:ext>
                  </a:extLst>
                </a:gridCol>
                <a:gridCol w="657989">
                  <a:extLst>
                    <a:ext uri="{9D8B030D-6E8A-4147-A177-3AD203B41FA5}">
                      <a16:colId xmlns:a16="http://schemas.microsoft.com/office/drawing/2014/main" val="20003"/>
                    </a:ext>
                  </a:extLst>
                </a:gridCol>
                <a:gridCol w="657989">
                  <a:extLst>
                    <a:ext uri="{9D8B030D-6E8A-4147-A177-3AD203B41FA5}">
                      <a16:colId xmlns:a16="http://schemas.microsoft.com/office/drawing/2014/main" val="20004"/>
                    </a:ext>
                  </a:extLst>
                </a:gridCol>
                <a:gridCol w="606613">
                  <a:extLst>
                    <a:ext uri="{9D8B030D-6E8A-4147-A177-3AD203B41FA5}">
                      <a16:colId xmlns:a16="http://schemas.microsoft.com/office/drawing/2014/main" val="20005"/>
                    </a:ext>
                  </a:extLst>
                </a:gridCol>
                <a:gridCol w="606613">
                  <a:extLst>
                    <a:ext uri="{9D8B030D-6E8A-4147-A177-3AD203B41FA5}">
                      <a16:colId xmlns:a16="http://schemas.microsoft.com/office/drawing/2014/main" val="20006"/>
                    </a:ext>
                  </a:extLst>
                </a:gridCol>
                <a:gridCol w="606613">
                  <a:extLst>
                    <a:ext uri="{9D8B030D-6E8A-4147-A177-3AD203B41FA5}">
                      <a16:colId xmlns:a16="http://schemas.microsoft.com/office/drawing/2014/main" val="20007"/>
                    </a:ext>
                  </a:extLst>
                </a:gridCol>
                <a:gridCol w="606613">
                  <a:extLst>
                    <a:ext uri="{9D8B030D-6E8A-4147-A177-3AD203B41FA5}">
                      <a16:colId xmlns:a16="http://schemas.microsoft.com/office/drawing/2014/main" val="20008"/>
                    </a:ext>
                  </a:extLst>
                </a:gridCol>
                <a:gridCol w="606613">
                  <a:extLst>
                    <a:ext uri="{9D8B030D-6E8A-4147-A177-3AD203B41FA5}">
                      <a16:colId xmlns:a16="http://schemas.microsoft.com/office/drawing/2014/main" val="20009"/>
                    </a:ext>
                  </a:extLst>
                </a:gridCol>
                <a:gridCol w="606613">
                  <a:extLst>
                    <a:ext uri="{9D8B030D-6E8A-4147-A177-3AD203B41FA5}">
                      <a16:colId xmlns:a16="http://schemas.microsoft.com/office/drawing/2014/main" val="20010"/>
                    </a:ext>
                  </a:extLst>
                </a:gridCol>
              </a:tblGrid>
              <a:tr h="400781">
                <a:tc>
                  <a:txBody>
                    <a:bodyPr/>
                    <a:lstStyle/>
                    <a:p>
                      <a:endParaRPr lang="es-CL" sz="1600" b="0" dirty="0">
                        <a:latin typeface="+mn-lt"/>
                      </a:endParaRPr>
                    </a:p>
                  </a:txBody>
                  <a:tcPr marL="68566" marR="68566" marT="9521" marB="0"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600" kern="1200" dirty="0">
                          <a:effectLst/>
                        </a:rPr>
                        <a:t>2015</a:t>
                      </a:r>
                      <a:endParaRPr lang="es-CL" sz="1600" b="1" kern="1200" dirty="0">
                        <a:solidFill>
                          <a:schemeClr val="lt1"/>
                        </a:solidFill>
                        <a:effectLst/>
                        <a:latin typeface="+mn-lt"/>
                        <a:ea typeface="+mn-ea"/>
                        <a:cs typeface="+mn-cs"/>
                      </a:endParaRPr>
                    </a:p>
                  </a:txBody>
                  <a:tcPr marL="0" marR="0" marT="0" marB="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L" sz="1600" b="1" kern="1200" dirty="0">
                        <a:solidFill>
                          <a:schemeClr val="lt1"/>
                        </a:solidFill>
                        <a:effectLst/>
                        <a:latin typeface="+mn-lt"/>
                        <a:ea typeface="+mn-ea"/>
                        <a:cs typeface="+mn-cs"/>
                      </a:endParaRPr>
                    </a:p>
                  </a:txBody>
                  <a:tcPr marL="0" marR="0" marT="0" marB="0"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600" b="1" kern="1200" dirty="0">
                          <a:solidFill>
                            <a:schemeClr val="lt1"/>
                          </a:solidFill>
                          <a:effectLst/>
                          <a:latin typeface="+mn-lt"/>
                          <a:ea typeface="+mn-ea"/>
                          <a:cs typeface="+mn-cs"/>
                        </a:rPr>
                        <a:t>2016</a:t>
                      </a:r>
                      <a:r>
                        <a:rPr lang="es-CL" sz="1600" b="1" kern="1200" baseline="0" dirty="0">
                          <a:solidFill>
                            <a:schemeClr val="lt1"/>
                          </a:solidFill>
                          <a:effectLst/>
                          <a:latin typeface="+mn-lt"/>
                          <a:ea typeface="+mn-ea"/>
                          <a:cs typeface="+mn-cs"/>
                        </a:rPr>
                        <a:t>   </a:t>
                      </a:r>
                    </a:p>
                  </a:txBody>
                  <a:tcPr marL="0" marR="0" marT="0" marB="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L" sz="1600" b="1" kern="1200" baseline="0" dirty="0">
                        <a:solidFill>
                          <a:schemeClr val="lt1"/>
                        </a:solidFill>
                        <a:effectLst/>
                        <a:latin typeface="+mn-lt"/>
                        <a:ea typeface="+mn-ea"/>
                        <a:cs typeface="+mn-cs"/>
                      </a:endParaRPr>
                    </a:p>
                  </a:txBody>
                  <a:tcPr marL="0" marR="0" marT="0" marB="0"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600" b="1" kern="1200" baseline="0" dirty="0">
                          <a:solidFill>
                            <a:schemeClr val="lt1"/>
                          </a:solidFill>
                          <a:effectLst/>
                          <a:latin typeface="+mn-lt"/>
                          <a:ea typeface="+mn-ea"/>
                          <a:cs typeface="+mn-cs"/>
                        </a:rPr>
                        <a:t>2017</a:t>
                      </a:r>
                    </a:p>
                  </a:txBody>
                  <a:tcPr marL="0" marR="0" marT="0" marB="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L" sz="1600" b="1" kern="1200" baseline="0" dirty="0">
                        <a:solidFill>
                          <a:schemeClr val="lt1"/>
                        </a:solidFill>
                        <a:effectLst/>
                        <a:latin typeface="+mn-lt"/>
                        <a:ea typeface="+mn-ea"/>
                        <a:cs typeface="+mn-cs"/>
                      </a:endParaRPr>
                    </a:p>
                  </a:txBody>
                  <a:tcPr marL="0" marR="0" marT="0" marB="0"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600" b="1" kern="1200" baseline="0" dirty="0">
                          <a:solidFill>
                            <a:schemeClr val="lt1"/>
                          </a:solidFill>
                          <a:effectLst/>
                          <a:latin typeface="+mn-lt"/>
                          <a:ea typeface="+mn-ea"/>
                          <a:cs typeface="+mn-cs"/>
                        </a:rPr>
                        <a:t>2018</a:t>
                      </a:r>
                    </a:p>
                  </a:txBody>
                  <a:tcPr marL="0" marR="0" marT="0" marB="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L" sz="1600" b="1" kern="1200" baseline="0" dirty="0">
                        <a:solidFill>
                          <a:schemeClr val="lt1"/>
                        </a:solidFill>
                        <a:effectLst/>
                        <a:latin typeface="+mn-lt"/>
                        <a:ea typeface="+mn-ea"/>
                        <a:cs typeface="+mn-cs"/>
                      </a:endParaRPr>
                    </a:p>
                  </a:txBody>
                  <a:tcPr marL="0" marR="0" marT="0" marB="0" anchor="ctr"/>
                </a:tc>
                <a:tc gridSpan="2">
                  <a:txBody>
                    <a:bodyPr/>
                    <a:lstStyle/>
                    <a:p>
                      <a:pPr algn="ctr" rtl="0" fontAlgn="ctr"/>
                      <a:r>
                        <a:rPr lang="es-CL" sz="1400" b="1" i="0" u="none" strike="noStrike" dirty="0">
                          <a:solidFill>
                            <a:srgbClr val="FFFFFF"/>
                          </a:solidFill>
                          <a:effectLst/>
                          <a:latin typeface="Calibri" panose="020F0502020204030204" pitchFamily="34" charset="0"/>
                        </a:rPr>
                        <a:t>2019</a:t>
                      </a:r>
                    </a:p>
                  </a:txBody>
                  <a:tcPr marL="9352" marR="9352" marT="9356" marB="0" anchor="ctr"/>
                </a:tc>
                <a:tc hMerge="1">
                  <a:txBody>
                    <a:bodyPr/>
                    <a:lstStyle/>
                    <a:p>
                      <a:endParaRPr lang="es-CL"/>
                    </a:p>
                  </a:txBody>
                  <a:tcPr/>
                </a:tc>
                <a:extLst>
                  <a:ext uri="{0D108BD9-81ED-4DB2-BD59-A6C34878D82A}">
                    <a16:rowId xmlns:a16="http://schemas.microsoft.com/office/drawing/2014/main" val="10000"/>
                  </a:ext>
                </a:extLst>
              </a:tr>
              <a:tr h="400781">
                <a:tc>
                  <a:txBody>
                    <a:bodyPr/>
                    <a:lstStyle/>
                    <a:p>
                      <a:endParaRPr lang="es-CL" sz="1600" b="0" dirty="0">
                        <a:latin typeface="+mn-lt"/>
                      </a:endParaRPr>
                    </a:p>
                  </a:txBody>
                  <a:tcPr marL="68566" marR="68566" marT="9521"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600" b="1" kern="1200" baseline="0" dirty="0">
                          <a:solidFill>
                            <a:schemeClr val="lt1"/>
                          </a:solidFill>
                          <a:effectLst/>
                          <a:latin typeface="+mn-lt"/>
                          <a:ea typeface="+mn-ea"/>
                          <a:cs typeface="+mn-cs"/>
                        </a:rPr>
                        <a:t>%</a:t>
                      </a:r>
                    </a:p>
                  </a:txBody>
                  <a:tcPr marL="0" marR="0" marT="0" marB="0"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600" b="1" kern="1200" baseline="0" dirty="0">
                          <a:solidFill>
                            <a:schemeClr val="lt1"/>
                          </a:solidFill>
                          <a:effectLst/>
                          <a:latin typeface="+mn-lt"/>
                          <a:ea typeface="+mn-ea"/>
                          <a:cs typeface="+mn-cs"/>
                        </a:rPr>
                        <a:t>N</a:t>
                      </a:r>
                    </a:p>
                  </a:txBody>
                  <a:tcPr marL="0" marR="0" marT="0" marB="0"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600" b="1" kern="1200" baseline="0" dirty="0">
                          <a:solidFill>
                            <a:schemeClr val="lt1"/>
                          </a:solidFill>
                          <a:effectLst/>
                          <a:latin typeface="+mn-lt"/>
                          <a:ea typeface="+mn-ea"/>
                          <a:cs typeface="+mn-cs"/>
                        </a:rPr>
                        <a:t>%</a:t>
                      </a:r>
                    </a:p>
                  </a:txBody>
                  <a:tcPr marL="0" marR="0" marT="0" marB="0"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600" b="1" kern="1200" baseline="0" dirty="0">
                          <a:solidFill>
                            <a:schemeClr val="lt1"/>
                          </a:solidFill>
                          <a:effectLst/>
                          <a:latin typeface="+mn-lt"/>
                          <a:ea typeface="+mn-ea"/>
                          <a:cs typeface="+mn-cs"/>
                        </a:rPr>
                        <a:t>N</a:t>
                      </a:r>
                    </a:p>
                  </a:txBody>
                  <a:tcPr marL="0" marR="0" marT="0" marB="0"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600" b="1" kern="1200" baseline="0" dirty="0">
                          <a:solidFill>
                            <a:schemeClr val="lt1"/>
                          </a:solidFill>
                          <a:effectLst/>
                          <a:latin typeface="+mn-lt"/>
                          <a:ea typeface="+mn-ea"/>
                          <a:cs typeface="+mn-cs"/>
                        </a:rPr>
                        <a:t>%</a:t>
                      </a:r>
                    </a:p>
                  </a:txBody>
                  <a:tcPr marL="0" marR="0" marT="0" marB="0"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600" b="1" kern="1200" baseline="0" dirty="0">
                          <a:solidFill>
                            <a:schemeClr val="lt1"/>
                          </a:solidFill>
                          <a:effectLst/>
                          <a:latin typeface="+mn-lt"/>
                          <a:ea typeface="+mn-ea"/>
                          <a:cs typeface="+mn-cs"/>
                        </a:rPr>
                        <a:t>N</a:t>
                      </a:r>
                    </a:p>
                  </a:txBody>
                  <a:tcPr marL="0" marR="0" marT="0" marB="0"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600" b="1" kern="1200" baseline="0" dirty="0">
                          <a:solidFill>
                            <a:schemeClr val="lt1"/>
                          </a:solidFill>
                          <a:effectLst/>
                          <a:latin typeface="+mn-lt"/>
                          <a:ea typeface="+mn-ea"/>
                          <a:cs typeface="+mn-cs"/>
                        </a:rPr>
                        <a:t>%</a:t>
                      </a:r>
                    </a:p>
                  </a:txBody>
                  <a:tcPr marL="0" marR="0" marT="0" marB="0"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600" b="1" kern="1200" baseline="0" dirty="0">
                          <a:solidFill>
                            <a:schemeClr val="lt1"/>
                          </a:solidFill>
                          <a:effectLst/>
                          <a:latin typeface="+mn-lt"/>
                          <a:ea typeface="+mn-ea"/>
                          <a:cs typeface="+mn-cs"/>
                        </a:rPr>
                        <a:t>N</a:t>
                      </a:r>
                    </a:p>
                  </a:txBody>
                  <a:tcPr marL="0" marR="0" marT="0" marB="0" anchor="ctr">
                    <a:solidFill>
                      <a:schemeClr val="accent1"/>
                    </a:solidFill>
                  </a:tcPr>
                </a:tc>
                <a:tc>
                  <a:txBody>
                    <a:bodyPr/>
                    <a:lstStyle/>
                    <a:p>
                      <a:pPr algn="ctr" rtl="0" fontAlgn="ctr"/>
                      <a:r>
                        <a:rPr lang="es-CL" sz="1400" b="1" i="0" u="none" strike="noStrike" dirty="0">
                          <a:solidFill>
                            <a:srgbClr val="FFFFFF"/>
                          </a:solidFill>
                          <a:effectLst/>
                          <a:latin typeface="Calibri" panose="020F0502020204030204" pitchFamily="34" charset="0"/>
                        </a:rPr>
                        <a:t>%</a:t>
                      </a:r>
                    </a:p>
                  </a:txBody>
                  <a:tcPr marL="9352" marR="9352" marT="9356" marB="0" anchor="ctr">
                    <a:solidFill>
                      <a:schemeClr val="accent1"/>
                    </a:solidFill>
                  </a:tcPr>
                </a:tc>
                <a:tc>
                  <a:txBody>
                    <a:bodyPr/>
                    <a:lstStyle/>
                    <a:p>
                      <a:pPr algn="ctr" rtl="0" fontAlgn="ctr"/>
                      <a:r>
                        <a:rPr lang="es-CL" sz="1400" b="1" i="0" u="none" strike="noStrike" dirty="0">
                          <a:solidFill>
                            <a:srgbClr val="FFFFFF"/>
                          </a:solidFill>
                          <a:effectLst/>
                          <a:latin typeface="Calibri" panose="020F0502020204030204" pitchFamily="34" charset="0"/>
                        </a:rPr>
                        <a:t>N</a:t>
                      </a:r>
                    </a:p>
                  </a:txBody>
                  <a:tcPr marL="9352" marR="9352" marT="9356" marB="0" anchor="ctr">
                    <a:solidFill>
                      <a:schemeClr val="accent1"/>
                    </a:solidFill>
                  </a:tcPr>
                </a:tc>
                <a:extLst>
                  <a:ext uri="{0D108BD9-81ED-4DB2-BD59-A6C34878D82A}">
                    <a16:rowId xmlns:a16="http://schemas.microsoft.com/office/drawing/2014/main" val="10001"/>
                  </a:ext>
                </a:extLst>
              </a:tr>
              <a:tr h="358882">
                <a:tc>
                  <a:txBody>
                    <a:bodyPr/>
                    <a:lstStyle/>
                    <a:p>
                      <a:pPr>
                        <a:spcAft>
                          <a:spcPts val="0"/>
                        </a:spcAft>
                      </a:pPr>
                      <a:r>
                        <a:rPr lang="es-CL" sz="1600" dirty="0">
                          <a:effectLst/>
                        </a:rPr>
                        <a:t>Reclamantes</a:t>
                      </a:r>
                      <a:endParaRPr lang="es-CL" sz="1600" b="0" dirty="0">
                        <a:effectLst/>
                        <a:latin typeface="+mn-lt"/>
                      </a:endParaRPr>
                    </a:p>
                  </a:txBody>
                  <a:tcPr marL="68566" marR="68566" marT="9521" marB="0"/>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L" sz="1400" b="0" u="none" strike="noStrike" kern="1200" cap="none" normalizeH="0" baseline="0" dirty="0">
                          <a:ln>
                            <a:noFill/>
                          </a:ln>
                          <a:effectLst/>
                        </a:rPr>
                        <a:t>22%</a:t>
                      </a:r>
                      <a:endParaRPr kumimoji="0" lang="es-CL" sz="14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L" sz="14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rPr>
                        <a:t>369</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dk1"/>
                          </a:solidFill>
                          <a:effectLst/>
                          <a:latin typeface="+mn-lt"/>
                          <a:ea typeface="+mn-ea"/>
                          <a:cs typeface="+mn-cs"/>
                        </a:rPr>
                        <a:t>21%</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dk1"/>
                          </a:solidFill>
                          <a:effectLst/>
                          <a:latin typeface="+mn-lt"/>
                          <a:ea typeface="+mn-ea"/>
                          <a:cs typeface="+mn-cs"/>
                        </a:rPr>
                        <a:t>427</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u="none" strike="noStrike" kern="1200" cap="none" normalizeH="0" baseline="0" dirty="0">
                          <a:ln>
                            <a:noFill/>
                          </a:ln>
                          <a:solidFill>
                            <a:schemeClr val="dk1"/>
                          </a:solidFill>
                          <a:effectLst/>
                          <a:latin typeface="+mn-lt"/>
                          <a:ea typeface="+mn-ea"/>
                          <a:cs typeface="+mn-cs"/>
                        </a:rPr>
                        <a:t>22%</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u="none" strike="noStrike" kern="1200" cap="none" normalizeH="0" baseline="0" dirty="0">
                          <a:ln>
                            <a:noFill/>
                          </a:ln>
                          <a:solidFill>
                            <a:schemeClr val="dk1"/>
                          </a:solidFill>
                          <a:effectLst/>
                          <a:latin typeface="+mn-lt"/>
                          <a:ea typeface="+mn-ea"/>
                          <a:cs typeface="+mn-cs"/>
                        </a:rPr>
                        <a:t>530</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600" b="0" u="none" strike="noStrike" kern="1200" cap="none" normalizeH="0" baseline="0" dirty="0">
                          <a:ln>
                            <a:noFill/>
                          </a:ln>
                          <a:solidFill>
                            <a:schemeClr val="tx1"/>
                          </a:solidFill>
                          <a:effectLst/>
                          <a:latin typeface="+mn-lt"/>
                          <a:ea typeface="+mn-ea"/>
                          <a:cs typeface="+mn-cs"/>
                        </a:rPr>
                        <a:t>23%</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dk1"/>
                          </a:solidFill>
                          <a:effectLst/>
                          <a:latin typeface="+mn-lt"/>
                          <a:ea typeface="+mn-ea"/>
                          <a:cs typeface="+mn-cs"/>
                        </a:rPr>
                        <a:t>567</a:t>
                      </a:r>
                    </a:p>
                  </a:txBody>
                  <a:tcPr marL="9524" marR="9524" marT="9526" marB="0" anchor="ctr"/>
                </a:tc>
                <a:tc>
                  <a:txBody>
                    <a:bodyPr/>
                    <a:lstStyle/>
                    <a:p>
                      <a:pPr marL="0" algn="ctr" defTabSz="457200" rtl="0" eaLnBrk="1" fontAlgn="ctr" latinLnBrk="0" hangingPunct="1"/>
                      <a:r>
                        <a:rPr lang="es-CL" sz="1400" b="1" i="0" u="none" strike="noStrike" kern="1200" dirty="0">
                          <a:solidFill>
                            <a:srgbClr val="000000"/>
                          </a:solidFill>
                          <a:effectLst/>
                          <a:latin typeface="+mj-lt"/>
                          <a:ea typeface="+mn-ea"/>
                          <a:cs typeface="+mn-cs"/>
                        </a:rPr>
                        <a:t>17%</a:t>
                      </a:r>
                    </a:p>
                  </a:txBody>
                  <a:tcPr marL="9352" marR="9352" marT="9356" marB="0" anchor="ctr">
                    <a:solidFill>
                      <a:schemeClr val="accent1">
                        <a:lumMod val="40000"/>
                        <a:lumOff val="60000"/>
                      </a:schemeClr>
                    </a:solidFill>
                  </a:tcPr>
                </a:tc>
                <a:tc>
                  <a:txBody>
                    <a:bodyPr/>
                    <a:lstStyle/>
                    <a:p>
                      <a:pPr marL="0" algn="ctr" defTabSz="457200" rtl="0" eaLnBrk="1" fontAlgn="ctr" latinLnBrk="0" hangingPunct="1"/>
                      <a:r>
                        <a:rPr lang="es-CL" sz="1400" b="1" i="0" u="none" strike="noStrike" kern="1200" dirty="0">
                          <a:solidFill>
                            <a:srgbClr val="000000"/>
                          </a:solidFill>
                          <a:effectLst/>
                          <a:latin typeface="+mj-lt"/>
                          <a:ea typeface="+mn-ea"/>
                          <a:cs typeface="+mn-cs"/>
                        </a:rPr>
                        <a:t>404</a:t>
                      </a:r>
                    </a:p>
                  </a:txBody>
                  <a:tcPr marL="9352" marR="9352" marT="9356" marB="0" anchor="ctr"/>
                </a:tc>
                <a:extLst>
                  <a:ext uri="{0D108BD9-81ED-4DB2-BD59-A6C34878D82A}">
                    <a16:rowId xmlns:a16="http://schemas.microsoft.com/office/drawing/2014/main" val="10002"/>
                  </a:ext>
                </a:extLst>
              </a:tr>
              <a:tr h="358882">
                <a:tc>
                  <a:txBody>
                    <a:bodyPr/>
                    <a:lstStyle/>
                    <a:p>
                      <a:pPr>
                        <a:spcAft>
                          <a:spcPts val="0"/>
                        </a:spcAft>
                      </a:pPr>
                      <a:r>
                        <a:rPr lang="es-CL" sz="1600" b="1" dirty="0">
                          <a:effectLst/>
                        </a:rPr>
                        <a:t>Solicitantes CPLT</a:t>
                      </a:r>
                      <a:endParaRPr lang="es-CL" sz="1600" b="1" dirty="0">
                        <a:effectLst/>
                        <a:latin typeface="+mn-lt"/>
                      </a:endParaRPr>
                    </a:p>
                  </a:txBody>
                  <a:tcPr marL="68566" marR="68566" marT="9521" marB="0"/>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L" sz="1400" b="0" u="none" strike="noStrike" kern="1200" cap="none" normalizeH="0" baseline="0" dirty="0">
                          <a:ln>
                            <a:noFill/>
                          </a:ln>
                          <a:effectLst/>
                        </a:rPr>
                        <a:t>16%</a:t>
                      </a:r>
                      <a:endParaRPr kumimoji="0" lang="es-CL" sz="14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3" marR="9523" marT="9523" marB="0" anchor="ctr">
                    <a:solidFill>
                      <a:schemeClr val="accent1">
                        <a:lumMod val="40000"/>
                        <a:lumOff val="6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L" sz="14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rPr>
                        <a:t>58</a:t>
                      </a:r>
                    </a:p>
                  </a:txBody>
                  <a:tcPr marL="9523" marR="9523" marT="9523" marB="0" anchor="ct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dk1"/>
                          </a:solidFill>
                          <a:effectLst/>
                          <a:latin typeface="+mn-lt"/>
                          <a:ea typeface="+mn-ea"/>
                          <a:cs typeface="+mn-cs"/>
                        </a:rPr>
                        <a:t>16%</a:t>
                      </a:r>
                    </a:p>
                  </a:txBody>
                  <a:tcPr marL="9523" marR="9523" marT="9523" marB="0" anchor="ctr">
                    <a:solidFill>
                      <a:schemeClr val="accent1">
                        <a:lumMod val="40000"/>
                        <a:lumOff val="6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dk1"/>
                          </a:solidFill>
                          <a:effectLst/>
                          <a:latin typeface="+mn-lt"/>
                          <a:ea typeface="+mn-ea"/>
                          <a:cs typeface="+mn-cs"/>
                        </a:rPr>
                        <a:t>73</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u="none" strike="noStrike" kern="1200" cap="none" normalizeH="0" baseline="0" dirty="0">
                          <a:ln>
                            <a:noFill/>
                          </a:ln>
                          <a:solidFill>
                            <a:schemeClr val="dk1"/>
                          </a:solidFill>
                          <a:effectLst/>
                          <a:latin typeface="+mn-lt"/>
                          <a:ea typeface="+mn-ea"/>
                          <a:cs typeface="+mn-cs"/>
                        </a:rPr>
                        <a:t>19%</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u="none" strike="noStrike" kern="1200" cap="none" normalizeH="0" baseline="0" dirty="0">
                          <a:ln>
                            <a:noFill/>
                          </a:ln>
                          <a:solidFill>
                            <a:schemeClr val="dk1"/>
                          </a:solidFill>
                          <a:effectLst/>
                          <a:latin typeface="+mn-lt"/>
                          <a:ea typeface="+mn-ea"/>
                          <a:cs typeface="+mn-cs"/>
                        </a:rPr>
                        <a:t>11</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600" b="0" u="none" strike="noStrike" kern="1200" cap="none" normalizeH="0" baseline="0" dirty="0">
                          <a:ln>
                            <a:noFill/>
                          </a:ln>
                          <a:solidFill>
                            <a:schemeClr val="tx1"/>
                          </a:solidFill>
                          <a:effectLst/>
                          <a:latin typeface="+mn-lt"/>
                          <a:ea typeface="+mn-ea"/>
                          <a:cs typeface="+mn-cs"/>
                        </a:rPr>
                        <a:t>14%</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dk1"/>
                          </a:solidFill>
                          <a:effectLst/>
                          <a:latin typeface="+mn-lt"/>
                          <a:ea typeface="+mn-ea"/>
                          <a:cs typeface="+mn-cs"/>
                        </a:rPr>
                        <a:t>43</a:t>
                      </a:r>
                    </a:p>
                  </a:txBody>
                  <a:tcPr marL="9524" marR="9524" marT="9526" marB="0" anchor="ctr"/>
                </a:tc>
                <a:tc>
                  <a:txBody>
                    <a:bodyPr/>
                    <a:lstStyle/>
                    <a:p>
                      <a:pPr marL="0" algn="ctr" defTabSz="457200" rtl="0" eaLnBrk="1" fontAlgn="ctr" latinLnBrk="0" hangingPunct="1"/>
                      <a:r>
                        <a:rPr lang="es-CL" sz="1400" b="1" i="0" u="none" strike="noStrike" kern="1200" dirty="0">
                          <a:solidFill>
                            <a:srgbClr val="000000"/>
                          </a:solidFill>
                          <a:effectLst/>
                          <a:latin typeface="+mj-lt"/>
                          <a:ea typeface="+mn-ea"/>
                          <a:cs typeface="+mn-cs"/>
                        </a:rPr>
                        <a:t>15%</a:t>
                      </a:r>
                    </a:p>
                  </a:txBody>
                  <a:tcPr marL="9352" marR="9352" marT="9356" marB="0" anchor="ctr">
                    <a:solidFill>
                      <a:schemeClr val="accent1">
                        <a:lumMod val="40000"/>
                        <a:lumOff val="60000"/>
                      </a:schemeClr>
                    </a:solidFill>
                  </a:tcPr>
                </a:tc>
                <a:tc>
                  <a:txBody>
                    <a:bodyPr/>
                    <a:lstStyle/>
                    <a:p>
                      <a:pPr marL="0" algn="ctr" defTabSz="457200" rtl="0" eaLnBrk="1" fontAlgn="ctr" latinLnBrk="0" hangingPunct="1"/>
                      <a:r>
                        <a:rPr lang="es-CL" sz="1400" b="1" i="0" u="none" strike="noStrike" kern="1200" dirty="0">
                          <a:solidFill>
                            <a:srgbClr val="000000"/>
                          </a:solidFill>
                          <a:effectLst/>
                          <a:latin typeface="+mj-lt"/>
                          <a:ea typeface="+mn-ea"/>
                          <a:cs typeface="+mn-cs"/>
                        </a:rPr>
                        <a:t>45</a:t>
                      </a:r>
                    </a:p>
                  </a:txBody>
                  <a:tcPr marL="9352" marR="9352" marT="9356" marB="0" anchor="ctr"/>
                </a:tc>
                <a:extLst>
                  <a:ext uri="{0D108BD9-81ED-4DB2-BD59-A6C34878D82A}">
                    <a16:rowId xmlns:a16="http://schemas.microsoft.com/office/drawing/2014/main" val="10003"/>
                  </a:ext>
                </a:extLst>
              </a:tr>
              <a:tr h="461549">
                <a:tc>
                  <a:txBody>
                    <a:bodyPr/>
                    <a:lstStyle/>
                    <a:p>
                      <a:pPr>
                        <a:spcAft>
                          <a:spcPts val="0"/>
                        </a:spcAft>
                      </a:pPr>
                      <a:r>
                        <a:rPr lang="es-CL" sz="1600" b="1" dirty="0">
                          <a:effectLst/>
                          <a:latin typeface="+mn-lt"/>
                        </a:rPr>
                        <a:t>Solicitantes derivados</a:t>
                      </a:r>
                    </a:p>
                  </a:txBody>
                  <a:tcPr marL="68566" marR="68566" marT="9521" marB="0"/>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4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tc>
                <a:tc vMerge="1">
                  <a:txBody>
                    <a:bodyPr/>
                    <a:lstStyle/>
                    <a:p>
                      <a:endParaRPr lang="es-CL"/>
                    </a:p>
                  </a:txBody>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sz="1400" b="0" u="none" strike="noStrike" kern="1200" cap="none" normalizeH="0" baseline="0" dirty="0">
                        <a:ln>
                          <a:noFill/>
                        </a:ln>
                        <a:solidFill>
                          <a:schemeClr val="dk1"/>
                        </a:solidFill>
                        <a:effectLst/>
                        <a:latin typeface="+mn-lt"/>
                        <a:ea typeface="+mn-ea"/>
                        <a:cs typeface="+mn-cs"/>
                      </a:endParaRPr>
                    </a:p>
                  </a:txBody>
                  <a:tcPr marL="9524" marR="9524" marT="9523" marB="0" anchor="ctr"/>
                </a:tc>
                <a:tc vMerge="1">
                  <a:txBody>
                    <a:bodyPr/>
                    <a:lstStyle/>
                    <a:p>
                      <a:endParaRPr lang="es-CL"/>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u="none" strike="noStrike" kern="1200" cap="none" normalizeH="0" baseline="0" dirty="0">
                          <a:ln>
                            <a:noFill/>
                          </a:ln>
                          <a:solidFill>
                            <a:schemeClr val="dk1"/>
                          </a:solidFill>
                          <a:effectLst/>
                          <a:latin typeface="+mn-lt"/>
                          <a:ea typeface="+mn-ea"/>
                          <a:cs typeface="+mn-cs"/>
                        </a:rPr>
                        <a:t>19%</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u="none" strike="noStrike" kern="1200" cap="none" normalizeH="0" baseline="0" dirty="0">
                          <a:ln>
                            <a:noFill/>
                          </a:ln>
                          <a:solidFill>
                            <a:schemeClr val="dk1"/>
                          </a:solidFill>
                          <a:effectLst/>
                          <a:latin typeface="+mn-lt"/>
                          <a:ea typeface="+mn-ea"/>
                          <a:cs typeface="+mn-cs"/>
                        </a:rPr>
                        <a:t>168</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600" b="0" u="none" strike="noStrike" kern="1200" cap="none" normalizeH="0" baseline="0" dirty="0">
                          <a:ln>
                            <a:noFill/>
                          </a:ln>
                          <a:solidFill>
                            <a:schemeClr val="tx1"/>
                          </a:solidFill>
                          <a:effectLst/>
                          <a:latin typeface="+mn-lt"/>
                          <a:ea typeface="+mn-ea"/>
                          <a:cs typeface="+mn-cs"/>
                        </a:rPr>
                        <a:t>21%</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dk1"/>
                          </a:solidFill>
                          <a:effectLst/>
                          <a:latin typeface="+mn-lt"/>
                          <a:ea typeface="+mn-ea"/>
                          <a:cs typeface="+mn-cs"/>
                        </a:rPr>
                        <a:t>299</a:t>
                      </a:r>
                    </a:p>
                  </a:txBody>
                  <a:tcPr marL="9524" marR="9524" marT="9526" marB="0" anchor="ctr"/>
                </a:tc>
                <a:tc>
                  <a:txBody>
                    <a:bodyPr/>
                    <a:lstStyle/>
                    <a:p>
                      <a:pPr algn="ctr" rtl="0" fontAlgn="ctr"/>
                      <a:r>
                        <a:rPr lang="es-CL" sz="1400" b="1" i="0" u="none" strike="noStrike" dirty="0">
                          <a:solidFill>
                            <a:srgbClr val="000000"/>
                          </a:solidFill>
                          <a:effectLst/>
                          <a:latin typeface="+mj-lt"/>
                        </a:rPr>
                        <a:t>13%</a:t>
                      </a:r>
                    </a:p>
                  </a:txBody>
                  <a:tcPr marL="9352" marR="9352" marT="9356" marB="0" anchor="ctr">
                    <a:solidFill>
                      <a:schemeClr val="accent1">
                        <a:lumMod val="40000"/>
                        <a:lumOff val="60000"/>
                      </a:schemeClr>
                    </a:solidFill>
                  </a:tcPr>
                </a:tc>
                <a:tc>
                  <a:txBody>
                    <a:bodyPr/>
                    <a:lstStyle/>
                    <a:p>
                      <a:pPr algn="ctr" rtl="0" fontAlgn="ctr"/>
                      <a:r>
                        <a:rPr lang="es-CL" sz="1400" b="1" i="0" u="none" strike="noStrike" dirty="0">
                          <a:solidFill>
                            <a:srgbClr val="000000"/>
                          </a:solidFill>
                          <a:effectLst/>
                          <a:latin typeface="+mj-lt"/>
                        </a:rPr>
                        <a:t>241</a:t>
                      </a:r>
                    </a:p>
                  </a:txBody>
                  <a:tcPr marL="9352" marR="9352" marT="9356" marB="0" anchor="ctr"/>
                </a:tc>
                <a:extLst>
                  <a:ext uri="{0D108BD9-81ED-4DB2-BD59-A6C34878D82A}">
                    <a16:rowId xmlns:a16="http://schemas.microsoft.com/office/drawing/2014/main" val="10004"/>
                  </a:ext>
                </a:extLst>
              </a:tr>
              <a:tr h="358882">
                <a:tc>
                  <a:txBody>
                    <a:bodyPr/>
                    <a:lstStyle/>
                    <a:p>
                      <a:pPr>
                        <a:spcAft>
                          <a:spcPts val="0"/>
                        </a:spcAft>
                      </a:pPr>
                      <a:r>
                        <a:rPr lang="es-CL" sz="1600" dirty="0">
                          <a:effectLst/>
                        </a:rPr>
                        <a:t>Consultantes</a:t>
                      </a:r>
                      <a:endParaRPr lang="es-CL" sz="1600" b="0" dirty="0">
                        <a:effectLst/>
                        <a:latin typeface="+mn-lt"/>
                      </a:endParaRPr>
                    </a:p>
                  </a:txBody>
                  <a:tcPr marL="68566" marR="68566" marT="9521" marB="0"/>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L" sz="1400" b="0" u="none" strike="noStrike" kern="1200" cap="none" normalizeH="0" baseline="0" dirty="0">
                          <a:ln>
                            <a:noFill/>
                          </a:ln>
                          <a:effectLst/>
                        </a:rPr>
                        <a:t>26%</a:t>
                      </a:r>
                      <a:endParaRPr kumimoji="0" lang="es-CL" sz="14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L" sz="14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rPr>
                        <a:t>463</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dk1"/>
                          </a:solidFill>
                          <a:effectLst/>
                          <a:latin typeface="+mn-lt"/>
                          <a:ea typeface="+mn-ea"/>
                          <a:cs typeface="+mn-cs"/>
                        </a:rPr>
                        <a:t>25%</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dk1"/>
                          </a:solidFill>
                          <a:effectLst/>
                          <a:latin typeface="+mn-lt"/>
                          <a:ea typeface="+mn-ea"/>
                          <a:cs typeface="+mn-cs"/>
                        </a:rPr>
                        <a:t>526</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u="none" strike="noStrike" kern="1200" cap="none" normalizeH="0" baseline="0" dirty="0">
                          <a:ln>
                            <a:noFill/>
                          </a:ln>
                          <a:solidFill>
                            <a:schemeClr val="dk1"/>
                          </a:solidFill>
                          <a:effectLst/>
                          <a:latin typeface="+mn-lt"/>
                          <a:ea typeface="+mn-ea"/>
                          <a:cs typeface="+mn-cs"/>
                        </a:rPr>
                        <a:t>25%</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u="none" strike="noStrike" kern="1200" cap="none" normalizeH="0" baseline="0" dirty="0">
                          <a:ln>
                            <a:noFill/>
                          </a:ln>
                          <a:solidFill>
                            <a:schemeClr val="dk1"/>
                          </a:solidFill>
                          <a:effectLst/>
                          <a:latin typeface="+mn-lt"/>
                          <a:ea typeface="+mn-ea"/>
                          <a:cs typeface="+mn-cs"/>
                        </a:rPr>
                        <a:t>494</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600" b="0" u="none" strike="noStrike" kern="1200" cap="none" normalizeH="0" baseline="0" dirty="0">
                          <a:ln>
                            <a:noFill/>
                          </a:ln>
                          <a:solidFill>
                            <a:schemeClr val="tx1"/>
                          </a:solidFill>
                          <a:effectLst/>
                          <a:latin typeface="+mn-lt"/>
                          <a:ea typeface="+mn-ea"/>
                          <a:cs typeface="+mn-cs"/>
                        </a:rPr>
                        <a:t>30%</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dk1"/>
                          </a:solidFill>
                          <a:effectLst/>
                          <a:latin typeface="+mn-lt"/>
                          <a:ea typeface="+mn-ea"/>
                          <a:cs typeface="+mn-cs"/>
                        </a:rPr>
                        <a:t>531</a:t>
                      </a:r>
                    </a:p>
                  </a:txBody>
                  <a:tcPr marL="9524" marR="9524" marT="9526" marB="0" anchor="ctr"/>
                </a:tc>
                <a:tc>
                  <a:txBody>
                    <a:bodyPr/>
                    <a:lstStyle/>
                    <a:p>
                      <a:pPr algn="ctr" rtl="0" fontAlgn="ctr"/>
                      <a:r>
                        <a:rPr lang="es-CL" sz="1400" b="1" i="0" u="none" strike="noStrike" dirty="0">
                          <a:solidFill>
                            <a:srgbClr val="000000"/>
                          </a:solidFill>
                          <a:effectLst/>
                          <a:latin typeface="+mj-lt"/>
                        </a:rPr>
                        <a:t>22%</a:t>
                      </a:r>
                    </a:p>
                  </a:txBody>
                  <a:tcPr marL="9352" marR="9352" marT="9356" marB="0" anchor="ctr">
                    <a:solidFill>
                      <a:schemeClr val="accent1">
                        <a:lumMod val="40000"/>
                        <a:lumOff val="60000"/>
                      </a:schemeClr>
                    </a:solidFill>
                  </a:tcPr>
                </a:tc>
                <a:tc>
                  <a:txBody>
                    <a:bodyPr/>
                    <a:lstStyle/>
                    <a:p>
                      <a:pPr algn="ctr" rtl="0" fontAlgn="ctr"/>
                      <a:r>
                        <a:rPr lang="es-CL" sz="1400" b="1" i="0" u="none" strike="noStrike" dirty="0">
                          <a:solidFill>
                            <a:srgbClr val="000000"/>
                          </a:solidFill>
                          <a:effectLst/>
                          <a:latin typeface="+mj-lt"/>
                        </a:rPr>
                        <a:t>584</a:t>
                      </a:r>
                    </a:p>
                  </a:txBody>
                  <a:tcPr marL="9352" marR="9352" marT="9356" marB="0" anchor="ctr"/>
                </a:tc>
                <a:extLst>
                  <a:ext uri="{0D108BD9-81ED-4DB2-BD59-A6C34878D82A}">
                    <a16:rowId xmlns:a16="http://schemas.microsoft.com/office/drawing/2014/main" val="10005"/>
                  </a:ext>
                </a:extLst>
              </a:tr>
              <a:tr h="461549">
                <a:tc>
                  <a:txBody>
                    <a:bodyPr/>
                    <a:lstStyle/>
                    <a:p>
                      <a:pPr>
                        <a:spcAft>
                          <a:spcPts val="0"/>
                        </a:spcAft>
                      </a:pPr>
                      <a:r>
                        <a:rPr lang="es-CL" sz="1600" dirty="0">
                          <a:effectLst/>
                        </a:rPr>
                        <a:t>Capacitados ciudadanos</a:t>
                      </a:r>
                      <a:endParaRPr lang="es-CL" sz="1600" b="0" dirty="0">
                        <a:effectLst/>
                        <a:latin typeface="+mn-lt"/>
                      </a:endParaRPr>
                    </a:p>
                  </a:txBody>
                  <a:tcPr marL="68566" marR="68566" marT="9521" marB="0"/>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tx1"/>
                          </a:solidFill>
                          <a:effectLst/>
                        </a:rPr>
                        <a:t>23%</a:t>
                      </a:r>
                      <a:endParaRPr kumimoji="0" lang="es-CL" sz="14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rPr>
                        <a:t>105</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tx1"/>
                          </a:solidFill>
                          <a:effectLst/>
                          <a:latin typeface="+mn-lt"/>
                          <a:ea typeface="+mn-ea"/>
                          <a:cs typeface="+mn-cs"/>
                        </a:rPr>
                        <a:t>14%</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tx1"/>
                          </a:solidFill>
                          <a:effectLst/>
                          <a:latin typeface="+mn-lt"/>
                          <a:ea typeface="+mn-ea"/>
                          <a:cs typeface="+mn-cs"/>
                        </a:rPr>
                        <a:t>67</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u="none" strike="noStrike" kern="1200" cap="none" normalizeH="0" baseline="0" dirty="0">
                          <a:ln>
                            <a:noFill/>
                          </a:ln>
                          <a:solidFill>
                            <a:schemeClr val="dk1"/>
                          </a:solidFill>
                          <a:effectLst/>
                          <a:latin typeface="+mn-lt"/>
                          <a:ea typeface="+mn-ea"/>
                          <a:cs typeface="+mn-cs"/>
                        </a:rPr>
                        <a:t>15%</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u="none" strike="noStrike" kern="1200" cap="none" normalizeH="0" baseline="0" dirty="0">
                          <a:ln>
                            <a:noFill/>
                          </a:ln>
                          <a:solidFill>
                            <a:schemeClr val="dk1"/>
                          </a:solidFill>
                          <a:effectLst/>
                          <a:latin typeface="+mn-lt"/>
                          <a:ea typeface="+mn-ea"/>
                          <a:cs typeface="+mn-cs"/>
                        </a:rPr>
                        <a:t>100</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600" b="0" u="none" strike="noStrike" kern="1200" cap="none" normalizeH="0" baseline="0" dirty="0">
                          <a:ln>
                            <a:noFill/>
                          </a:ln>
                          <a:solidFill>
                            <a:schemeClr val="tx1"/>
                          </a:solidFill>
                          <a:effectLst/>
                          <a:latin typeface="+mn-lt"/>
                          <a:ea typeface="+mn-ea"/>
                          <a:cs typeface="+mn-cs"/>
                        </a:rPr>
                        <a:t>17%</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dk1"/>
                          </a:solidFill>
                          <a:effectLst/>
                          <a:latin typeface="+mn-lt"/>
                          <a:ea typeface="+mn-ea"/>
                          <a:cs typeface="+mn-cs"/>
                        </a:rPr>
                        <a:t>100</a:t>
                      </a:r>
                    </a:p>
                  </a:txBody>
                  <a:tcPr marL="9524" marR="9524" marT="9526" marB="0" anchor="ctr"/>
                </a:tc>
                <a:tc>
                  <a:txBody>
                    <a:bodyPr/>
                    <a:lstStyle/>
                    <a:p>
                      <a:pPr algn="ctr">
                        <a:spcAft>
                          <a:spcPts val="0"/>
                        </a:spcAft>
                      </a:pPr>
                      <a:r>
                        <a:rPr lang="es-CL" sz="1400" b="1" dirty="0">
                          <a:effectLst/>
                          <a:latin typeface="+mj-lt"/>
                          <a:ea typeface="Calibri" panose="020F0502020204030204" pitchFamily="34" charset="0"/>
                          <a:cs typeface="Times New Roman" panose="02020603050405020304" pitchFamily="18" charset="0"/>
                        </a:rPr>
                        <a:t>12%</a:t>
                      </a:r>
                    </a:p>
                  </a:txBody>
                  <a:tcPr marL="9525" marR="9525" marT="9539" marB="0" anchor="ctr">
                    <a:solidFill>
                      <a:schemeClr val="accent1">
                        <a:lumMod val="40000"/>
                        <a:lumOff val="60000"/>
                      </a:schemeClr>
                    </a:solidFill>
                  </a:tcPr>
                </a:tc>
                <a:tc>
                  <a:txBody>
                    <a:bodyPr/>
                    <a:lstStyle/>
                    <a:p>
                      <a:pPr algn="ctr">
                        <a:spcAft>
                          <a:spcPts val="0"/>
                        </a:spcAft>
                      </a:pPr>
                      <a:r>
                        <a:rPr lang="es-CL" sz="1400" b="1" dirty="0">
                          <a:effectLst/>
                          <a:latin typeface="+mj-lt"/>
                          <a:ea typeface="Calibri" panose="020F0502020204030204" pitchFamily="34" charset="0"/>
                          <a:cs typeface="Times New Roman" panose="02020603050405020304" pitchFamily="18" charset="0"/>
                        </a:rPr>
                        <a:t>67</a:t>
                      </a:r>
                    </a:p>
                  </a:txBody>
                  <a:tcPr marL="9525" marR="9525" marT="9539" marB="0" anchor="ctr"/>
                </a:tc>
                <a:extLst>
                  <a:ext uri="{0D108BD9-81ED-4DB2-BD59-A6C34878D82A}">
                    <a16:rowId xmlns:a16="http://schemas.microsoft.com/office/drawing/2014/main" val="10006"/>
                  </a:ext>
                </a:extLst>
              </a:tr>
              <a:tr h="461549">
                <a:tc>
                  <a:txBody>
                    <a:bodyPr/>
                    <a:lstStyle/>
                    <a:p>
                      <a:pPr>
                        <a:spcAft>
                          <a:spcPts val="0"/>
                        </a:spcAft>
                      </a:pPr>
                      <a:r>
                        <a:rPr lang="es-CL" sz="1600" dirty="0">
                          <a:effectLst/>
                        </a:rPr>
                        <a:t>Capacitados funcionarios</a:t>
                      </a:r>
                      <a:endParaRPr lang="es-CL" sz="1600" b="0" dirty="0">
                        <a:effectLst/>
                        <a:latin typeface="+mn-lt"/>
                      </a:endParaRPr>
                    </a:p>
                  </a:txBody>
                  <a:tcPr marL="68566" marR="68566" marT="9521" marB="0"/>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effectLst/>
                        </a:rPr>
                        <a:t>27%</a:t>
                      </a:r>
                      <a:endParaRPr kumimoji="0" lang="es-CL" sz="14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rPr>
                        <a:t>422</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dk1"/>
                          </a:solidFill>
                          <a:effectLst/>
                          <a:latin typeface="+mn-lt"/>
                          <a:ea typeface="+mn-ea"/>
                          <a:cs typeface="+mn-cs"/>
                        </a:rPr>
                        <a:t>22%</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dk1"/>
                          </a:solidFill>
                          <a:effectLst/>
                          <a:latin typeface="+mn-lt"/>
                          <a:ea typeface="+mn-ea"/>
                          <a:cs typeface="+mn-cs"/>
                        </a:rPr>
                        <a:t>359</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u="none" strike="noStrike" kern="1200" cap="none" normalizeH="0" baseline="0" dirty="0">
                          <a:ln>
                            <a:noFill/>
                          </a:ln>
                          <a:solidFill>
                            <a:schemeClr val="dk1"/>
                          </a:solidFill>
                          <a:effectLst/>
                          <a:latin typeface="+mn-lt"/>
                          <a:ea typeface="+mn-ea"/>
                          <a:cs typeface="+mn-cs"/>
                        </a:rPr>
                        <a:t>29%</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u="none" strike="noStrike" kern="1200" cap="none" normalizeH="0" baseline="0" dirty="0">
                          <a:ln>
                            <a:noFill/>
                          </a:ln>
                          <a:solidFill>
                            <a:schemeClr val="dk1"/>
                          </a:solidFill>
                          <a:effectLst/>
                          <a:latin typeface="+mn-lt"/>
                          <a:ea typeface="+mn-ea"/>
                          <a:cs typeface="+mn-cs"/>
                        </a:rPr>
                        <a:t>656</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600" b="0" u="none" strike="noStrike" kern="1200" cap="none" normalizeH="0" baseline="0" dirty="0">
                          <a:ln>
                            <a:noFill/>
                          </a:ln>
                          <a:solidFill>
                            <a:schemeClr val="tx1"/>
                          </a:solidFill>
                          <a:effectLst/>
                          <a:latin typeface="+mn-lt"/>
                          <a:ea typeface="+mn-ea"/>
                          <a:cs typeface="+mn-cs"/>
                        </a:rPr>
                        <a:t>37%</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dk1"/>
                          </a:solidFill>
                          <a:effectLst/>
                          <a:latin typeface="+mn-lt"/>
                          <a:ea typeface="+mn-ea"/>
                          <a:cs typeface="+mn-cs"/>
                        </a:rPr>
                        <a:t>395</a:t>
                      </a:r>
                    </a:p>
                  </a:txBody>
                  <a:tcPr marL="9524" marR="9524" marT="9526" marB="0" anchor="ctr"/>
                </a:tc>
                <a:tc>
                  <a:txBody>
                    <a:bodyPr/>
                    <a:lstStyle/>
                    <a:p>
                      <a:pPr algn="ctr">
                        <a:spcAft>
                          <a:spcPts val="0"/>
                        </a:spcAft>
                      </a:pPr>
                      <a:r>
                        <a:rPr lang="es-CL" sz="1400" b="1" dirty="0">
                          <a:effectLst/>
                          <a:latin typeface="+mj-lt"/>
                          <a:ea typeface="Calibri" panose="020F0502020204030204" pitchFamily="34" charset="0"/>
                          <a:cs typeface="Times New Roman" panose="02020603050405020304" pitchFamily="18" charset="0"/>
                        </a:rPr>
                        <a:t>27%</a:t>
                      </a:r>
                    </a:p>
                  </a:txBody>
                  <a:tcPr marL="9525" marR="9525" marT="9539" marB="0" anchor="ctr">
                    <a:solidFill>
                      <a:schemeClr val="accent1">
                        <a:lumMod val="40000"/>
                        <a:lumOff val="60000"/>
                      </a:schemeClr>
                    </a:solidFill>
                  </a:tcPr>
                </a:tc>
                <a:tc>
                  <a:txBody>
                    <a:bodyPr/>
                    <a:lstStyle/>
                    <a:p>
                      <a:pPr algn="ctr">
                        <a:spcAft>
                          <a:spcPts val="0"/>
                        </a:spcAft>
                      </a:pPr>
                      <a:r>
                        <a:rPr lang="es-CL" sz="1400" b="1" dirty="0">
                          <a:effectLst/>
                          <a:latin typeface="+mj-lt"/>
                        </a:rPr>
                        <a:t>268</a:t>
                      </a:r>
                    </a:p>
                  </a:txBody>
                  <a:tcPr marL="9525" marR="9525" marT="9539" marB="0" anchor="ctr"/>
                </a:tc>
                <a:extLst>
                  <a:ext uri="{0D108BD9-81ED-4DB2-BD59-A6C34878D82A}">
                    <a16:rowId xmlns:a16="http://schemas.microsoft.com/office/drawing/2014/main" val="10007"/>
                  </a:ext>
                </a:extLst>
              </a:tr>
              <a:tr h="358882">
                <a:tc>
                  <a:txBody>
                    <a:bodyPr/>
                    <a:lstStyle/>
                    <a:p>
                      <a:pPr>
                        <a:spcAft>
                          <a:spcPts val="0"/>
                        </a:spcAft>
                      </a:pPr>
                      <a:r>
                        <a:rPr lang="es-CL" sz="1600" dirty="0">
                          <a:effectLst/>
                        </a:rPr>
                        <a:t>TOTAL</a:t>
                      </a:r>
                      <a:endParaRPr lang="es-CL" sz="1600" b="0" dirty="0">
                        <a:effectLst/>
                        <a:latin typeface="+mn-lt"/>
                      </a:endParaRPr>
                    </a:p>
                  </a:txBody>
                  <a:tcPr marL="68566" marR="68566" marT="9521" marB="0"/>
                </a:tc>
                <a:tc>
                  <a:txBody>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lang="es-CL" sz="1400" b="0" kern="1200" dirty="0">
                          <a:effectLst/>
                        </a:rPr>
                        <a:t>27%</a:t>
                      </a:r>
                      <a:endParaRPr lang="es-CL" sz="1400" b="0" kern="1200" dirty="0">
                        <a:solidFill>
                          <a:schemeClr val="bg1"/>
                        </a:solidFill>
                        <a:effectLst/>
                        <a:latin typeface="+mn-lt"/>
                        <a:ea typeface="+mn-ea"/>
                        <a:cs typeface="+mn-cs"/>
                      </a:endParaRP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lang="es-CL" sz="1400" b="0" kern="1200" dirty="0">
                          <a:solidFill>
                            <a:schemeClr val="tx1"/>
                          </a:solidFill>
                          <a:effectLst/>
                          <a:latin typeface="+mn-lt"/>
                          <a:ea typeface="+mn-ea"/>
                          <a:cs typeface="+mn-cs"/>
                        </a:rPr>
                        <a:t>1417</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lang="es-CL" sz="1400" b="0" kern="1200" dirty="0">
                          <a:solidFill>
                            <a:schemeClr val="tx1"/>
                          </a:solidFill>
                          <a:effectLst/>
                          <a:latin typeface="+mn-lt"/>
                          <a:ea typeface="+mn-ea"/>
                          <a:cs typeface="+mn-cs"/>
                        </a:rPr>
                        <a:t>23%</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lang="es-CL" sz="1400" b="0" kern="1200" dirty="0">
                          <a:solidFill>
                            <a:schemeClr val="tx1"/>
                          </a:solidFill>
                          <a:effectLst/>
                          <a:latin typeface="+mn-lt"/>
                          <a:ea typeface="+mn-ea"/>
                          <a:cs typeface="+mn-cs"/>
                        </a:rPr>
                        <a:t>1452</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u="none" strike="noStrike" kern="1200" cap="none" normalizeH="0" baseline="0" dirty="0">
                          <a:ln>
                            <a:noFill/>
                          </a:ln>
                          <a:solidFill>
                            <a:schemeClr val="dk1"/>
                          </a:solidFill>
                          <a:effectLst/>
                          <a:latin typeface="+mn-lt"/>
                          <a:ea typeface="+mn-ea"/>
                          <a:cs typeface="+mn-cs"/>
                        </a:rPr>
                        <a:t>24%</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u="none" strike="noStrike" kern="1200" cap="none" normalizeH="0" baseline="0" dirty="0">
                          <a:ln>
                            <a:noFill/>
                          </a:ln>
                          <a:solidFill>
                            <a:schemeClr val="dk1"/>
                          </a:solidFill>
                          <a:effectLst/>
                          <a:latin typeface="+mn-lt"/>
                          <a:ea typeface="+mn-ea"/>
                          <a:cs typeface="+mn-cs"/>
                        </a:rPr>
                        <a:t>1959</a:t>
                      </a:r>
                    </a:p>
                  </a:txBody>
                  <a:tcPr marL="9523" marR="9523" marT="9523"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600" b="0" u="none" strike="noStrike" kern="1200" cap="none" normalizeH="0" baseline="0" dirty="0">
                          <a:ln>
                            <a:noFill/>
                          </a:ln>
                          <a:solidFill>
                            <a:schemeClr val="tx1"/>
                          </a:solidFill>
                          <a:effectLst/>
                          <a:latin typeface="+mn-lt"/>
                          <a:ea typeface="+mn-ea"/>
                          <a:cs typeface="+mn-cs"/>
                        </a:rPr>
                        <a:t>25%</a:t>
                      </a:r>
                    </a:p>
                  </a:txBody>
                  <a:tcPr marL="9523" marR="9523" marT="9523" marB="0" anchor="c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400" b="0" u="none" strike="noStrike" kern="1200" cap="none" normalizeH="0" baseline="0" dirty="0">
                          <a:ln>
                            <a:noFill/>
                          </a:ln>
                          <a:solidFill>
                            <a:schemeClr val="dk1"/>
                          </a:solidFill>
                          <a:effectLst/>
                          <a:latin typeface="+mn-lt"/>
                          <a:ea typeface="+mn-ea"/>
                          <a:cs typeface="+mn-cs"/>
                        </a:rPr>
                        <a:t>1938</a:t>
                      </a:r>
                    </a:p>
                  </a:txBody>
                  <a:tcPr marL="9524" marR="9524" marT="9526" marB="0" anchor="ctr"/>
                </a:tc>
                <a:tc>
                  <a:txBody>
                    <a:bodyPr/>
                    <a:lstStyle/>
                    <a:p>
                      <a:pPr algn="ctr" rtl="0" fontAlgn="ctr"/>
                      <a:r>
                        <a:rPr lang="es-CL" sz="1400" b="1" i="0" u="none" strike="noStrike" dirty="0">
                          <a:solidFill>
                            <a:srgbClr val="000000"/>
                          </a:solidFill>
                          <a:effectLst/>
                          <a:latin typeface="+mj-lt"/>
                        </a:rPr>
                        <a:t>18%</a:t>
                      </a:r>
                    </a:p>
                  </a:txBody>
                  <a:tcPr marL="9352" marR="9352" marT="9356" marB="0" anchor="ctr">
                    <a:solidFill>
                      <a:schemeClr val="accent1">
                        <a:lumMod val="40000"/>
                        <a:lumOff val="60000"/>
                      </a:schemeClr>
                    </a:solidFill>
                  </a:tcPr>
                </a:tc>
                <a:tc>
                  <a:txBody>
                    <a:bodyPr/>
                    <a:lstStyle/>
                    <a:p>
                      <a:pPr algn="ctr" rtl="0" fontAlgn="ctr"/>
                      <a:r>
                        <a:rPr lang="es-CL" sz="1400" b="1" i="0" u="none" strike="noStrike" dirty="0">
                          <a:solidFill>
                            <a:srgbClr val="000000"/>
                          </a:solidFill>
                          <a:effectLst/>
                          <a:latin typeface="+mj-lt"/>
                        </a:rPr>
                        <a:t>1.609</a:t>
                      </a:r>
                    </a:p>
                  </a:txBody>
                  <a:tcPr marL="9352" marR="9352" marT="9356" marB="0" anchor="ctr"/>
                </a:tc>
                <a:extLst>
                  <a:ext uri="{0D108BD9-81ED-4DB2-BD59-A6C34878D82A}">
                    <a16:rowId xmlns:a16="http://schemas.microsoft.com/office/drawing/2014/main" val="10008"/>
                  </a:ext>
                </a:extLst>
              </a:tr>
            </a:tbl>
          </a:graphicData>
        </a:graphic>
      </p:graphicFrame>
      <p:sp>
        <p:nvSpPr>
          <p:cNvPr id="10" name="CuadroTexto 1"/>
          <p:cNvSpPr txBox="1">
            <a:spLocks noChangeArrowheads="1"/>
          </p:cNvSpPr>
          <p:nvPr/>
        </p:nvSpPr>
        <p:spPr bwMode="auto">
          <a:xfrm>
            <a:off x="696699" y="5942463"/>
            <a:ext cx="8147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CL" altLang="es-CL" sz="1200" dirty="0">
                <a:latin typeface="Arial" panose="020B0604020202020204" pitchFamily="34" charset="0"/>
              </a:rPr>
              <a:t>**La encuesta fue aplicada entre los días 18/10 al 11/11, es decir, en los días del estallido social</a:t>
            </a:r>
            <a:r>
              <a:rPr lang="es-CL" altLang="es-CL" sz="1100" dirty="0">
                <a:latin typeface="Arial" panose="020B0604020202020204" pitchFamily="34" charset="0"/>
              </a:rPr>
              <a:t>.</a:t>
            </a:r>
          </a:p>
        </p:txBody>
      </p:sp>
      <p:sp>
        <p:nvSpPr>
          <p:cNvPr id="13" name="Rectángulo 12">
            <a:extLst>
              <a:ext uri="{FF2B5EF4-FFF2-40B4-BE49-F238E27FC236}">
                <a16:creationId xmlns:a16="http://schemas.microsoft.com/office/drawing/2014/main" id="{AFC1CC76-5BC5-4717-8F38-6CD71D133B8B}"/>
              </a:ext>
            </a:extLst>
          </p:cNvPr>
          <p:cNvSpPr/>
          <p:nvPr/>
        </p:nvSpPr>
        <p:spPr>
          <a:xfrm>
            <a:off x="-17343" y="300851"/>
            <a:ext cx="6882378"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A84BE668-7F39-4441-AFC1-F5B8FD6CC841}"/>
              </a:ext>
            </a:extLst>
          </p:cNvPr>
          <p:cNvSpPr txBox="1"/>
          <p:nvPr/>
        </p:nvSpPr>
        <p:spPr>
          <a:xfrm>
            <a:off x="225700" y="362842"/>
            <a:ext cx="6083140" cy="523220"/>
          </a:xfrm>
          <a:prstGeom prst="rect">
            <a:avLst/>
          </a:prstGeom>
          <a:noFill/>
        </p:spPr>
        <p:txBody>
          <a:bodyPr wrap="none" rtlCol="0">
            <a:spAutoFit/>
          </a:bodyPr>
          <a:lstStyle/>
          <a:p>
            <a:pPr>
              <a:spcBef>
                <a:spcPct val="0"/>
              </a:spcBef>
              <a:defRPr/>
            </a:pPr>
            <a:r>
              <a:rPr lang="es-ES" sz="2800" b="1" dirty="0">
                <a:solidFill>
                  <a:srgbClr val="FFFFFF"/>
                </a:solidFill>
                <a:latin typeface="Trebuchet MS" panose="020B0603020202020204" pitchFamily="34" charset="0"/>
              </a:rPr>
              <a:t>METODOLOGÍA USUARIOS PRIVADOS</a:t>
            </a:r>
          </a:p>
        </p:txBody>
      </p:sp>
    </p:spTree>
    <p:extLst>
      <p:ext uri="{BB962C8B-B14F-4D97-AF65-F5344CB8AC3E}">
        <p14:creationId xmlns:p14="http://schemas.microsoft.com/office/powerpoint/2010/main" val="3320092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300851"/>
            <a:ext cx="7241531"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7" name="CuadroTexto 6"/>
          <p:cNvSpPr txBox="1"/>
          <p:nvPr/>
        </p:nvSpPr>
        <p:spPr>
          <a:xfrm>
            <a:off x="225700" y="362842"/>
            <a:ext cx="7015831" cy="584775"/>
          </a:xfrm>
          <a:prstGeom prst="rect">
            <a:avLst/>
          </a:prstGeom>
          <a:noFill/>
        </p:spPr>
        <p:txBody>
          <a:bodyPr wrap="none" rtlCol="0">
            <a:spAutoFit/>
          </a:bodyPr>
          <a:lstStyle/>
          <a:p>
            <a:r>
              <a:rPr lang="es-ES" sz="3200" b="1" dirty="0">
                <a:solidFill>
                  <a:srgbClr val="FFFFFF"/>
                </a:solidFill>
              </a:rPr>
              <a:t>SATISFACCIÓN GENERAL SERVICIOS CPLT</a:t>
            </a:r>
          </a:p>
        </p:txBody>
      </p:sp>
      <p:sp>
        <p:nvSpPr>
          <p:cNvPr id="8" name="3 Rectángulo redondeado"/>
          <p:cNvSpPr/>
          <p:nvPr/>
        </p:nvSpPr>
        <p:spPr>
          <a:xfrm>
            <a:off x="289205" y="1142687"/>
            <a:ext cx="1333500" cy="1800225"/>
          </a:xfrm>
          <a:prstGeom prst="roundRect">
            <a:avLst/>
          </a:prstGeom>
          <a:solidFill>
            <a:srgbClr val="4A78BB"/>
          </a:solidFill>
          <a:ln w="25400" cap="flat" cmpd="sng" algn="ctr">
            <a:noFill/>
            <a:prstDash val="solid"/>
          </a:ln>
          <a:effectLst/>
        </p:spPr>
        <p:txBody>
          <a:bodyPr anchor="ctr"/>
          <a:lstStyle/>
          <a:p>
            <a:pPr algn="ctr" defTabSz="914400" fontAlgn="base">
              <a:spcBef>
                <a:spcPct val="0"/>
              </a:spcBef>
              <a:spcAft>
                <a:spcPct val="0"/>
              </a:spcAft>
              <a:defRPr/>
            </a:pPr>
            <a:r>
              <a:rPr lang="es-CL" sz="1400" kern="0" dirty="0">
                <a:solidFill>
                  <a:prstClr val="white"/>
                </a:solidFill>
              </a:rPr>
              <a:t>Mayor acompaña-miento (y presencia en terreno)</a:t>
            </a:r>
          </a:p>
          <a:p>
            <a:pPr algn="ctr" defTabSz="914400" fontAlgn="base">
              <a:spcBef>
                <a:spcPct val="0"/>
              </a:spcBef>
              <a:spcAft>
                <a:spcPct val="0"/>
              </a:spcAft>
              <a:defRPr/>
            </a:pPr>
            <a:r>
              <a:rPr lang="es-CL" sz="1400" kern="0" dirty="0">
                <a:solidFill>
                  <a:prstClr val="white"/>
                </a:solidFill>
              </a:rPr>
              <a:t>62%</a:t>
            </a:r>
          </a:p>
        </p:txBody>
      </p:sp>
      <p:cxnSp>
        <p:nvCxnSpPr>
          <p:cNvPr id="9" name="13 Conector recto de flecha"/>
          <p:cNvCxnSpPr/>
          <p:nvPr/>
        </p:nvCxnSpPr>
        <p:spPr>
          <a:xfrm>
            <a:off x="1622705" y="1734824"/>
            <a:ext cx="789595" cy="0"/>
          </a:xfrm>
          <a:prstGeom prst="straightConnector1">
            <a:avLst/>
          </a:prstGeom>
          <a:noFill/>
          <a:ln w="9525" cap="flat" cmpd="sng" algn="ctr">
            <a:solidFill>
              <a:srgbClr val="4A78BB">
                <a:shade val="95000"/>
                <a:satMod val="105000"/>
              </a:srgbClr>
            </a:solidFill>
            <a:prstDash val="solid"/>
            <a:tailEnd type="arrow"/>
          </a:ln>
          <a:effectLst/>
        </p:spPr>
      </p:cxnSp>
      <p:cxnSp>
        <p:nvCxnSpPr>
          <p:cNvPr id="10" name="19 Conector recto de flecha"/>
          <p:cNvCxnSpPr/>
          <p:nvPr/>
        </p:nvCxnSpPr>
        <p:spPr>
          <a:xfrm>
            <a:off x="1622705" y="1799912"/>
            <a:ext cx="789595" cy="365064"/>
          </a:xfrm>
          <a:prstGeom prst="straightConnector1">
            <a:avLst/>
          </a:prstGeom>
          <a:noFill/>
          <a:ln w="9525" cap="flat" cmpd="sng" algn="ctr">
            <a:solidFill>
              <a:srgbClr val="4A78BB">
                <a:shade val="95000"/>
                <a:satMod val="105000"/>
              </a:srgbClr>
            </a:solidFill>
            <a:prstDash val="solid"/>
            <a:tailEnd type="arrow"/>
          </a:ln>
          <a:effectLst/>
        </p:spPr>
      </p:cxnSp>
      <p:cxnSp>
        <p:nvCxnSpPr>
          <p:cNvPr id="11" name="22 Conector recto de flecha"/>
          <p:cNvCxnSpPr/>
          <p:nvPr/>
        </p:nvCxnSpPr>
        <p:spPr>
          <a:xfrm>
            <a:off x="1622705" y="1799912"/>
            <a:ext cx="789595" cy="566770"/>
          </a:xfrm>
          <a:prstGeom prst="straightConnector1">
            <a:avLst/>
          </a:prstGeom>
          <a:noFill/>
          <a:ln w="9525" cap="flat" cmpd="sng" algn="ctr">
            <a:solidFill>
              <a:srgbClr val="4A78BB">
                <a:shade val="95000"/>
                <a:satMod val="105000"/>
              </a:srgbClr>
            </a:solidFill>
            <a:prstDash val="solid"/>
            <a:tailEnd type="arrow"/>
          </a:ln>
          <a:effectLst/>
        </p:spPr>
      </p:cxnSp>
      <p:sp>
        <p:nvSpPr>
          <p:cNvPr id="12" name="3 Rectángulo redondeado"/>
          <p:cNvSpPr/>
          <p:nvPr/>
        </p:nvSpPr>
        <p:spPr>
          <a:xfrm>
            <a:off x="2412300" y="5434668"/>
            <a:ext cx="2416929" cy="1161012"/>
          </a:xfrm>
          <a:prstGeom prst="roundRect">
            <a:avLst/>
          </a:prstGeom>
          <a:solidFill>
            <a:srgbClr val="4A78BB"/>
          </a:solidFill>
          <a:ln w="25400" cap="flat" cmpd="sng" algn="ctr">
            <a:noFill/>
            <a:prstDash val="solid"/>
          </a:ln>
          <a:effectLst/>
        </p:spPr>
        <p:txBody>
          <a:bodyPr anchor="ctr"/>
          <a:lstStyle/>
          <a:p>
            <a:pPr algn="ctr" defTabSz="914400" fontAlgn="base">
              <a:spcBef>
                <a:spcPct val="0"/>
              </a:spcBef>
              <a:spcAft>
                <a:spcPct val="0"/>
              </a:spcAft>
              <a:defRPr/>
            </a:pPr>
            <a:r>
              <a:rPr lang="es-CL" sz="1200" u="sng" kern="0" dirty="0">
                <a:solidFill>
                  <a:prstClr val="white"/>
                </a:solidFill>
              </a:rPr>
              <a:t>Mejoras en procesos del CPLT: </a:t>
            </a:r>
            <a:r>
              <a:rPr lang="es-CL" sz="1200" kern="0" dirty="0">
                <a:solidFill>
                  <a:prstClr val="white"/>
                </a:solidFill>
              </a:rPr>
              <a:t>Mejorar la exhaustividad de las admisibilidades de los amparos; simplificar procesos; revisar los tiempos de respuesta. </a:t>
            </a:r>
          </a:p>
        </p:txBody>
      </p:sp>
      <p:sp>
        <p:nvSpPr>
          <p:cNvPr id="13" name="3 Rectángulo redondeado"/>
          <p:cNvSpPr/>
          <p:nvPr/>
        </p:nvSpPr>
        <p:spPr>
          <a:xfrm>
            <a:off x="5150224" y="5434668"/>
            <a:ext cx="2631549" cy="1161012"/>
          </a:xfrm>
          <a:prstGeom prst="roundRect">
            <a:avLst/>
          </a:prstGeom>
          <a:solidFill>
            <a:srgbClr val="4A78BB"/>
          </a:solidFill>
          <a:ln w="25400" cap="flat" cmpd="sng" algn="ctr">
            <a:noFill/>
            <a:prstDash val="solid"/>
          </a:ln>
          <a:effectLst/>
        </p:spPr>
        <p:txBody>
          <a:bodyPr anchor="ctr"/>
          <a:lstStyle/>
          <a:p>
            <a:pPr algn="ctr" defTabSz="914400" fontAlgn="base">
              <a:spcBef>
                <a:spcPct val="0"/>
              </a:spcBef>
              <a:spcAft>
                <a:spcPct val="0"/>
              </a:spcAft>
              <a:defRPr/>
            </a:pPr>
            <a:r>
              <a:rPr lang="es-CL" sz="1200" u="sng" kern="0" dirty="0">
                <a:solidFill>
                  <a:prstClr val="white"/>
                </a:solidFill>
              </a:rPr>
              <a:t>Facultades y actitud del CPLT</a:t>
            </a:r>
            <a:r>
              <a:rPr lang="es-CL" sz="1200" kern="0" dirty="0">
                <a:solidFill>
                  <a:prstClr val="white"/>
                </a:solidFill>
              </a:rPr>
              <a:t>: Limitar las SAI de instituciones privadas con fines de lucro; combatir la corrupción; mayores sanciones al incumplimiento; transparencia en elección de Consejeros.</a:t>
            </a:r>
          </a:p>
        </p:txBody>
      </p:sp>
      <p:graphicFrame>
        <p:nvGraphicFramePr>
          <p:cNvPr id="14" name="Tabla 13"/>
          <p:cNvGraphicFramePr>
            <a:graphicFrameLocks noGrp="1"/>
          </p:cNvGraphicFramePr>
          <p:nvPr/>
        </p:nvGraphicFramePr>
        <p:xfrm>
          <a:off x="2412300" y="1210432"/>
          <a:ext cx="6051176" cy="4210444"/>
        </p:xfrm>
        <a:graphic>
          <a:graphicData uri="http://schemas.openxmlformats.org/drawingml/2006/table">
            <a:tbl>
              <a:tblPr firstRow="1" bandRow="1">
                <a:tableStyleId>{69012ECD-51FC-41F1-AA8D-1B2483CD663E}</a:tableStyleId>
              </a:tblPr>
              <a:tblGrid>
                <a:gridCol w="4765880">
                  <a:extLst>
                    <a:ext uri="{9D8B030D-6E8A-4147-A177-3AD203B41FA5}">
                      <a16:colId xmlns:a16="http://schemas.microsoft.com/office/drawing/2014/main" val="20000"/>
                    </a:ext>
                  </a:extLst>
                </a:gridCol>
                <a:gridCol w="691149">
                  <a:extLst>
                    <a:ext uri="{9D8B030D-6E8A-4147-A177-3AD203B41FA5}">
                      <a16:colId xmlns:a16="http://schemas.microsoft.com/office/drawing/2014/main" val="20001"/>
                    </a:ext>
                  </a:extLst>
                </a:gridCol>
                <a:gridCol w="594147">
                  <a:extLst>
                    <a:ext uri="{9D8B030D-6E8A-4147-A177-3AD203B41FA5}">
                      <a16:colId xmlns:a16="http://schemas.microsoft.com/office/drawing/2014/main" val="20002"/>
                    </a:ext>
                  </a:extLst>
                </a:gridCol>
              </a:tblGrid>
              <a:tr h="224943">
                <a:tc>
                  <a:txBody>
                    <a:bodyPr/>
                    <a:lstStyle/>
                    <a:p>
                      <a:pPr marL="0" algn="just" rtl="0" eaLnBrk="1" fontAlgn="b" hangingPunct="1"/>
                      <a:r>
                        <a:rPr lang="es-CL" sz="1250" b="1" u="none" strike="noStrike" dirty="0">
                          <a:solidFill>
                            <a:schemeClr val="bg1"/>
                          </a:solidFill>
                          <a:effectLst/>
                          <a:latin typeface="+mn-lt"/>
                          <a:ea typeface="+mn-ea"/>
                          <a:cs typeface="+mn-cs"/>
                        </a:rPr>
                        <a:t>Pensando en su experiencia, ¿qué sugerencias haría Ud. para mejorar el servicio entregado por el Consejo para la Transparencia?</a:t>
                      </a:r>
                    </a:p>
                  </a:txBody>
                  <a:tcPr marL="5413" marR="5413" marT="5413" marB="0" anchor="b">
                    <a:lnR w="3175" cap="flat" cmpd="sng" algn="ctr">
                      <a:solidFill>
                        <a:schemeClr val="tx1"/>
                      </a:solidFill>
                      <a:prstDash val="solid"/>
                      <a:round/>
                      <a:headEnd type="none" w="med" len="med"/>
                      <a:tailEnd type="none" w="med" len="med"/>
                    </a:lnR>
                  </a:tcPr>
                </a:tc>
                <a:tc>
                  <a:txBody>
                    <a:bodyPr/>
                    <a:lstStyle/>
                    <a:p>
                      <a:pPr algn="ctr" fontAlgn="b"/>
                      <a:r>
                        <a:rPr lang="es-CL" sz="1250" u="none" strike="noStrike" dirty="0">
                          <a:effectLst/>
                        </a:rPr>
                        <a:t>N</a:t>
                      </a:r>
                      <a:endParaRPr lang="es-CL" sz="1250" b="1" i="0" u="none" strike="noStrike" dirty="0">
                        <a:solidFill>
                          <a:srgbClr val="FFFFFF"/>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es-CL" sz="1250" u="none" strike="noStrike" dirty="0">
                          <a:effectLst/>
                        </a:rPr>
                        <a:t>%</a:t>
                      </a:r>
                      <a:endParaRPr lang="es-CL" sz="1250" b="1" i="0" u="none" strike="noStrike" dirty="0">
                        <a:solidFill>
                          <a:srgbClr val="FFFFFF"/>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224943">
                <a:tc>
                  <a:txBody>
                    <a:bodyPr/>
                    <a:lstStyle/>
                    <a:p>
                      <a:pPr algn="l" rtl="0" fontAlgn="b"/>
                      <a:r>
                        <a:rPr lang="es-CL" sz="1250" u="none" strike="noStrike" dirty="0">
                          <a:effectLst/>
                        </a:rPr>
                        <a:t>Capacitaciones en regiones y más frecuentes</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20</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17%</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224943">
                <a:tc>
                  <a:txBody>
                    <a:bodyPr/>
                    <a:lstStyle/>
                    <a:p>
                      <a:pPr algn="l" rtl="0" fontAlgn="b"/>
                      <a:r>
                        <a:rPr lang="es-CL" sz="1250" u="none" strike="noStrike" dirty="0">
                          <a:effectLst/>
                        </a:rPr>
                        <a:t>Comunicación más fluida con el CPLT</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19</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16%</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02"/>
                  </a:ext>
                </a:extLst>
              </a:tr>
              <a:tr h="224943">
                <a:tc>
                  <a:txBody>
                    <a:bodyPr/>
                    <a:lstStyle/>
                    <a:p>
                      <a:pPr algn="l" rtl="0" fontAlgn="b"/>
                      <a:r>
                        <a:rPr lang="es-CL" sz="1250" u="none" strike="noStrike" dirty="0">
                          <a:effectLst/>
                        </a:rPr>
                        <a:t>Más apoyo a las instituciones y enlaces</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18</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15%</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r h="224943">
                <a:tc>
                  <a:txBody>
                    <a:bodyPr/>
                    <a:lstStyle/>
                    <a:p>
                      <a:pPr algn="l" fontAlgn="b"/>
                      <a:r>
                        <a:rPr lang="es-CL" sz="1250" u="none" strike="noStrike" dirty="0">
                          <a:effectLst/>
                        </a:rPr>
                        <a:t>Capacitaciones más técnicas</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12</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10%</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04"/>
                  </a:ext>
                </a:extLst>
              </a:tr>
              <a:tr h="224943">
                <a:tc>
                  <a:txBody>
                    <a:bodyPr/>
                    <a:lstStyle/>
                    <a:p>
                      <a:pPr algn="l" rtl="0" fontAlgn="b"/>
                      <a:r>
                        <a:rPr lang="es-CL" sz="1250" u="none" strike="noStrike" dirty="0">
                          <a:effectLst/>
                        </a:rPr>
                        <a:t>Mejoras en procesos del CPLT</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9</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7%</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05"/>
                  </a:ext>
                </a:extLst>
              </a:tr>
              <a:tr h="224943">
                <a:tc>
                  <a:txBody>
                    <a:bodyPr/>
                    <a:lstStyle/>
                    <a:p>
                      <a:pPr algn="l" rtl="0" fontAlgn="b"/>
                      <a:r>
                        <a:rPr lang="es-CL" sz="1250" u="none" strike="noStrike" dirty="0">
                          <a:effectLst/>
                        </a:rPr>
                        <a:t>Fiscalizaciones más frecuentes y con criterio más estandarizado</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8</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7%</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06"/>
                  </a:ext>
                </a:extLst>
              </a:tr>
              <a:tr h="224943">
                <a:tc>
                  <a:txBody>
                    <a:bodyPr/>
                    <a:lstStyle/>
                    <a:p>
                      <a:pPr algn="l" rtl="0" fontAlgn="b"/>
                      <a:r>
                        <a:rPr lang="es-CL" sz="1250" u="none" strike="noStrike" dirty="0">
                          <a:effectLst/>
                        </a:rPr>
                        <a:t>Facultades y actitud del CPLT</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7</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6%</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07"/>
                  </a:ext>
                </a:extLst>
              </a:tr>
              <a:tr h="224943">
                <a:tc>
                  <a:txBody>
                    <a:bodyPr/>
                    <a:lstStyle/>
                    <a:p>
                      <a:pPr algn="l" rtl="0" fontAlgn="b"/>
                      <a:r>
                        <a:rPr lang="es-CL" sz="1250" u="none" strike="noStrike" dirty="0">
                          <a:effectLst/>
                        </a:rPr>
                        <a:t>Mejorar el Portal (menos engorroso)</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5</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4%</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08"/>
                  </a:ext>
                </a:extLst>
              </a:tr>
              <a:tr h="224943">
                <a:tc>
                  <a:txBody>
                    <a:bodyPr/>
                    <a:lstStyle/>
                    <a:p>
                      <a:pPr algn="l" rtl="0" fontAlgn="b"/>
                      <a:r>
                        <a:rPr lang="es-CL" sz="1250" u="none" strike="noStrike" dirty="0">
                          <a:effectLst/>
                        </a:rPr>
                        <a:t>Presencia regional (Oficinas regionales)</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5</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4%</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09"/>
                  </a:ext>
                </a:extLst>
              </a:tr>
              <a:tr h="224943">
                <a:tc>
                  <a:txBody>
                    <a:bodyPr/>
                    <a:lstStyle/>
                    <a:p>
                      <a:pPr algn="l" rtl="0" fontAlgn="b"/>
                      <a:r>
                        <a:rPr lang="es-CL" sz="1250" u="none" strike="noStrike" dirty="0">
                          <a:effectLst/>
                        </a:rPr>
                        <a:t>Regular el abuso de la Ley</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5</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4%</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10"/>
                  </a:ext>
                </a:extLst>
              </a:tr>
              <a:tr h="224943">
                <a:tc>
                  <a:txBody>
                    <a:bodyPr/>
                    <a:lstStyle/>
                    <a:p>
                      <a:pPr algn="l" rtl="0" fontAlgn="b"/>
                      <a:r>
                        <a:rPr lang="es-CL" sz="1250" u="none" strike="noStrike" dirty="0">
                          <a:effectLst/>
                        </a:rPr>
                        <a:t>Instrucciones adecuadas a la realidad institucional</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3</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2%</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11"/>
                  </a:ext>
                </a:extLst>
              </a:tr>
              <a:tr h="224943">
                <a:tc>
                  <a:txBody>
                    <a:bodyPr/>
                    <a:lstStyle/>
                    <a:p>
                      <a:pPr algn="l" fontAlgn="b"/>
                      <a:r>
                        <a:rPr lang="es-CL" sz="1250" u="none" strike="noStrike" dirty="0">
                          <a:effectLst/>
                        </a:rPr>
                        <a:t>Más recursos para los municipios</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3</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2%</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12"/>
                  </a:ext>
                </a:extLst>
              </a:tr>
              <a:tr h="224943">
                <a:tc>
                  <a:txBody>
                    <a:bodyPr/>
                    <a:lstStyle/>
                    <a:p>
                      <a:pPr algn="l" rtl="0" fontAlgn="b"/>
                      <a:r>
                        <a:rPr lang="es-CL" sz="1250" u="none" strike="noStrike" dirty="0">
                          <a:effectLst/>
                        </a:rPr>
                        <a:t>Más difusión en la comunidad</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2</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2%</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13"/>
                  </a:ext>
                </a:extLst>
              </a:tr>
              <a:tr h="224943">
                <a:tc>
                  <a:txBody>
                    <a:bodyPr/>
                    <a:lstStyle/>
                    <a:p>
                      <a:pPr algn="l" rtl="0" fontAlgn="b"/>
                      <a:r>
                        <a:rPr lang="es-CL" sz="1250" u="none" strike="noStrike" dirty="0">
                          <a:effectLst/>
                        </a:rPr>
                        <a:t>Equipo con función exclusiva de transparencia en las instituciones</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2</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2%</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14"/>
                  </a:ext>
                </a:extLst>
              </a:tr>
              <a:tr h="224943">
                <a:tc>
                  <a:txBody>
                    <a:bodyPr/>
                    <a:lstStyle/>
                    <a:p>
                      <a:pPr algn="l" fontAlgn="b"/>
                      <a:r>
                        <a:rPr lang="es-CL" sz="1250" u="none" strike="noStrike" dirty="0">
                          <a:effectLst/>
                        </a:rPr>
                        <a:t>Sistema integral de transparencia</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1</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1%</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15"/>
                  </a:ext>
                </a:extLst>
              </a:tr>
              <a:tr h="224943">
                <a:tc>
                  <a:txBody>
                    <a:bodyPr/>
                    <a:lstStyle/>
                    <a:p>
                      <a:pPr algn="l" fontAlgn="b"/>
                      <a:r>
                        <a:rPr lang="es-CL" sz="1250" u="none" strike="noStrike" dirty="0">
                          <a:effectLst/>
                        </a:rPr>
                        <a:t>Que el CPLT obtenga más recursos</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1</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1%</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16"/>
                  </a:ext>
                </a:extLst>
              </a:tr>
              <a:tr h="224943">
                <a:tc>
                  <a:txBody>
                    <a:bodyPr/>
                    <a:lstStyle/>
                    <a:p>
                      <a:pPr algn="l" fontAlgn="b"/>
                      <a:r>
                        <a:rPr lang="es-CL" sz="1250" u="none" strike="noStrike" dirty="0">
                          <a:effectLst/>
                        </a:rPr>
                        <a:t>Lenguaje claro</a:t>
                      </a:r>
                      <a:endParaRPr lang="es-CL" sz="1250" b="0" i="0" u="none" strike="noStrike" dirty="0">
                        <a:solidFill>
                          <a:srgbClr val="000000"/>
                        </a:solidFill>
                        <a:effectLst/>
                        <a:latin typeface="Arial" panose="020B0604020202020204" pitchFamily="34" charset="0"/>
                      </a:endParaRPr>
                    </a:p>
                  </a:txBody>
                  <a:tcPr marL="5413" marR="5413" marT="5413" marB="0" anchor="b">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a:effectLst/>
                        </a:rPr>
                        <a:t>1</a:t>
                      </a:r>
                      <a:endParaRPr lang="es-CL" sz="1250" b="0" i="0" u="none" strike="noStrike">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pPr algn="ctr" fontAlgn="b"/>
                      <a:r>
                        <a:rPr lang="es-CL" sz="1250" u="none" strike="noStrike" dirty="0">
                          <a:effectLst/>
                        </a:rPr>
                        <a:t>1%</a:t>
                      </a:r>
                      <a:endParaRPr lang="es-CL" sz="1250" b="0" i="0" u="none" strike="noStrike" dirty="0">
                        <a:solidFill>
                          <a:srgbClr val="000000"/>
                        </a:solidFill>
                        <a:effectLst/>
                        <a:latin typeface="Calibri" panose="020F0502020204030204" pitchFamily="34" charset="0"/>
                      </a:endParaRPr>
                    </a:p>
                  </a:txBody>
                  <a:tcPr marL="5413" marR="5413" marT="5413" marB="0" anchor="b">
                    <a:lnL w="3175"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17"/>
                  </a:ext>
                </a:extLst>
              </a:tr>
            </a:tbl>
          </a:graphicData>
        </a:graphic>
      </p:graphicFrame>
      <p:cxnSp>
        <p:nvCxnSpPr>
          <p:cNvPr id="16" name="22 Conector recto de flecha"/>
          <p:cNvCxnSpPr/>
          <p:nvPr/>
        </p:nvCxnSpPr>
        <p:spPr>
          <a:xfrm>
            <a:off x="1622705" y="1799912"/>
            <a:ext cx="789595" cy="1548406"/>
          </a:xfrm>
          <a:prstGeom prst="straightConnector1">
            <a:avLst/>
          </a:prstGeom>
          <a:noFill/>
          <a:ln w="9525" cap="flat" cmpd="sng" algn="ctr">
            <a:solidFill>
              <a:srgbClr val="4A78BB">
                <a:shade val="95000"/>
                <a:satMod val="105000"/>
              </a:srgbClr>
            </a:solidFill>
            <a:prstDash val="solid"/>
            <a:tailEnd type="arrow"/>
          </a:ln>
          <a:effectLst/>
        </p:spPr>
      </p:cxnSp>
      <p:cxnSp>
        <p:nvCxnSpPr>
          <p:cNvPr id="15" name="22 Conector recto de flecha"/>
          <p:cNvCxnSpPr/>
          <p:nvPr/>
        </p:nvCxnSpPr>
        <p:spPr>
          <a:xfrm>
            <a:off x="1622705" y="1743572"/>
            <a:ext cx="789595" cy="206252"/>
          </a:xfrm>
          <a:prstGeom prst="straightConnector1">
            <a:avLst/>
          </a:prstGeom>
          <a:noFill/>
          <a:ln w="9525" cap="flat" cmpd="sng" algn="ctr">
            <a:solidFill>
              <a:srgbClr val="4A78BB">
                <a:shade val="95000"/>
                <a:satMod val="105000"/>
              </a:srgbClr>
            </a:solidFill>
            <a:prstDash val="solid"/>
            <a:tailEnd type="arrow"/>
          </a:ln>
          <a:effectLst/>
        </p:spPr>
      </p:cxnSp>
    </p:spTree>
    <p:extLst>
      <p:ext uri="{BB962C8B-B14F-4D97-AF65-F5344CB8AC3E}">
        <p14:creationId xmlns:p14="http://schemas.microsoft.com/office/powerpoint/2010/main" val="3876922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 y="300851"/>
            <a:ext cx="7731731"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4" name="CuadroTexto 3"/>
          <p:cNvSpPr txBox="1"/>
          <p:nvPr/>
        </p:nvSpPr>
        <p:spPr>
          <a:xfrm>
            <a:off x="225700" y="362842"/>
            <a:ext cx="7506029" cy="523220"/>
          </a:xfrm>
          <a:prstGeom prst="rect">
            <a:avLst/>
          </a:prstGeom>
          <a:noFill/>
        </p:spPr>
        <p:txBody>
          <a:bodyPr wrap="none" rtlCol="0">
            <a:spAutoFit/>
          </a:bodyPr>
          <a:lstStyle/>
          <a:p>
            <a:r>
              <a:rPr lang="es-ES" sz="2800" b="1" dirty="0">
                <a:solidFill>
                  <a:srgbClr val="FFFFFF"/>
                </a:solidFill>
                <a:latin typeface="Trebuchet MS" panose="020B0603020202020204" pitchFamily="34" charset="0"/>
              </a:rPr>
              <a:t>BUENA EVALUACIÓN DE LOS SERVICIOS CPLT</a:t>
            </a:r>
          </a:p>
        </p:txBody>
      </p:sp>
      <p:graphicFrame>
        <p:nvGraphicFramePr>
          <p:cNvPr id="9" name="Tabla 8"/>
          <p:cNvGraphicFramePr>
            <a:graphicFrameLocks noGrp="1"/>
          </p:cNvGraphicFramePr>
          <p:nvPr/>
        </p:nvGraphicFramePr>
        <p:xfrm>
          <a:off x="649942" y="2055383"/>
          <a:ext cx="6551512" cy="2011680"/>
        </p:xfrm>
        <a:graphic>
          <a:graphicData uri="http://schemas.openxmlformats.org/drawingml/2006/table">
            <a:tbl>
              <a:tblPr firstRow="1" bandRow="1">
                <a:tableStyleId>{5C22544A-7EE6-4342-B048-85BDC9FD1C3A}</a:tableStyleId>
              </a:tblPr>
              <a:tblGrid>
                <a:gridCol w="5671285">
                  <a:extLst>
                    <a:ext uri="{9D8B030D-6E8A-4147-A177-3AD203B41FA5}">
                      <a16:colId xmlns:a16="http://schemas.microsoft.com/office/drawing/2014/main" val="20000"/>
                    </a:ext>
                  </a:extLst>
                </a:gridCol>
                <a:gridCol w="880227">
                  <a:extLst>
                    <a:ext uri="{9D8B030D-6E8A-4147-A177-3AD203B41FA5}">
                      <a16:colId xmlns:a16="http://schemas.microsoft.com/office/drawing/2014/main" val="20001"/>
                    </a:ext>
                  </a:extLst>
                </a:gridCol>
              </a:tblGrid>
              <a:tr h="310171">
                <a:tc>
                  <a:txBody>
                    <a:bodyPr/>
                    <a:lstStyle/>
                    <a:p>
                      <a:r>
                        <a:rPr lang="es-CL" sz="1600" b="0" dirty="0">
                          <a:solidFill>
                            <a:sysClr val="windowText" lastClr="000000"/>
                          </a:solidFill>
                        </a:rPr>
                        <a:t>Instrucciones Generales en normativa </a:t>
                      </a:r>
                      <a:endParaRPr lang="es-419" sz="1600" b="0" dirty="0">
                        <a:solidFill>
                          <a:sysClr val="windowText" lastClr="000000"/>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F7FF"/>
                    </a:solidFill>
                  </a:tcPr>
                </a:tc>
                <a:tc>
                  <a:txBody>
                    <a:bodyPr/>
                    <a:lstStyle/>
                    <a:p>
                      <a:pPr algn="ctr"/>
                      <a:r>
                        <a:rPr lang="es-419" sz="1600" b="1" dirty="0">
                          <a:solidFill>
                            <a:sysClr val="windowText" lastClr="000000"/>
                          </a:solidFill>
                        </a:rPr>
                        <a:t>97%</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F7FF"/>
                    </a:solidFill>
                  </a:tcPr>
                </a:tc>
                <a:extLst>
                  <a:ext uri="{0D108BD9-81ED-4DB2-BD59-A6C34878D82A}">
                    <a16:rowId xmlns:a16="http://schemas.microsoft.com/office/drawing/2014/main" val="10000"/>
                  </a:ext>
                </a:extLst>
              </a:tr>
              <a:tr h="310171">
                <a:tc>
                  <a:txBody>
                    <a:bodyPr/>
                    <a:lstStyle/>
                    <a:p>
                      <a:r>
                        <a:rPr lang="es-CL" sz="1600" dirty="0">
                          <a:solidFill>
                            <a:sysClr val="windowText" lastClr="000000"/>
                          </a:solidFill>
                        </a:rPr>
                        <a:t>EducaTransparencia</a:t>
                      </a:r>
                      <a:endParaRPr lang="es-419" sz="1600" dirty="0">
                        <a:solidFill>
                          <a:sysClr val="windowText" lastClr="000000"/>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419" sz="1600" b="1" dirty="0">
                          <a:solidFill>
                            <a:sysClr val="windowText" lastClr="000000"/>
                          </a:solidFill>
                        </a:rPr>
                        <a:t>96%</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10171">
                <a:tc>
                  <a:txBody>
                    <a:bodyPr/>
                    <a:lstStyle/>
                    <a:p>
                      <a:r>
                        <a:rPr lang="es-CL" sz="1600" dirty="0">
                          <a:solidFill>
                            <a:sysClr val="windowText" lastClr="000000"/>
                          </a:solidFill>
                        </a:rPr>
                        <a:t>Consultas</a:t>
                      </a:r>
                      <a:endParaRPr lang="es-419" sz="1600" dirty="0">
                        <a:solidFill>
                          <a:sysClr val="windowText" lastClr="000000"/>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419" sz="1600" b="1" dirty="0">
                          <a:solidFill>
                            <a:sysClr val="windowText" lastClr="000000"/>
                          </a:solidFill>
                        </a:rPr>
                        <a:t>95%</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10171">
                <a:tc>
                  <a:txBody>
                    <a:bodyPr/>
                    <a:lstStyle/>
                    <a:p>
                      <a:r>
                        <a:rPr lang="es-CL" sz="1600" dirty="0">
                          <a:solidFill>
                            <a:sysClr val="windowText" lastClr="000000"/>
                          </a:solidFill>
                        </a:rPr>
                        <a:t>SARC</a:t>
                      </a:r>
                      <a:endParaRPr lang="es-419" sz="1600" dirty="0">
                        <a:solidFill>
                          <a:sysClr val="windowText" lastClr="000000"/>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419" sz="1600" b="1" dirty="0">
                          <a:solidFill>
                            <a:sysClr val="windowText" lastClr="000000"/>
                          </a:solidFill>
                        </a:rPr>
                        <a:t>94%</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310171">
                <a:tc>
                  <a:txBody>
                    <a:bodyPr/>
                    <a:lstStyle/>
                    <a:p>
                      <a:r>
                        <a:rPr lang="es-CL" sz="1600" dirty="0">
                          <a:solidFill>
                            <a:sysClr val="windowText" lastClr="000000"/>
                          </a:solidFill>
                        </a:rPr>
                        <a:t>Herramientas de búsqueda de Jurisprudencia </a:t>
                      </a:r>
                      <a:endParaRPr lang="es-419" sz="1600" dirty="0">
                        <a:solidFill>
                          <a:sysClr val="windowText" lastClr="000000"/>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419" sz="1600" b="1" dirty="0">
                          <a:solidFill>
                            <a:sysClr val="windowText" lastClr="000000"/>
                          </a:solidFill>
                        </a:rPr>
                        <a:t>91%</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310171">
                <a:tc>
                  <a:txBody>
                    <a:bodyPr/>
                    <a:lstStyle/>
                    <a:p>
                      <a:r>
                        <a:rPr lang="es-CL" sz="1600" dirty="0">
                          <a:solidFill>
                            <a:sysClr val="windowText" lastClr="000000"/>
                          </a:solidFill>
                        </a:rPr>
                        <a:t>Informes de auditorías </a:t>
                      </a:r>
                      <a:endParaRPr lang="es-419" sz="1600" dirty="0">
                        <a:solidFill>
                          <a:sysClr val="windowText" lastClr="000000"/>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s-419" sz="1600" b="1" dirty="0">
                          <a:solidFill>
                            <a:sysClr val="windowText" lastClr="000000"/>
                          </a:solidFill>
                        </a:rPr>
                        <a:t>90%</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CuadroTexto 5"/>
          <p:cNvSpPr txBox="1"/>
          <p:nvPr/>
        </p:nvSpPr>
        <p:spPr>
          <a:xfrm>
            <a:off x="225700" y="4417317"/>
            <a:ext cx="8593282" cy="2169825"/>
          </a:xfrm>
          <a:prstGeom prst="rect">
            <a:avLst/>
          </a:prstGeom>
          <a:solidFill>
            <a:schemeClr val="bg1"/>
          </a:solidFill>
        </p:spPr>
        <p:txBody>
          <a:bodyPr wrap="square" rtlCol="0">
            <a:spAutoFit/>
          </a:bodyPr>
          <a:lstStyle/>
          <a:p>
            <a:pPr marL="285750" indent="-285750" algn="just">
              <a:buFont typeface="Wingdings" panose="05000000000000000000" pitchFamily="2" charset="2"/>
              <a:buChar char="Ø"/>
            </a:pPr>
            <a:r>
              <a:rPr lang="es-CL" sz="1500" dirty="0">
                <a:solidFill>
                  <a:prstClr val="black"/>
                </a:solidFill>
              </a:rPr>
              <a:t>Sólo se debe mejorar en aspectos específicos: </a:t>
            </a:r>
          </a:p>
          <a:p>
            <a:pPr algn="just"/>
            <a:endParaRPr lang="es-CL" sz="1500" u="sng" dirty="0">
              <a:solidFill>
                <a:prstClr val="black"/>
              </a:solidFill>
            </a:endParaRPr>
          </a:p>
          <a:p>
            <a:pPr algn="just"/>
            <a:r>
              <a:rPr lang="es-CL" sz="1500" u="sng" dirty="0">
                <a:solidFill>
                  <a:prstClr val="black"/>
                </a:solidFill>
              </a:rPr>
              <a:t>Entre los ítems evaluados con capacidad de mejora se encuentran</a:t>
            </a:r>
            <a:r>
              <a:rPr lang="es-CL" sz="1500" dirty="0">
                <a:solidFill>
                  <a:prstClr val="black"/>
                </a:solidFill>
              </a:rPr>
              <a:t>:</a:t>
            </a:r>
          </a:p>
          <a:p>
            <a:pPr marL="285750" indent="-285750" algn="just">
              <a:buFontTx/>
              <a:buChar char="-"/>
            </a:pPr>
            <a:r>
              <a:rPr lang="es-CL" sz="1500" b="1" dirty="0">
                <a:solidFill>
                  <a:prstClr val="black"/>
                </a:solidFill>
              </a:rPr>
              <a:t>Las herramientas de autoevaluación (TA): </a:t>
            </a:r>
            <a:r>
              <a:rPr lang="es-419" sz="1500" dirty="0">
                <a:solidFill>
                  <a:prstClr val="black"/>
                </a:solidFill>
              </a:rPr>
              <a:t>especialmente respecto a la utilidad de la herramienta para clarificar lo que el Consejo fiscaliza.</a:t>
            </a:r>
            <a:endParaRPr lang="es-CL" sz="1500" dirty="0">
              <a:solidFill>
                <a:prstClr val="black"/>
              </a:solidFill>
            </a:endParaRPr>
          </a:p>
          <a:p>
            <a:pPr marL="285750" indent="-285750" algn="just">
              <a:buFontTx/>
              <a:buChar char="-"/>
            </a:pPr>
            <a:r>
              <a:rPr lang="es-CL" sz="1500" b="1" dirty="0">
                <a:solidFill>
                  <a:prstClr val="black"/>
                </a:solidFill>
              </a:rPr>
              <a:t>La tramitación de casos contra su institución: </a:t>
            </a:r>
            <a:r>
              <a:rPr lang="es-CL" sz="1500" dirty="0">
                <a:solidFill>
                  <a:prstClr val="black"/>
                </a:solidFill>
              </a:rPr>
              <a:t>baja 6 puntos la percepción de que el proceso fue “eficiente para su institución”.</a:t>
            </a:r>
          </a:p>
          <a:p>
            <a:pPr marL="285750" indent="-285750" algn="just">
              <a:buFontTx/>
              <a:buChar char="-"/>
            </a:pPr>
            <a:r>
              <a:rPr lang="es-CL" sz="1500" b="1" dirty="0">
                <a:solidFill>
                  <a:prstClr val="black"/>
                </a:solidFill>
              </a:rPr>
              <a:t>Ampliar los criterios para derivar casos a SARC</a:t>
            </a:r>
            <a:r>
              <a:rPr lang="es-CL" sz="1500" dirty="0">
                <a:solidFill>
                  <a:prstClr val="black"/>
                </a:solidFill>
              </a:rPr>
              <a:t>:  Los criterios para tramitar un caso por SARC son percibidos como acotados, por lo que los Enlaces piden ampliarlos.</a:t>
            </a:r>
          </a:p>
        </p:txBody>
      </p:sp>
      <p:sp>
        <p:nvSpPr>
          <p:cNvPr id="7" name="CuadroTexto 6"/>
          <p:cNvSpPr txBox="1"/>
          <p:nvPr/>
        </p:nvSpPr>
        <p:spPr>
          <a:xfrm>
            <a:off x="416248" y="1273836"/>
            <a:ext cx="7556177" cy="784830"/>
          </a:xfrm>
          <a:prstGeom prst="rect">
            <a:avLst/>
          </a:prstGeom>
          <a:solidFill>
            <a:schemeClr val="bg1"/>
          </a:solidFill>
        </p:spPr>
        <p:txBody>
          <a:bodyPr wrap="square" rtlCol="0">
            <a:spAutoFit/>
          </a:bodyPr>
          <a:lstStyle/>
          <a:p>
            <a:pPr marL="285750" indent="-285750" algn="just">
              <a:buFont typeface="Wingdings" panose="05000000000000000000" pitchFamily="2" charset="2"/>
              <a:buChar char="Ø"/>
            </a:pPr>
            <a:r>
              <a:rPr lang="es-CL" sz="1500" dirty="0">
                <a:solidFill>
                  <a:prstClr val="black"/>
                </a:solidFill>
              </a:rPr>
              <a:t>Respecto a los servicios ofrecidos por el Consejo, la mayoría de los Enlaces tienen una alta valoración. </a:t>
            </a:r>
            <a:r>
              <a:rPr lang="es-419" sz="1500" dirty="0">
                <a:solidFill>
                  <a:prstClr val="black"/>
                </a:solidFill>
              </a:rPr>
              <a:t>Entre los ítems mejor evaluados se encuentran:</a:t>
            </a:r>
          </a:p>
          <a:p>
            <a:pPr algn="just"/>
            <a:endParaRPr lang="es-CL" sz="1500" dirty="0">
              <a:solidFill>
                <a:prstClr val="black"/>
              </a:solidFill>
            </a:endParaRPr>
          </a:p>
        </p:txBody>
      </p:sp>
    </p:spTree>
    <p:extLst>
      <p:ext uri="{BB962C8B-B14F-4D97-AF65-F5344CB8AC3E}">
        <p14:creationId xmlns:p14="http://schemas.microsoft.com/office/powerpoint/2010/main" val="153536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300851"/>
            <a:ext cx="9022977"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7" name="CuadroTexto 6"/>
          <p:cNvSpPr txBox="1"/>
          <p:nvPr/>
        </p:nvSpPr>
        <p:spPr>
          <a:xfrm>
            <a:off x="225700" y="362842"/>
            <a:ext cx="8797276" cy="584775"/>
          </a:xfrm>
          <a:prstGeom prst="rect">
            <a:avLst/>
          </a:prstGeom>
          <a:noFill/>
        </p:spPr>
        <p:txBody>
          <a:bodyPr wrap="square" rtlCol="0">
            <a:spAutoFit/>
          </a:bodyPr>
          <a:lstStyle/>
          <a:p>
            <a:r>
              <a:rPr lang="es-ES" sz="3200" b="1" dirty="0">
                <a:solidFill>
                  <a:srgbClr val="FFFFFF"/>
                </a:solidFill>
              </a:rPr>
              <a:t>HERRAMIENTAS DE AUTOEVALUACIÓN TA Y DAI</a:t>
            </a:r>
          </a:p>
        </p:txBody>
      </p:sp>
      <p:graphicFrame>
        <p:nvGraphicFramePr>
          <p:cNvPr id="13" name="Gráfico 12"/>
          <p:cNvGraphicFramePr>
            <a:graphicFrameLocks/>
          </p:cNvGraphicFramePr>
          <p:nvPr/>
        </p:nvGraphicFramePr>
        <p:xfrm>
          <a:off x="225700" y="1163586"/>
          <a:ext cx="4305959" cy="23250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p:cNvGraphicFramePr>
            <a:graphicFrameLocks/>
          </p:cNvGraphicFramePr>
          <p:nvPr/>
        </p:nvGraphicFramePr>
        <p:xfrm>
          <a:off x="4693025" y="1163586"/>
          <a:ext cx="3845858" cy="23250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p:cNvGraphicFramePr>
            <a:graphicFrameLocks/>
          </p:cNvGraphicFramePr>
          <p:nvPr/>
        </p:nvGraphicFramePr>
        <p:xfrm>
          <a:off x="220658" y="3650420"/>
          <a:ext cx="8313182" cy="30527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8296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2 Tabla"/>
          <p:cNvGraphicFramePr>
            <a:graphicFrameLocks noGrp="1"/>
          </p:cNvGraphicFramePr>
          <p:nvPr/>
        </p:nvGraphicFramePr>
        <p:xfrm>
          <a:off x="4953001" y="4811872"/>
          <a:ext cx="3836988" cy="1038166"/>
        </p:xfrm>
        <a:graphic>
          <a:graphicData uri="http://schemas.openxmlformats.org/drawingml/2006/table">
            <a:tbl>
              <a:tblPr firstRow="1" bandRow="1">
                <a:tableStyleId>{5C22544A-7EE6-4342-B048-85BDC9FD1C3A}</a:tableStyleId>
              </a:tblPr>
              <a:tblGrid>
                <a:gridCol w="812358">
                  <a:extLst>
                    <a:ext uri="{9D8B030D-6E8A-4147-A177-3AD203B41FA5}">
                      <a16:colId xmlns:a16="http://schemas.microsoft.com/office/drawing/2014/main" val="20000"/>
                    </a:ext>
                  </a:extLst>
                </a:gridCol>
                <a:gridCol w="1008210">
                  <a:extLst>
                    <a:ext uri="{9D8B030D-6E8A-4147-A177-3AD203B41FA5}">
                      <a16:colId xmlns:a16="http://schemas.microsoft.com/office/drawing/2014/main" val="20001"/>
                    </a:ext>
                  </a:extLst>
                </a:gridCol>
                <a:gridCol w="1008210">
                  <a:extLst>
                    <a:ext uri="{9D8B030D-6E8A-4147-A177-3AD203B41FA5}">
                      <a16:colId xmlns:a16="http://schemas.microsoft.com/office/drawing/2014/main" val="20002"/>
                    </a:ext>
                  </a:extLst>
                </a:gridCol>
                <a:gridCol w="1008210">
                  <a:extLst>
                    <a:ext uri="{9D8B030D-6E8A-4147-A177-3AD203B41FA5}">
                      <a16:colId xmlns:a16="http://schemas.microsoft.com/office/drawing/2014/main" val="20003"/>
                    </a:ext>
                  </a:extLst>
                </a:gridCol>
              </a:tblGrid>
              <a:tr h="2905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L" sz="1200" dirty="0"/>
                    </a:p>
                  </a:txBody>
                  <a:tcPr marL="91422" marR="91422"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200" dirty="0"/>
                        <a:t>Expedito</a:t>
                      </a:r>
                    </a:p>
                  </a:txBody>
                  <a:tcPr marL="91422" marR="91422"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200" dirty="0"/>
                        <a:t>Poco Demandante</a:t>
                      </a:r>
                    </a:p>
                  </a:txBody>
                  <a:tcPr marL="91422" marR="91422"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200" dirty="0"/>
                        <a:t>Eficiente</a:t>
                      </a:r>
                    </a:p>
                  </a:txBody>
                  <a:tcPr marL="91422" marR="91422" marT="45690" marB="45690"/>
                </a:tc>
                <a:extLst>
                  <a:ext uri="{0D108BD9-81ED-4DB2-BD59-A6C34878D82A}">
                    <a16:rowId xmlns:a16="http://schemas.microsoft.com/office/drawing/2014/main" val="10000"/>
                  </a:ext>
                </a:extLst>
              </a:tr>
              <a:tr h="2905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200" dirty="0"/>
                        <a:t>OAC</a:t>
                      </a:r>
                    </a:p>
                  </a:txBody>
                  <a:tcPr marL="91422" marR="91422" marT="45690" marB="45690" anchor="ctr"/>
                </a:tc>
                <a:tc>
                  <a:txBody>
                    <a:bodyPr/>
                    <a:lstStyle/>
                    <a:p>
                      <a:pPr marL="0" algn="ctr" defTabSz="914400" rtl="0" eaLnBrk="1" fontAlgn="b" latinLnBrk="0" hangingPunct="1"/>
                      <a:r>
                        <a:rPr lang="es-CL" sz="1200" b="0" i="0" u="none" strike="noStrike" kern="1200" dirty="0">
                          <a:solidFill>
                            <a:srgbClr val="000000"/>
                          </a:solidFill>
                          <a:effectLst/>
                          <a:latin typeface="Calibri"/>
                          <a:ea typeface="+mn-ea"/>
                          <a:cs typeface="+mn-cs"/>
                        </a:rPr>
                        <a:t>88%</a:t>
                      </a:r>
                    </a:p>
                  </a:txBody>
                  <a:tcPr marL="9526" marR="9526" marT="9525" marB="0" anchor="ctr"/>
                </a:tc>
                <a:tc>
                  <a:txBody>
                    <a:bodyPr/>
                    <a:lstStyle/>
                    <a:p>
                      <a:pPr marL="0" algn="ctr" defTabSz="914400" rtl="0" eaLnBrk="1" fontAlgn="b" latinLnBrk="0" hangingPunct="1"/>
                      <a:r>
                        <a:rPr lang="es-CL" sz="1200" b="0" i="0" u="none" strike="noStrike" kern="1200" dirty="0">
                          <a:solidFill>
                            <a:srgbClr val="000000"/>
                          </a:solidFill>
                          <a:effectLst/>
                          <a:latin typeface="Calibri"/>
                          <a:ea typeface="+mn-ea"/>
                          <a:cs typeface="+mn-cs"/>
                        </a:rPr>
                        <a:t>34%</a:t>
                      </a:r>
                    </a:p>
                  </a:txBody>
                  <a:tcPr marL="9526" marR="9526" marT="9525" marB="0" anchor="ctr"/>
                </a:tc>
                <a:tc>
                  <a:txBody>
                    <a:bodyPr/>
                    <a:lstStyle/>
                    <a:p>
                      <a:pPr marL="0" algn="ctr" defTabSz="914400" rtl="0" eaLnBrk="1" fontAlgn="b" latinLnBrk="0" hangingPunct="1"/>
                      <a:r>
                        <a:rPr lang="es-CL" sz="1200" b="0" i="0" u="none" strike="noStrike" kern="1200" dirty="0">
                          <a:solidFill>
                            <a:srgbClr val="000000"/>
                          </a:solidFill>
                          <a:effectLst/>
                          <a:latin typeface="Calibri"/>
                          <a:ea typeface="+mn-ea"/>
                          <a:cs typeface="+mn-cs"/>
                        </a:rPr>
                        <a:t>77%</a:t>
                      </a:r>
                    </a:p>
                  </a:txBody>
                  <a:tcPr marL="9526" marR="9526" marT="9525" marB="0" anchor="ctr"/>
                </a:tc>
                <a:extLst>
                  <a:ext uri="{0D108BD9-81ED-4DB2-BD59-A6C34878D82A}">
                    <a16:rowId xmlns:a16="http://schemas.microsoft.com/office/drawing/2014/main" val="10001"/>
                  </a:ext>
                </a:extLst>
              </a:tr>
              <a:tr h="2905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200" dirty="0"/>
                        <a:t>Municipio</a:t>
                      </a:r>
                    </a:p>
                  </a:txBody>
                  <a:tcPr marL="91422" marR="91422" marT="45690" marB="45690" anchor="ctr"/>
                </a:tc>
                <a:tc>
                  <a:txBody>
                    <a:bodyPr/>
                    <a:lstStyle/>
                    <a:p>
                      <a:pPr marL="0" algn="ctr" defTabSz="914400" rtl="0" eaLnBrk="1" fontAlgn="b" latinLnBrk="0" hangingPunct="1"/>
                      <a:r>
                        <a:rPr lang="es-CL" sz="1200" b="0" i="0" u="none" strike="noStrike" kern="1200" dirty="0">
                          <a:solidFill>
                            <a:srgbClr val="000000"/>
                          </a:solidFill>
                          <a:effectLst/>
                          <a:latin typeface="Calibri"/>
                          <a:ea typeface="+mn-ea"/>
                          <a:cs typeface="+mn-cs"/>
                        </a:rPr>
                        <a:t>90%</a:t>
                      </a:r>
                    </a:p>
                  </a:txBody>
                  <a:tcPr marL="9526" marR="9526" marT="9525" marB="0" anchor="ctr"/>
                </a:tc>
                <a:tc>
                  <a:txBody>
                    <a:bodyPr/>
                    <a:lstStyle/>
                    <a:p>
                      <a:pPr marL="0" algn="ctr" defTabSz="914400" rtl="0" eaLnBrk="1" fontAlgn="b" latinLnBrk="0" hangingPunct="1"/>
                      <a:r>
                        <a:rPr lang="es-CL" sz="1200" b="0" i="0" u="none" strike="noStrike" kern="1200" dirty="0">
                          <a:solidFill>
                            <a:srgbClr val="000000"/>
                          </a:solidFill>
                          <a:effectLst/>
                          <a:latin typeface="Calibri"/>
                          <a:ea typeface="+mn-ea"/>
                          <a:cs typeface="+mn-cs"/>
                        </a:rPr>
                        <a:t>31%</a:t>
                      </a:r>
                    </a:p>
                  </a:txBody>
                  <a:tcPr marL="9526" marR="9526" marT="9525" marB="0" anchor="ctr"/>
                </a:tc>
                <a:tc>
                  <a:txBody>
                    <a:bodyPr/>
                    <a:lstStyle/>
                    <a:p>
                      <a:pPr marL="0" algn="ctr" defTabSz="914400" rtl="0" eaLnBrk="1" fontAlgn="b" latinLnBrk="0" hangingPunct="1"/>
                      <a:r>
                        <a:rPr lang="es-CL" sz="1200" b="0" i="0" u="none" strike="noStrike" kern="1200" dirty="0">
                          <a:solidFill>
                            <a:srgbClr val="000000"/>
                          </a:solidFill>
                          <a:effectLst/>
                          <a:latin typeface="Calibri"/>
                          <a:ea typeface="+mn-ea"/>
                          <a:cs typeface="+mn-cs"/>
                        </a:rPr>
                        <a:t>86%</a:t>
                      </a:r>
                    </a:p>
                  </a:txBody>
                  <a:tcPr marL="9526" marR="9526" marT="9525" marB="0" anchor="ctr"/>
                </a:tc>
                <a:extLst>
                  <a:ext uri="{0D108BD9-81ED-4DB2-BD59-A6C34878D82A}">
                    <a16:rowId xmlns:a16="http://schemas.microsoft.com/office/drawing/2014/main" val="10002"/>
                  </a:ext>
                </a:extLst>
              </a:tr>
            </a:tbl>
          </a:graphicData>
        </a:graphic>
      </p:graphicFrame>
      <p:sp>
        <p:nvSpPr>
          <p:cNvPr id="3" name="9 Llamada rectangular redondeada"/>
          <p:cNvSpPr/>
          <p:nvPr/>
        </p:nvSpPr>
        <p:spPr>
          <a:xfrm>
            <a:off x="442561" y="4803923"/>
            <a:ext cx="3672417" cy="1051687"/>
          </a:xfrm>
          <a:prstGeom prst="wedgeRoundRectCallout">
            <a:avLst>
              <a:gd name="adj1" fmla="val 19889"/>
              <a:gd name="adj2" fmla="val -5602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a:solidFill>
                  <a:prstClr val="white"/>
                </a:solidFill>
              </a:rPr>
              <a:t>Si bien la percepción de que es “expedito” sube 1 punto y de que es “Poco demandante” aumenta 5, la de que es “eficiente” baja 6. </a:t>
            </a:r>
            <a:endParaRPr lang="es-CL" sz="1400" dirty="0">
              <a:solidFill>
                <a:prstClr val="white"/>
              </a:solidFill>
            </a:endParaRPr>
          </a:p>
        </p:txBody>
      </p:sp>
      <p:sp>
        <p:nvSpPr>
          <p:cNvPr id="5" name="Rectángulo 4"/>
          <p:cNvSpPr/>
          <p:nvPr/>
        </p:nvSpPr>
        <p:spPr>
          <a:xfrm>
            <a:off x="0" y="300851"/>
            <a:ext cx="4627674"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6" name="CuadroTexto 5"/>
          <p:cNvSpPr txBox="1"/>
          <p:nvPr/>
        </p:nvSpPr>
        <p:spPr>
          <a:xfrm>
            <a:off x="225700" y="362842"/>
            <a:ext cx="4401974" cy="584775"/>
          </a:xfrm>
          <a:prstGeom prst="rect">
            <a:avLst/>
          </a:prstGeom>
          <a:noFill/>
        </p:spPr>
        <p:txBody>
          <a:bodyPr wrap="none" rtlCol="0">
            <a:spAutoFit/>
          </a:bodyPr>
          <a:lstStyle/>
          <a:p>
            <a:r>
              <a:rPr lang="es-ES" sz="3200" b="1" dirty="0">
                <a:solidFill>
                  <a:srgbClr val="FFFFFF"/>
                </a:solidFill>
              </a:rPr>
              <a:t>TRAMITACIÓN DE CASOS</a:t>
            </a:r>
          </a:p>
        </p:txBody>
      </p:sp>
      <p:sp>
        <p:nvSpPr>
          <p:cNvPr id="8" name="9 Llamada rectangular redondeada"/>
          <p:cNvSpPr/>
          <p:nvPr/>
        </p:nvSpPr>
        <p:spPr>
          <a:xfrm>
            <a:off x="5035286" y="5867786"/>
            <a:ext cx="3672417" cy="678828"/>
          </a:xfrm>
          <a:prstGeom prst="wedgeRoundRectCallout">
            <a:avLst>
              <a:gd name="adj1" fmla="val 19889"/>
              <a:gd name="adj2" fmla="val -56021"/>
              <a:gd name="adj3" fmla="val 16667"/>
            </a:avLst>
          </a:prstGeom>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s-ES" sz="1400" dirty="0">
                <a:solidFill>
                  <a:prstClr val="black"/>
                </a:solidFill>
              </a:rPr>
              <a:t>Los Enlaces municipales tienen una mejor evaluación del proceso de resolución de un reclamo que los Enlaces OAC.</a:t>
            </a:r>
            <a:endParaRPr lang="es-CL" sz="1400" dirty="0">
              <a:solidFill>
                <a:prstClr val="black"/>
              </a:solidFill>
            </a:endParaRPr>
          </a:p>
        </p:txBody>
      </p:sp>
      <p:graphicFrame>
        <p:nvGraphicFramePr>
          <p:cNvPr id="9" name="Gráfico 8"/>
          <p:cNvGraphicFramePr>
            <a:graphicFrameLocks/>
          </p:cNvGraphicFramePr>
          <p:nvPr/>
        </p:nvGraphicFramePr>
        <p:xfrm>
          <a:off x="542925" y="1397922"/>
          <a:ext cx="8247064" cy="31041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18845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áfico 8"/>
          <p:cNvGraphicFramePr>
            <a:graphicFrameLocks/>
          </p:cNvGraphicFramePr>
          <p:nvPr/>
        </p:nvGraphicFramePr>
        <p:xfrm>
          <a:off x="225699" y="1097161"/>
          <a:ext cx="7450511" cy="2623728"/>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ángulo 2"/>
          <p:cNvSpPr/>
          <p:nvPr/>
        </p:nvSpPr>
        <p:spPr>
          <a:xfrm>
            <a:off x="0" y="300851"/>
            <a:ext cx="1714500"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4" name="CuadroTexto 3"/>
          <p:cNvSpPr txBox="1"/>
          <p:nvPr/>
        </p:nvSpPr>
        <p:spPr>
          <a:xfrm>
            <a:off x="225700" y="362842"/>
            <a:ext cx="1067921" cy="584775"/>
          </a:xfrm>
          <a:prstGeom prst="rect">
            <a:avLst/>
          </a:prstGeom>
          <a:noFill/>
        </p:spPr>
        <p:txBody>
          <a:bodyPr wrap="none" rtlCol="0">
            <a:spAutoFit/>
          </a:bodyPr>
          <a:lstStyle/>
          <a:p>
            <a:r>
              <a:rPr lang="es-ES" sz="3200" b="1" dirty="0">
                <a:solidFill>
                  <a:srgbClr val="FFFFFF"/>
                </a:solidFill>
              </a:rPr>
              <a:t>SARC</a:t>
            </a:r>
          </a:p>
        </p:txBody>
      </p:sp>
      <p:graphicFrame>
        <p:nvGraphicFramePr>
          <p:cNvPr id="8" name="Gráfico 7"/>
          <p:cNvGraphicFramePr>
            <a:graphicFrameLocks/>
          </p:cNvGraphicFramePr>
          <p:nvPr/>
        </p:nvGraphicFramePr>
        <p:xfrm>
          <a:off x="5091755" y="3914446"/>
          <a:ext cx="3808418" cy="2728399"/>
        </p:xfrm>
        <a:graphic>
          <a:graphicData uri="http://schemas.openxmlformats.org/drawingml/2006/chart">
            <c:chart xmlns:c="http://schemas.openxmlformats.org/drawingml/2006/chart" xmlns:r="http://schemas.openxmlformats.org/officeDocument/2006/relationships" r:id="rId3"/>
          </a:graphicData>
        </a:graphic>
      </p:graphicFrame>
      <p:sp>
        <p:nvSpPr>
          <p:cNvPr id="11" name="9 CuadroTexto"/>
          <p:cNvSpPr txBox="1"/>
          <p:nvPr/>
        </p:nvSpPr>
        <p:spPr>
          <a:xfrm>
            <a:off x="4479058" y="327502"/>
            <a:ext cx="4421115" cy="738664"/>
          </a:xfrm>
          <a:prstGeom prst="wedgeRectCallout">
            <a:avLst>
              <a:gd name="adj1" fmla="val -22962"/>
              <a:gd name="adj2" fmla="val -45857"/>
            </a:avLst>
          </a:prstGeom>
          <a:ln>
            <a:noFill/>
          </a:ln>
        </p:spPr>
        <p:style>
          <a:lnRef idx="1">
            <a:schemeClr val="accent1"/>
          </a:lnRef>
          <a:fillRef idx="2">
            <a:schemeClr val="accent1"/>
          </a:fillRef>
          <a:effectRef idx="1">
            <a:schemeClr val="accent1"/>
          </a:effectRef>
          <a:fontRef idx="minor">
            <a:schemeClr val="dk1"/>
          </a:fontRef>
        </p:style>
        <p:txBody>
          <a:bodyPr wrap="square">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just">
              <a:defRPr/>
            </a:pPr>
            <a:r>
              <a:rPr lang="es-ES" sz="1400" dirty="0">
                <a:solidFill>
                  <a:prstClr val="black"/>
                </a:solidFill>
              </a:rPr>
              <a:t>Este año los Enlaces están menos informados respecto a la posibilidad de rechazar la tramitación por SARC y sobre los criterios para decidir tramitar un caso por SARC.</a:t>
            </a:r>
            <a:endParaRPr lang="es-CL" sz="1400" dirty="0">
              <a:solidFill>
                <a:prstClr val="black"/>
              </a:solidFill>
            </a:endParaRPr>
          </a:p>
        </p:txBody>
      </p:sp>
      <p:sp>
        <p:nvSpPr>
          <p:cNvPr id="10" name="10 Llamada rectangular"/>
          <p:cNvSpPr/>
          <p:nvPr/>
        </p:nvSpPr>
        <p:spPr>
          <a:xfrm>
            <a:off x="7676211" y="1097161"/>
            <a:ext cx="1223962" cy="2623728"/>
          </a:xfrm>
          <a:prstGeom prst="wedgeRectCallout">
            <a:avLst>
              <a:gd name="adj1" fmla="val -62373"/>
              <a:gd name="adj2" fmla="val -26579"/>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a:solidFill>
                  <a:prstClr val="white"/>
                </a:solidFill>
              </a:rPr>
              <a:t>De las instituciones que “</a:t>
            </a:r>
            <a:r>
              <a:rPr lang="es-ES" sz="1200" b="1" dirty="0">
                <a:solidFill>
                  <a:prstClr val="white"/>
                </a:solidFill>
              </a:rPr>
              <a:t>No han firmado el convenio SARC”, </a:t>
            </a:r>
            <a:r>
              <a:rPr lang="es-ES" sz="1200" dirty="0">
                <a:solidFill>
                  <a:prstClr val="white"/>
                </a:solidFill>
              </a:rPr>
              <a:t>un 32% corresponden a OAC y un 13% corresponden a municipios.</a:t>
            </a:r>
          </a:p>
        </p:txBody>
      </p:sp>
      <p:graphicFrame>
        <p:nvGraphicFramePr>
          <p:cNvPr id="12" name="Gráfico 11"/>
          <p:cNvGraphicFramePr>
            <a:graphicFrameLocks/>
          </p:cNvGraphicFramePr>
          <p:nvPr/>
        </p:nvGraphicFramePr>
        <p:xfrm>
          <a:off x="225699" y="3914447"/>
          <a:ext cx="4685360" cy="27283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395206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 y="300851"/>
            <a:ext cx="8471649"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4" name="CuadroTexto 3"/>
          <p:cNvSpPr txBox="1"/>
          <p:nvPr/>
        </p:nvSpPr>
        <p:spPr>
          <a:xfrm>
            <a:off x="225699" y="362842"/>
            <a:ext cx="8245948" cy="523220"/>
          </a:xfrm>
          <a:prstGeom prst="rect">
            <a:avLst/>
          </a:prstGeom>
          <a:noFill/>
        </p:spPr>
        <p:txBody>
          <a:bodyPr wrap="square" rtlCol="0">
            <a:spAutoFit/>
          </a:bodyPr>
          <a:lstStyle/>
          <a:p>
            <a:r>
              <a:rPr lang="es-ES" sz="2800" b="1" dirty="0">
                <a:solidFill>
                  <a:srgbClr val="FFFFFF"/>
                </a:solidFill>
                <a:latin typeface="Trebuchet MS" panose="020B0603020202020204" pitchFamily="34" charset="0"/>
              </a:rPr>
              <a:t>SE DEMANDA UNA MAYOR CERCANÍA DEL CPLT</a:t>
            </a:r>
          </a:p>
        </p:txBody>
      </p:sp>
      <p:sp>
        <p:nvSpPr>
          <p:cNvPr id="5" name="CuadroTexto 4"/>
          <p:cNvSpPr txBox="1"/>
          <p:nvPr/>
        </p:nvSpPr>
        <p:spPr>
          <a:xfrm>
            <a:off x="322119" y="1152783"/>
            <a:ext cx="8593282" cy="4016484"/>
          </a:xfrm>
          <a:prstGeom prst="rect">
            <a:avLst/>
          </a:prstGeom>
          <a:solidFill>
            <a:schemeClr val="bg1"/>
          </a:solidFill>
        </p:spPr>
        <p:txBody>
          <a:bodyPr wrap="square" rtlCol="0">
            <a:spAutoFit/>
          </a:bodyPr>
          <a:lstStyle/>
          <a:p>
            <a:pPr algn="just"/>
            <a:endParaRPr lang="es-CL" sz="1500" dirty="0">
              <a:solidFill>
                <a:prstClr val="black"/>
              </a:solidFill>
            </a:endParaRPr>
          </a:p>
          <a:p>
            <a:pPr algn="just"/>
            <a:r>
              <a:rPr lang="es-CL" sz="1500" u="sng" dirty="0">
                <a:solidFill>
                  <a:prstClr val="black"/>
                </a:solidFill>
              </a:rPr>
              <a:t>A </a:t>
            </a:r>
            <a:r>
              <a:rPr lang="es-CL" sz="1600" u="sng" dirty="0">
                <a:solidFill>
                  <a:prstClr val="black"/>
                </a:solidFill>
              </a:rPr>
              <a:t>partir de lo registrado en las preguntas abiertas de cada proceso evaluado, se puede apreciar:</a:t>
            </a:r>
          </a:p>
          <a:p>
            <a:pPr algn="just"/>
            <a:endParaRPr lang="es-CL" sz="1600" dirty="0">
              <a:solidFill>
                <a:prstClr val="black"/>
              </a:solidFill>
            </a:endParaRPr>
          </a:p>
          <a:p>
            <a:pPr marL="285750" indent="-285750" algn="just">
              <a:buFont typeface="Arial" panose="020B0604020202020204" pitchFamily="34" charset="0"/>
              <a:buChar char="•"/>
            </a:pPr>
            <a:r>
              <a:rPr lang="es-CL" sz="1600" dirty="0">
                <a:solidFill>
                  <a:prstClr val="black"/>
                </a:solidFill>
              </a:rPr>
              <a:t>Una demanda por una mayor cercanía del Consejo para la Transparencia hacia las instituciones reguladas y sus encargados de transparencia.</a:t>
            </a:r>
          </a:p>
          <a:p>
            <a:pPr algn="just"/>
            <a:endParaRPr lang="es-CL" sz="1600" b="1" dirty="0">
              <a:solidFill>
                <a:prstClr val="black"/>
              </a:solidFill>
            </a:endParaRPr>
          </a:p>
          <a:p>
            <a:pPr marL="285750" indent="-285750" algn="just">
              <a:buFont typeface="Arial" panose="020B0604020202020204" pitchFamily="34" charset="0"/>
              <a:buChar char="•"/>
            </a:pPr>
            <a:r>
              <a:rPr lang="es-CL" sz="1600" dirty="0">
                <a:solidFill>
                  <a:prstClr val="black"/>
                </a:solidFill>
              </a:rPr>
              <a:t>Una mayor cantidad de capacitaciones en regiones y de un nivel más técnico. </a:t>
            </a:r>
          </a:p>
          <a:p>
            <a:pPr algn="just"/>
            <a:endParaRPr lang="es-CL" sz="1600" dirty="0">
              <a:solidFill>
                <a:prstClr val="black"/>
              </a:solidFill>
            </a:endParaRPr>
          </a:p>
          <a:p>
            <a:pPr marL="285750" indent="-285750" algn="just">
              <a:buFont typeface="Arial" panose="020B0604020202020204" pitchFamily="34" charset="0"/>
              <a:buChar char="•"/>
            </a:pPr>
            <a:r>
              <a:rPr lang="es-CL" sz="1600" dirty="0">
                <a:solidFill>
                  <a:prstClr val="black"/>
                </a:solidFill>
              </a:rPr>
              <a:t>Se insta a que el Consejo tenga oficinas regionales.</a:t>
            </a:r>
          </a:p>
          <a:p>
            <a:pPr algn="just"/>
            <a:endParaRPr lang="es-CL" sz="1600" dirty="0">
              <a:solidFill>
                <a:prstClr val="black"/>
              </a:solidFill>
            </a:endParaRPr>
          </a:p>
          <a:p>
            <a:pPr marL="285750" indent="-285750" algn="just">
              <a:buFont typeface="Arial" panose="020B0604020202020204" pitchFamily="34" charset="0"/>
              <a:buChar char="•"/>
            </a:pPr>
            <a:r>
              <a:rPr lang="es-CL" sz="1600" dirty="0">
                <a:solidFill>
                  <a:prstClr val="black"/>
                </a:solidFill>
              </a:rPr>
              <a:t>Se pide que haya una comunicación fluida con nuestra institución y acorde a nuestros tiempos, por ejemplo, a través de un asistente </a:t>
            </a:r>
            <a:r>
              <a:rPr lang="es-CL" sz="1600" dirty="0"/>
              <a:t>virtual (chat). </a:t>
            </a:r>
          </a:p>
          <a:p>
            <a:pPr algn="just"/>
            <a:endParaRPr lang="es-CL" sz="1600" dirty="0"/>
          </a:p>
          <a:p>
            <a:pPr marL="285750" indent="-285750" algn="just">
              <a:buFont typeface="Arial" panose="020B0604020202020204" pitchFamily="34" charset="0"/>
              <a:buChar char="•"/>
            </a:pPr>
            <a:r>
              <a:rPr lang="es-CL" sz="1600" dirty="0">
                <a:solidFill>
                  <a:prstClr val="black"/>
                </a:solidFill>
              </a:rPr>
              <a:t>Se solicita avanzar en nuestras herramientas tecnológicas (Autoevaluación, Portal, Extranet, Jurisprudencia), mejorando la interfaz, haciéndola más amigable, más rápida, flexible y adecuada a la realidad institucional. </a:t>
            </a:r>
          </a:p>
        </p:txBody>
      </p:sp>
    </p:spTree>
    <p:extLst>
      <p:ext uri="{BB962C8B-B14F-4D97-AF65-F5344CB8AC3E}">
        <p14:creationId xmlns:p14="http://schemas.microsoft.com/office/powerpoint/2010/main" val="1000689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p:cNvGrpSpPr/>
          <p:nvPr/>
        </p:nvGrpSpPr>
        <p:grpSpPr>
          <a:xfrm>
            <a:off x="227264" y="1507626"/>
            <a:ext cx="8431645" cy="4250240"/>
            <a:chOff x="510988" y="1970229"/>
            <a:chExt cx="8135471" cy="3250950"/>
          </a:xfrm>
        </p:grpSpPr>
        <p:graphicFrame>
          <p:nvGraphicFramePr>
            <p:cNvPr id="15" name="Gráfico 14"/>
            <p:cNvGraphicFramePr>
              <a:graphicFrameLocks/>
            </p:cNvGraphicFramePr>
            <p:nvPr/>
          </p:nvGraphicFramePr>
          <p:xfrm>
            <a:off x="510988" y="1970229"/>
            <a:ext cx="8135471" cy="2991819"/>
          </p:xfrm>
          <a:graphic>
            <a:graphicData uri="http://schemas.openxmlformats.org/drawingml/2006/chart">
              <c:chart xmlns:c="http://schemas.openxmlformats.org/drawingml/2006/chart" xmlns:r="http://schemas.openxmlformats.org/officeDocument/2006/relationships" r:id="rId3"/>
            </a:graphicData>
          </a:graphic>
        </p:graphicFrame>
        <p:sp>
          <p:nvSpPr>
            <p:cNvPr id="16" name="14 CuadroTexto"/>
            <p:cNvSpPr txBox="1"/>
            <p:nvPr/>
          </p:nvSpPr>
          <p:spPr>
            <a:xfrm>
              <a:off x="967264" y="4958747"/>
              <a:ext cx="1134316" cy="261609"/>
            </a:xfrm>
            <a:prstGeom prst="rect">
              <a:avLst/>
            </a:prstGeom>
            <a:gradFill rotWithShape="1">
              <a:gsLst>
                <a:gs pos="0">
                  <a:srgbClr val="B8CCE4">
                    <a:tint val="50000"/>
                    <a:satMod val="300000"/>
                  </a:srgbClr>
                </a:gs>
                <a:gs pos="35000">
                  <a:srgbClr val="B8CCE4">
                    <a:tint val="37000"/>
                    <a:satMod val="300000"/>
                  </a:srgbClr>
                </a:gs>
                <a:gs pos="100000">
                  <a:srgbClr val="B8CCE4">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wrap="square">
              <a:spAutoFit/>
            </a:bodyPr>
            <a:lstStyle/>
            <a:p>
              <a:pPr algn="ctr" defTabSz="914400" eaLnBrk="0" fontAlgn="base" hangingPunct="0">
                <a:spcBef>
                  <a:spcPct val="0"/>
                </a:spcBef>
                <a:spcAft>
                  <a:spcPct val="0"/>
                </a:spcAft>
                <a:defRPr/>
              </a:pPr>
              <a:r>
                <a:rPr lang="es-CL" sz="1100" kern="0" dirty="0">
                  <a:solidFill>
                    <a:prstClr val="black"/>
                  </a:solidFill>
                </a:rPr>
                <a:t>Acceso</a:t>
              </a:r>
            </a:p>
          </p:txBody>
        </p:sp>
        <p:sp>
          <p:nvSpPr>
            <p:cNvPr id="17" name="14 CuadroTexto"/>
            <p:cNvSpPr txBox="1"/>
            <p:nvPr/>
          </p:nvSpPr>
          <p:spPr>
            <a:xfrm>
              <a:off x="3053607" y="4953444"/>
              <a:ext cx="1134316" cy="261609"/>
            </a:xfrm>
            <a:prstGeom prst="rect">
              <a:avLst/>
            </a:prstGeom>
            <a:gradFill rotWithShape="1">
              <a:gsLst>
                <a:gs pos="0">
                  <a:srgbClr val="B8CCE4">
                    <a:tint val="50000"/>
                    <a:satMod val="300000"/>
                  </a:srgbClr>
                </a:gs>
                <a:gs pos="35000">
                  <a:srgbClr val="B8CCE4">
                    <a:tint val="37000"/>
                    <a:satMod val="300000"/>
                  </a:srgbClr>
                </a:gs>
                <a:gs pos="100000">
                  <a:srgbClr val="B8CCE4">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wrap="square">
              <a:spAutoFit/>
            </a:bodyPr>
            <a:lstStyle/>
            <a:p>
              <a:pPr algn="ctr" defTabSz="914400" eaLnBrk="0" fontAlgn="base" hangingPunct="0">
                <a:spcBef>
                  <a:spcPct val="0"/>
                </a:spcBef>
                <a:spcAft>
                  <a:spcPct val="0"/>
                </a:spcAft>
                <a:defRPr/>
              </a:pPr>
              <a:r>
                <a:rPr lang="es-CL" sz="1100" kern="0" dirty="0">
                  <a:solidFill>
                    <a:prstClr val="black"/>
                  </a:solidFill>
                </a:rPr>
                <a:t>Rectificación</a:t>
              </a:r>
            </a:p>
          </p:txBody>
        </p:sp>
        <p:sp>
          <p:nvSpPr>
            <p:cNvPr id="18" name="14 CuadroTexto"/>
            <p:cNvSpPr txBox="1"/>
            <p:nvPr/>
          </p:nvSpPr>
          <p:spPr>
            <a:xfrm>
              <a:off x="5005864" y="4958747"/>
              <a:ext cx="1134316" cy="261609"/>
            </a:xfrm>
            <a:prstGeom prst="rect">
              <a:avLst/>
            </a:prstGeom>
            <a:gradFill rotWithShape="1">
              <a:gsLst>
                <a:gs pos="0">
                  <a:srgbClr val="B8CCE4">
                    <a:tint val="50000"/>
                    <a:satMod val="300000"/>
                  </a:srgbClr>
                </a:gs>
                <a:gs pos="35000">
                  <a:srgbClr val="B8CCE4">
                    <a:tint val="37000"/>
                    <a:satMod val="300000"/>
                  </a:srgbClr>
                </a:gs>
                <a:gs pos="100000">
                  <a:srgbClr val="B8CCE4">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wrap="square">
              <a:spAutoFit/>
            </a:bodyPr>
            <a:lstStyle/>
            <a:p>
              <a:pPr algn="ctr" defTabSz="914400" eaLnBrk="0" fontAlgn="base" hangingPunct="0">
                <a:spcBef>
                  <a:spcPct val="0"/>
                </a:spcBef>
                <a:spcAft>
                  <a:spcPct val="0"/>
                </a:spcAft>
                <a:defRPr/>
              </a:pPr>
              <a:r>
                <a:rPr lang="es-CL" sz="1100" kern="0" dirty="0">
                  <a:solidFill>
                    <a:prstClr val="black"/>
                  </a:solidFill>
                </a:rPr>
                <a:t>Cancelación</a:t>
              </a:r>
            </a:p>
          </p:txBody>
        </p:sp>
        <p:sp>
          <p:nvSpPr>
            <p:cNvPr id="19" name="14 CuadroTexto"/>
            <p:cNvSpPr txBox="1"/>
            <p:nvPr/>
          </p:nvSpPr>
          <p:spPr>
            <a:xfrm>
              <a:off x="6958121" y="4959570"/>
              <a:ext cx="1134316" cy="261609"/>
            </a:xfrm>
            <a:prstGeom prst="rect">
              <a:avLst/>
            </a:prstGeom>
            <a:gradFill rotWithShape="1">
              <a:gsLst>
                <a:gs pos="0">
                  <a:srgbClr val="B8CCE4">
                    <a:tint val="50000"/>
                    <a:satMod val="300000"/>
                  </a:srgbClr>
                </a:gs>
                <a:gs pos="35000">
                  <a:srgbClr val="B8CCE4">
                    <a:tint val="37000"/>
                    <a:satMod val="300000"/>
                  </a:srgbClr>
                </a:gs>
                <a:gs pos="100000">
                  <a:srgbClr val="B8CCE4">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wrap="square">
              <a:spAutoFit/>
            </a:bodyPr>
            <a:lstStyle/>
            <a:p>
              <a:pPr algn="ctr" defTabSz="914400" eaLnBrk="0" fontAlgn="base" hangingPunct="0">
                <a:spcBef>
                  <a:spcPct val="0"/>
                </a:spcBef>
                <a:spcAft>
                  <a:spcPct val="0"/>
                </a:spcAft>
                <a:defRPr/>
              </a:pPr>
              <a:r>
                <a:rPr lang="es-CL" sz="1100" kern="0" dirty="0">
                  <a:solidFill>
                    <a:prstClr val="black"/>
                  </a:solidFill>
                </a:rPr>
                <a:t>Oposición</a:t>
              </a:r>
            </a:p>
          </p:txBody>
        </p:sp>
      </p:grpSp>
      <p:sp>
        <p:nvSpPr>
          <p:cNvPr id="3" name="Rectángulo 2"/>
          <p:cNvSpPr/>
          <p:nvPr/>
        </p:nvSpPr>
        <p:spPr>
          <a:xfrm>
            <a:off x="-1" y="300851"/>
            <a:ext cx="6909108"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4" name="CuadroTexto 3"/>
          <p:cNvSpPr txBox="1"/>
          <p:nvPr/>
        </p:nvSpPr>
        <p:spPr>
          <a:xfrm>
            <a:off x="227264" y="362842"/>
            <a:ext cx="6994418" cy="523220"/>
          </a:xfrm>
          <a:prstGeom prst="rect">
            <a:avLst/>
          </a:prstGeom>
          <a:noFill/>
        </p:spPr>
        <p:txBody>
          <a:bodyPr wrap="square" rtlCol="0">
            <a:spAutoFit/>
          </a:bodyPr>
          <a:lstStyle/>
          <a:p>
            <a:r>
              <a:rPr lang="es-ES" sz="2800" b="1" dirty="0">
                <a:solidFill>
                  <a:srgbClr val="FFFFFF"/>
                </a:solidFill>
                <a:latin typeface="Trebuchet MS" panose="020B0603020202020204" pitchFamily="34" charset="0"/>
              </a:rPr>
              <a:t>RECONOCIMIENTO PDP COMO DERECHO </a:t>
            </a:r>
          </a:p>
        </p:txBody>
      </p:sp>
      <p:sp>
        <p:nvSpPr>
          <p:cNvPr id="21" name="10 CuadroTexto"/>
          <p:cNvSpPr txBox="1"/>
          <p:nvPr/>
        </p:nvSpPr>
        <p:spPr>
          <a:xfrm>
            <a:off x="261663" y="1507626"/>
            <a:ext cx="2167207" cy="769441"/>
          </a:xfrm>
          <a:prstGeom prst="wedgeRectCallout">
            <a:avLst>
              <a:gd name="adj1" fmla="val 22599"/>
              <a:gd name="adj2" fmla="val 64741"/>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just"/>
            <a:r>
              <a:rPr lang="es-ES" dirty="0">
                <a:solidFill>
                  <a:schemeClr val="tx1"/>
                </a:solidFill>
              </a:rPr>
              <a:t>Un 55% de los Enlaces señala que en su institución existen mecanismos para proteger los datos personales. </a:t>
            </a:r>
            <a:endParaRPr lang="es-CL" dirty="0">
              <a:solidFill>
                <a:schemeClr val="tx1"/>
              </a:solidFill>
            </a:endParaRPr>
          </a:p>
        </p:txBody>
      </p:sp>
    </p:spTree>
    <p:extLst>
      <p:ext uri="{BB962C8B-B14F-4D97-AF65-F5344CB8AC3E}">
        <p14:creationId xmlns:p14="http://schemas.microsoft.com/office/powerpoint/2010/main" val="1813876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9551"/>
            <a:ext cx="6703590"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5" name="CuadroTexto 4"/>
          <p:cNvSpPr txBox="1"/>
          <p:nvPr/>
        </p:nvSpPr>
        <p:spPr>
          <a:xfrm>
            <a:off x="214312" y="89893"/>
            <a:ext cx="6489277" cy="523220"/>
          </a:xfrm>
          <a:prstGeom prst="rect">
            <a:avLst/>
          </a:prstGeom>
          <a:noFill/>
        </p:spPr>
        <p:txBody>
          <a:bodyPr wrap="none" rtlCol="0">
            <a:spAutoFit/>
          </a:bodyPr>
          <a:lstStyle/>
          <a:p>
            <a:pPr lvl="0" defTabSz="914400">
              <a:defRPr/>
            </a:pPr>
            <a:r>
              <a:rPr lang="es-ES" sz="2800" b="1" kern="0" dirty="0">
                <a:solidFill>
                  <a:srgbClr val="FFFFFF"/>
                </a:solidFill>
                <a:latin typeface="Trebuchet MS" panose="020B0603020202020204" pitchFamily="34" charset="0"/>
              </a:rPr>
              <a:t>PERCEPCIÓN DE ATRIBUTOS DEL CPLT</a:t>
            </a:r>
          </a:p>
        </p:txBody>
      </p:sp>
      <p:graphicFrame>
        <p:nvGraphicFramePr>
          <p:cNvPr id="7" name="5 Tabla"/>
          <p:cNvGraphicFramePr>
            <a:graphicFrameLocks noGrp="1"/>
          </p:cNvGraphicFramePr>
          <p:nvPr/>
        </p:nvGraphicFramePr>
        <p:xfrm>
          <a:off x="156368" y="4534130"/>
          <a:ext cx="8759825" cy="1512692"/>
        </p:xfrm>
        <a:graphic>
          <a:graphicData uri="http://schemas.openxmlformats.org/drawingml/2006/table">
            <a:tbl>
              <a:tblPr firstRow="1" bandRow="1"/>
              <a:tblGrid>
                <a:gridCol w="840628">
                  <a:extLst>
                    <a:ext uri="{9D8B030D-6E8A-4147-A177-3AD203B41FA5}">
                      <a16:colId xmlns:a16="http://schemas.microsoft.com/office/drawing/2014/main" val="20000"/>
                    </a:ext>
                  </a:extLst>
                </a:gridCol>
                <a:gridCol w="779929">
                  <a:extLst>
                    <a:ext uri="{9D8B030D-6E8A-4147-A177-3AD203B41FA5}">
                      <a16:colId xmlns:a16="http://schemas.microsoft.com/office/drawing/2014/main" val="20001"/>
                    </a:ext>
                  </a:extLst>
                </a:gridCol>
                <a:gridCol w="1385047">
                  <a:extLst>
                    <a:ext uri="{9D8B030D-6E8A-4147-A177-3AD203B41FA5}">
                      <a16:colId xmlns:a16="http://schemas.microsoft.com/office/drawing/2014/main" val="20002"/>
                    </a:ext>
                  </a:extLst>
                </a:gridCol>
                <a:gridCol w="1452283">
                  <a:extLst>
                    <a:ext uri="{9D8B030D-6E8A-4147-A177-3AD203B41FA5}">
                      <a16:colId xmlns:a16="http://schemas.microsoft.com/office/drawing/2014/main" val="20003"/>
                    </a:ext>
                  </a:extLst>
                </a:gridCol>
                <a:gridCol w="1573306">
                  <a:extLst>
                    <a:ext uri="{9D8B030D-6E8A-4147-A177-3AD203B41FA5}">
                      <a16:colId xmlns:a16="http://schemas.microsoft.com/office/drawing/2014/main" val="20004"/>
                    </a:ext>
                  </a:extLst>
                </a:gridCol>
                <a:gridCol w="1331258">
                  <a:extLst>
                    <a:ext uri="{9D8B030D-6E8A-4147-A177-3AD203B41FA5}">
                      <a16:colId xmlns:a16="http://schemas.microsoft.com/office/drawing/2014/main" val="20005"/>
                    </a:ext>
                  </a:extLst>
                </a:gridCol>
                <a:gridCol w="1397374">
                  <a:extLst>
                    <a:ext uri="{9D8B030D-6E8A-4147-A177-3AD203B41FA5}">
                      <a16:colId xmlns:a16="http://schemas.microsoft.com/office/drawing/2014/main" val="20006"/>
                    </a:ext>
                  </a:extLst>
                </a:gridCol>
              </a:tblGrid>
              <a:tr h="307568">
                <a:tc>
                  <a:txBody>
                    <a:bodyPr/>
                    <a:lstStyle>
                      <a:lvl1pPr marL="0" eaLnBrk="1" hangingPunct="1">
                        <a:defRPr b="1">
                          <a:solidFill>
                            <a:schemeClr val="tx1"/>
                          </a:solidFill>
                          <a:latin typeface="Calibri" panose="020F0502020204030204"/>
                        </a:defRPr>
                      </a:lvl1pPr>
                      <a:lvl2pPr marL="207873" eaLnBrk="1" hangingPunct="1">
                        <a:defRPr b="1">
                          <a:solidFill>
                            <a:schemeClr val="tx1"/>
                          </a:solidFill>
                          <a:latin typeface="Calibri" panose="020F0502020204030204"/>
                        </a:defRPr>
                      </a:lvl2pPr>
                      <a:lvl3pPr marL="415744" eaLnBrk="1" hangingPunct="1">
                        <a:defRPr b="1">
                          <a:solidFill>
                            <a:schemeClr val="tx1"/>
                          </a:solidFill>
                          <a:latin typeface="Calibri" panose="020F0502020204030204"/>
                        </a:defRPr>
                      </a:lvl3pPr>
                      <a:lvl4pPr marL="623620" eaLnBrk="1" hangingPunct="1">
                        <a:defRPr b="1">
                          <a:solidFill>
                            <a:schemeClr val="tx1"/>
                          </a:solidFill>
                          <a:latin typeface="Calibri" panose="020F0502020204030204"/>
                        </a:defRPr>
                      </a:lvl4pPr>
                      <a:lvl5pPr marL="831486" eaLnBrk="1" hangingPunct="1">
                        <a:defRPr b="1">
                          <a:solidFill>
                            <a:schemeClr val="tx1"/>
                          </a:solidFill>
                          <a:latin typeface="Calibri" panose="020F0502020204030204"/>
                        </a:defRPr>
                      </a:lvl5pPr>
                      <a:lvl6pPr marL="1039359" eaLnBrk="1" hangingPunct="1">
                        <a:defRPr b="1">
                          <a:solidFill>
                            <a:schemeClr val="tx1"/>
                          </a:solidFill>
                          <a:latin typeface="Calibri" panose="020F0502020204030204"/>
                        </a:defRPr>
                      </a:lvl6pPr>
                      <a:lvl7pPr marL="1247231" eaLnBrk="1" hangingPunct="1">
                        <a:defRPr b="1">
                          <a:solidFill>
                            <a:schemeClr val="tx1"/>
                          </a:solidFill>
                          <a:latin typeface="Calibri" panose="020F0502020204030204"/>
                        </a:defRPr>
                      </a:lvl7pPr>
                      <a:lvl8pPr marL="1455106" eaLnBrk="1" hangingPunct="1">
                        <a:defRPr b="1">
                          <a:solidFill>
                            <a:schemeClr val="tx1"/>
                          </a:solidFill>
                          <a:latin typeface="Calibri" panose="020F0502020204030204"/>
                        </a:defRPr>
                      </a:lvl8pPr>
                      <a:lvl9pPr marL="1662971" eaLnBrk="1" hangingPunct="1">
                        <a:defRPr b="1">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200" b="0" dirty="0">
                          <a:latin typeface="+mn-lt"/>
                        </a:rPr>
                        <a:t>OAC</a:t>
                      </a:r>
                    </a:p>
                  </a:txBody>
                  <a:tcPr marL="91421" marR="91421" marT="45722" marB="45722" anchor="ctr">
                    <a:lnL w="12700" cmpd="sng">
                      <a:solidFill>
                        <a:srgbClr val="5B9BD5"/>
                      </a:solidFill>
                    </a:lnL>
                    <a:lnR w="12700" cmpd="sng">
                      <a:solidFill>
                        <a:srgbClr val="5B9BD5"/>
                      </a:solidFill>
                    </a:lnR>
                    <a:lnT w="12700" cmpd="sng">
                      <a:solidFill>
                        <a:srgbClr val="5B9BD5"/>
                      </a:solidFill>
                    </a:lnT>
                    <a:lnB w="254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eaLnBrk="1" hangingPunct="1">
                        <a:defRPr b="1">
                          <a:solidFill>
                            <a:schemeClr val="tx1"/>
                          </a:solidFill>
                          <a:latin typeface="Calibri" panose="020F0502020204030204"/>
                        </a:defRPr>
                      </a:lvl1pPr>
                      <a:lvl2pPr marL="207873" eaLnBrk="1" hangingPunct="1">
                        <a:defRPr b="1">
                          <a:solidFill>
                            <a:schemeClr val="tx1"/>
                          </a:solidFill>
                          <a:latin typeface="Calibri" panose="020F0502020204030204"/>
                        </a:defRPr>
                      </a:lvl2pPr>
                      <a:lvl3pPr marL="415744" eaLnBrk="1" hangingPunct="1">
                        <a:defRPr b="1">
                          <a:solidFill>
                            <a:schemeClr val="tx1"/>
                          </a:solidFill>
                          <a:latin typeface="Calibri" panose="020F0502020204030204"/>
                        </a:defRPr>
                      </a:lvl3pPr>
                      <a:lvl4pPr marL="623620" eaLnBrk="1" hangingPunct="1">
                        <a:defRPr b="1">
                          <a:solidFill>
                            <a:schemeClr val="tx1"/>
                          </a:solidFill>
                          <a:latin typeface="Calibri" panose="020F0502020204030204"/>
                        </a:defRPr>
                      </a:lvl4pPr>
                      <a:lvl5pPr marL="831486" eaLnBrk="1" hangingPunct="1">
                        <a:defRPr b="1">
                          <a:solidFill>
                            <a:schemeClr val="tx1"/>
                          </a:solidFill>
                          <a:latin typeface="Calibri" panose="020F0502020204030204"/>
                        </a:defRPr>
                      </a:lvl5pPr>
                      <a:lvl6pPr marL="1039359" eaLnBrk="1" hangingPunct="1">
                        <a:defRPr b="1">
                          <a:solidFill>
                            <a:schemeClr val="tx1"/>
                          </a:solidFill>
                          <a:latin typeface="Calibri" panose="020F0502020204030204"/>
                        </a:defRPr>
                      </a:lvl6pPr>
                      <a:lvl7pPr marL="1247231" eaLnBrk="1" hangingPunct="1">
                        <a:defRPr b="1">
                          <a:solidFill>
                            <a:schemeClr val="tx1"/>
                          </a:solidFill>
                          <a:latin typeface="Calibri" panose="020F0502020204030204"/>
                        </a:defRPr>
                      </a:lvl7pPr>
                      <a:lvl8pPr marL="1455106" eaLnBrk="1" hangingPunct="1">
                        <a:defRPr b="1">
                          <a:solidFill>
                            <a:schemeClr val="tx1"/>
                          </a:solidFill>
                          <a:latin typeface="Calibri" panose="020F0502020204030204"/>
                        </a:defRPr>
                      </a:lvl8pPr>
                      <a:lvl9pPr marL="1662971" eaLnBrk="1" hangingPunct="1">
                        <a:defRPr b="1">
                          <a:solidFill>
                            <a:schemeClr val="tx1"/>
                          </a:solidFill>
                          <a:latin typeface="Calibri" panose="020F0502020204030204"/>
                        </a:defRPr>
                      </a:lvl9pPr>
                    </a:lstStyle>
                    <a:p>
                      <a:pPr algn="ctr" fontAlgn="ctr"/>
                      <a:r>
                        <a:rPr lang="es-CL" sz="1200" b="0" i="0" u="none" strike="noStrike" dirty="0">
                          <a:solidFill>
                            <a:srgbClr val="000000"/>
                          </a:solidFill>
                          <a:effectLst/>
                          <a:latin typeface="+mn-lt"/>
                        </a:rPr>
                        <a:t>94%</a:t>
                      </a:r>
                    </a:p>
                  </a:txBody>
                  <a:tcPr marL="9525" marR="9525" marT="9525" marB="0" anchor="ctr">
                    <a:lnL w="12700" cmpd="sng">
                      <a:solidFill>
                        <a:srgbClr val="5B9BD5"/>
                      </a:solidFill>
                    </a:lnL>
                    <a:lnR w="12700" cmpd="sng">
                      <a:solidFill>
                        <a:srgbClr val="5B9BD5"/>
                      </a:solidFill>
                    </a:lnR>
                    <a:lnT w="12700" cmpd="sng">
                      <a:solidFill>
                        <a:srgbClr val="5B9BD5"/>
                      </a:solidFill>
                    </a:lnT>
                    <a:lnB w="254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eaLnBrk="1" hangingPunct="1">
                        <a:defRPr b="1">
                          <a:solidFill>
                            <a:schemeClr val="tx1"/>
                          </a:solidFill>
                          <a:latin typeface="Calibri" panose="020F0502020204030204"/>
                        </a:defRPr>
                      </a:lvl1pPr>
                      <a:lvl2pPr marL="207873" eaLnBrk="1" hangingPunct="1">
                        <a:defRPr b="1">
                          <a:solidFill>
                            <a:schemeClr val="tx1"/>
                          </a:solidFill>
                          <a:latin typeface="Calibri" panose="020F0502020204030204"/>
                        </a:defRPr>
                      </a:lvl2pPr>
                      <a:lvl3pPr marL="415744" eaLnBrk="1" hangingPunct="1">
                        <a:defRPr b="1">
                          <a:solidFill>
                            <a:schemeClr val="tx1"/>
                          </a:solidFill>
                          <a:latin typeface="Calibri" panose="020F0502020204030204"/>
                        </a:defRPr>
                      </a:lvl3pPr>
                      <a:lvl4pPr marL="623620" eaLnBrk="1" hangingPunct="1">
                        <a:defRPr b="1">
                          <a:solidFill>
                            <a:schemeClr val="tx1"/>
                          </a:solidFill>
                          <a:latin typeface="Calibri" panose="020F0502020204030204"/>
                        </a:defRPr>
                      </a:lvl4pPr>
                      <a:lvl5pPr marL="831486" eaLnBrk="1" hangingPunct="1">
                        <a:defRPr b="1">
                          <a:solidFill>
                            <a:schemeClr val="tx1"/>
                          </a:solidFill>
                          <a:latin typeface="Calibri" panose="020F0502020204030204"/>
                        </a:defRPr>
                      </a:lvl5pPr>
                      <a:lvl6pPr marL="1039359" eaLnBrk="1" hangingPunct="1">
                        <a:defRPr b="1">
                          <a:solidFill>
                            <a:schemeClr val="tx1"/>
                          </a:solidFill>
                          <a:latin typeface="Calibri" panose="020F0502020204030204"/>
                        </a:defRPr>
                      </a:lvl6pPr>
                      <a:lvl7pPr marL="1247231" eaLnBrk="1" hangingPunct="1">
                        <a:defRPr b="1">
                          <a:solidFill>
                            <a:schemeClr val="tx1"/>
                          </a:solidFill>
                          <a:latin typeface="Calibri" panose="020F0502020204030204"/>
                        </a:defRPr>
                      </a:lvl7pPr>
                      <a:lvl8pPr marL="1455106" eaLnBrk="1" hangingPunct="1">
                        <a:defRPr b="1">
                          <a:solidFill>
                            <a:schemeClr val="tx1"/>
                          </a:solidFill>
                          <a:latin typeface="Calibri" panose="020F0502020204030204"/>
                        </a:defRPr>
                      </a:lvl8pPr>
                      <a:lvl9pPr marL="1662971" eaLnBrk="1" hangingPunct="1">
                        <a:defRPr b="1">
                          <a:solidFill>
                            <a:schemeClr val="tx1"/>
                          </a:solidFill>
                          <a:latin typeface="Calibri" panose="020F0502020204030204"/>
                        </a:defRPr>
                      </a:lvl9pPr>
                    </a:lstStyle>
                    <a:p>
                      <a:pPr algn="ctr" fontAlgn="ctr"/>
                      <a:r>
                        <a:rPr lang="es-CL" sz="1200" b="0" i="0" u="none" strike="noStrike" dirty="0">
                          <a:solidFill>
                            <a:srgbClr val="000000"/>
                          </a:solidFill>
                          <a:effectLst/>
                          <a:latin typeface="+mn-lt"/>
                        </a:rPr>
                        <a:t>88%</a:t>
                      </a:r>
                    </a:p>
                  </a:txBody>
                  <a:tcPr marL="9525" marR="9525" marT="9525" marB="0" anchor="ctr">
                    <a:lnL w="12700" cmpd="sng">
                      <a:solidFill>
                        <a:srgbClr val="5B9BD5"/>
                      </a:solidFill>
                    </a:lnL>
                    <a:lnR w="12700" cmpd="sng">
                      <a:solidFill>
                        <a:srgbClr val="5B9BD5"/>
                      </a:solidFill>
                    </a:lnR>
                    <a:lnT w="12700" cmpd="sng">
                      <a:solidFill>
                        <a:srgbClr val="5B9BD5"/>
                      </a:solidFill>
                    </a:lnT>
                    <a:lnB w="254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eaLnBrk="1" hangingPunct="1">
                        <a:defRPr b="1">
                          <a:solidFill>
                            <a:schemeClr val="tx1"/>
                          </a:solidFill>
                          <a:latin typeface="Calibri" panose="020F0502020204030204"/>
                        </a:defRPr>
                      </a:lvl1pPr>
                      <a:lvl2pPr marL="207873" eaLnBrk="1" hangingPunct="1">
                        <a:defRPr b="1">
                          <a:solidFill>
                            <a:schemeClr val="tx1"/>
                          </a:solidFill>
                          <a:latin typeface="Calibri" panose="020F0502020204030204"/>
                        </a:defRPr>
                      </a:lvl2pPr>
                      <a:lvl3pPr marL="415744" eaLnBrk="1" hangingPunct="1">
                        <a:defRPr b="1">
                          <a:solidFill>
                            <a:schemeClr val="tx1"/>
                          </a:solidFill>
                          <a:latin typeface="Calibri" panose="020F0502020204030204"/>
                        </a:defRPr>
                      </a:lvl3pPr>
                      <a:lvl4pPr marL="623620" eaLnBrk="1" hangingPunct="1">
                        <a:defRPr b="1">
                          <a:solidFill>
                            <a:schemeClr val="tx1"/>
                          </a:solidFill>
                          <a:latin typeface="Calibri" panose="020F0502020204030204"/>
                        </a:defRPr>
                      </a:lvl4pPr>
                      <a:lvl5pPr marL="831486" eaLnBrk="1" hangingPunct="1">
                        <a:defRPr b="1">
                          <a:solidFill>
                            <a:schemeClr val="tx1"/>
                          </a:solidFill>
                          <a:latin typeface="Calibri" panose="020F0502020204030204"/>
                        </a:defRPr>
                      </a:lvl5pPr>
                      <a:lvl6pPr marL="1039359" eaLnBrk="1" hangingPunct="1">
                        <a:defRPr b="1">
                          <a:solidFill>
                            <a:schemeClr val="tx1"/>
                          </a:solidFill>
                          <a:latin typeface="Calibri" panose="020F0502020204030204"/>
                        </a:defRPr>
                      </a:lvl6pPr>
                      <a:lvl7pPr marL="1247231" eaLnBrk="1" hangingPunct="1">
                        <a:defRPr b="1">
                          <a:solidFill>
                            <a:schemeClr val="tx1"/>
                          </a:solidFill>
                          <a:latin typeface="Calibri" panose="020F0502020204030204"/>
                        </a:defRPr>
                      </a:lvl7pPr>
                      <a:lvl8pPr marL="1455106" eaLnBrk="1" hangingPunct="1">
                        <a:defRPr b="1">
                          <a:solidFill>
                            <a:schemeClr val="tx1"/>
                          </a:solidFill>
                          <a:latin typeface="Calibri" panose="020F0502020204030204"/>
                        </a:defRPr>
                      </a:lvl8pPr>
                      <a:lvl9pPr marL="1662971" eaLnBrk="1" hangingPunct="1">
                        <a:defRPr b="1">
                          <a:solidFill>
                            <a:schemeClr val="tx1"/>
                          </a:solidFill>
                          <a:latin typeface="Calibri" panose="020F0502020204030204"/>
                        </a:defRPr>
                      </a:lvl9pPr>
                    </a:lstStyle>
                    <a:p>
                      <a:pPr algn="ctr" fontAlgn="ctr"/>
                      <a:r>
                        <a:rPr lang="es-CL" sz="1200" b="0" i="0" u="none" strike="noStrike" dirty="0">
                          <a:solidFill>
                            <a:srgbClr val="000000"/>
                          </a:solidFill>
                          <a:effectLst/>
                          <a:latin typeface="+mn-lt"/>
                        </a:rPr>
                        <a:t>84%</a:t>
                      </a:r>
                    </a:p>
                  </a:txBody>
                  <a:tcPr marL="9525" marR="9525" marT="9525" marB="0" anchor="ctr">
                    <a:lnL w="12700" cmpd="sng">
                      <a:solidFill>
                        <a:srgbClr val="5B9BD5"/>
                      </a:solidFill>
                    </a:lnL>
                    <a:lnR w="12700" cmpd="sng">
                      <a:solidFill>
                        <a:srgbClr val="5B9BD5"/>
                      </a:solidFill>
                    </a:lnR>
                    <a:lnT w="12700" cmpd="sng">
                      <a:solidFill>
                        <a:srgbClr val="5B9BD5"/>
                      </a:solidFill>
                    </a:lnT>
                    <a:lnB w="254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eaLnBrk="1" hangingPunct="1">
                        <a:defRPr b="1">
                          <a:solidFill>
                            <a:schemeClr val="tx1"/>
                          </a:solidFill>
                          <a:latin typeface="Calibri" panose="020F0502020204030204"/>
                        </a:defRPr>
                      </a:lvl1pPr>
                      <a:lvl2pPr marL="207873" eaLnBrk="1" hangingPunct="1">
                        <a:defRPr b="1">
                          <a:solidFill>
                            <a:schemeClr val="tx1"/>
                          </a:solidFill>
                          <a:latin typeface="Calibri" panose="020F0502020204030204"/>
                        </a:defRPr>
                      </a:lvl2pPr>
                      <a:lvl3pPr marL="415744" eaLnBrk="1" hangingPunct="1">
                        <a:defRPr b="1">
                          <a:solidFill>
                            <a:schemeClr val="tx1"/>
                          </a:solidFill>
                          <a:latin typeface="Calibri" panose="020F0502020204030204"/>
                        </a:defRPr>
                      </a:lvl3pPr>
                      <a:lvl4pPr marL="623620" eaLnBrk="1" hangingPunct="1">
                        <a:defRPr b="1">
                          <a:solidFill>
                            <a:schemeClr val="tx1"/>
                          </a:solidFill>
                          <a:latin typeface="Calibri" panose="020F0502020204030204"/>
                        </a:defRPr>
                      </a:lvl4pPr>
                      <a:lvl5pPr marL="831486" eaLnBrk="1" hangingPunct="1">
                        <a:defRPr b="1">
                          <a:solidFill>
                            <a:schemeClr val="tx1"/>
                          </a:solidFill>
                          <a:latin typeface="Calibri" panose="020F0502020204030204"/>
                        </a:defRPr>
                      </a:lvl5pPr>
                      <a:lvl6pPr marL="1039359" eaLnBrk="1" hangingPunct="1">
                        <a:defRPr b="1">
                          <a:solidFill>
                            <a:schemeClr val="tx1"/>
                          </a:solidFill>
                          <a:latin typeface="Calibri" panose="020F0502020204030204"/>
                        </a:defRPr>
                      </a:lvl6pPr>
                      <a:lvl7pPr marL="1247231" eaLnBrk="1" hangingPunct="1">
                        <a:defRPr b="1">
                          <a:solidFill>
                            <a:schemeClr val="tx1"/>
                          </a:solidFill>
                          <a:latin typeface="Calibri" panose="020F0502020204030204"/>
                        </a:defRPr>
                      </a:lvl7pPr>
                      <a:lvl8pPr marL="1455106" eaLnBrk="1" hangingPunct="1">
                        <a:defRPr b="1">
                          <a:solidFill>
                            <a:schemeClr val="tx1"/>
                          </a:solidFill>
                          <a:latin typeface="Calibri" panose="020F0502020204030204"/>
                        </a:defRPr>
                      </a:lvl8pPr>
                      <a:lvl9pPr marL="1662971" eaLnBrk="1" hangingPunct="1">
                        <a:defRPr b="1">
                          <a:solidFill>
                            <a:schemeClr val="tx1"/>
                          </a:solidFill>
                          <a:latin typeface="Calibri" panose="020F0502020204030204"/>
                        </a:defRPr>
                      </a:lvl9pPr>
                    </a:lstStyle>
                    <a:p>
                      <a:pPr algn="ctr" fontAlgn="ctr"/>
                      <a:r>
                        <a:rPr lang="es-CL" sz="1200" b="0" i="0" u="none" strike="noStrike" dirty="0">
                          <a:solidFill>
                            <a:srgbClr val="000000"/>
                          </a:solidFill>
                          <a:effectLst/>
                          <a:latin typeface="+mn-lt"/>
                        </a:rPr>
                        <a:t>82%</a:t>
                      </a:r>
                    </a:p>
                  </a:txBody>
                  <a:tcPr marL="9525" marR="9525" marT="9525" marB="0" anchor="ctr">
                    <a:lnL w="12700" cmpd="sng">
                      <a:solidFill>
                        <a:srgbClr val="5B9BD5"/>
                      </a:solidFill>
                    </a:lnL>
                    <a:lnR w="12700" cap="flat" cmpd="sng" algn="ctr">
                      <a:solidFill>
                        <a:srgbClr val="5B9BD5"/>
                      </a:solidFill>
                      <a:prstDash val="solid"/>
                      <a:round/>
                      <a:headEnd type="none" w="med" len="med"/>
                      <a:tailEnd type="none" w="med" len="med"/>
                    </a:lnR>
                    <a:lnT w="12700" cmpd="sng">
                      <a:solidFill>
                        <a:srgbClr val="5B9BD5"/>
                      </a:solidFill>
                    </a:lnT>
                    <a:lnB w="25400" cmpd="sng">
                      <a:solidFill>
                        <a:srgbClr val="5B9BD5"/>
                      </a:solidFill>
                    </a:lnB>
                    <a:lnTlToBr w="12700" cmpd="sng">
                      <a:noFill/>
                      <a:prstDash val="solid"/>
                    </a:lnTlToBr>
                    <a:lnBlToTr w="12700" cmpd="sng">
                      <a:noFill/>
                      <a:prstDash val="solid"/>
                    </a:lnBlToTr>
                    <a:solidFill>
                      <a:sysClr val="window" lastClr="FFFFFF"/>
                    </a:solidFill>
                  </a:tcPr>
                </a:tc>
                <a:tc>
                  <a:txBody>
                    <a:bodyPr/>
                    <a:lstStyle/>
                    <a:p>
                      <a:pPr algn="ctr" fontAlgn="ctr"/>
                      <a:r>
                        <a:rPr lang="es-CL" sz="1200" b="0" i="0" u="none" strike="noStrike" dirty="0">
                          <a:solidFill>
                            <a:srgbClr val="000000"/>
                          </a:solidFill>
                          <a:effectLst/>
                          <a:latin typeface="+mn-lt"/>
                        </a:rPr>
                        <a:t>65%</a:t>
                      </a:r>
                    </a:p>
                  </a:txBody>
                  <a:tcPr marL="9525" marR="9525" marT="9525" marB="0" anchor="ctr">
                    <a:lnL w="12700" cap="flat" cmpd="sng" algn="ctr">
                      <a:solidFill>
                        <a:srgbClr val="5B9BD5"/>
                      </a:solidFill>
                      <a:prstDash val="solid"/>
                      <a:round/>
                      <a:headEnd type="none" w="med" len="med"/>
                      <a:tailEnd type="none" w="med" len="med"/>
                    </a:lnL>
                    <a:lnR w="12700" cmpd="sng">
                      <a:solidFill>
                        <a:srgbClr val="5B9BD5"/>
                      </a:solidFill>
                    </a:lnR>
                    <a:lnT w="12700" cap="flat" cmpd="sng" algn="ctr">
                      <a:solidFill>
                        <a:srgbClr val="5B9BD5"/>
                      </a:solidFill>
                      <a:prstDash val="solid"/>
                      <a:round/>
                      <a:headEnd type="none" w="med" len="med"/>
                      <a:tailEnd type="none" w="med" len="med"/>
                    </a:lnT>
                    <a:lnB w="254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eaLnBrk="1" hangingPunct="1">
                        <a:defRPr b="1">
                          <a:solidFill>
                            <a:schemeClr val="tx1"/>
                          </a:solidFill>
                          <a:latin typeface="Calibri" panose="020F0502020204030204"/>
                        </a:defRPr>
                      </a:lvl1pPr>
                      <a:lvl2pPr marL="207873" eaLnBrk="1" hangingPunct="1">
                        <a:defRPr b="1">
                          <a:solidFill>
                            <a:schemeClr val="tx1"/>
                          </a:solidFill>
                          <a:latin typeface="Calibri" panose="020F0502020204030204"/>
                        </a:defRPr>
                      </a:lvl2pPr>
                      <a:lvl3pPr marL="415744" eaLnBrk="1" hangingPunct="1">
                        <a:defRPr b="1">
                          <a:solidFill>
                            <a:schemeClr val="tx1"/>
                          </a:solidFill>
                          <a:latin typeface="Calibri" panose="020F0502020204030204"/>
                        </a:defRPr>
                      </a:lvl3pPr>
                      <a:lvl4pPr marL="623620" eaLnBrk="1" hangingPunct="1">
                        <a:defRPr b="1">
                          <a:solidFill>
                            <a:schemeClr val="tx1"/>
                          </a:solidFill>
                          <a:latin typeface="Calibri" panose="020F0502020204030204"/>
                        </a:defRPr>
                      </a:lvl4pPr>
                      <a:lvl5pPr marL="831486" eaLnBrk="1" hangingPunct="1">
                        <a:defRPr b="1">
                          <a:solidFill>
                            <a:schemeClr val="tx1"/>
                          </a:solidFill>
                          <a:latin typeface="Calibri" panose="020F0502020204030204"/>
                        </a:defRPr>
                      </a:lvl5pPr>
                      <a:lvl6pPr marL="1039359" eaLnBrk="1" hangingPunct="1">
                        <a:defRPr b="1">
                          <a:solidFill>
                            <a:schemeClr val="tx1"/>
                          </a:solidFill>
                          <a:latin typeface="Calibri" panose="020F0502020204030204"/>
                        </a:defRPr>
                      </a:lvl6pPr>
                      <a:lvl7pPr marL="1247231" eaLnBrk="1" hangingPunct="1">
                        <a:defRPr b="1">
                          <a:solidFill>
                            <a:schemeClr val="tx1"/>
                          </a:solidFill>
                          <a:latin typeface="Calibri" panose="020F0502020204030204"/>
                        </a:defRPr>
                      </a:lvl7pPr>
                      <a:lvl8pPr marL="1455106" eaLnBrk="1" hangingPunct="1">
                        <a:defRPr b="1">
                          <a:solidFill>
                            <a:schemeClr val="tx1"/>
                          </a:solidFill>
                          <a:latin typeface="Calibri" panose="020F0502020204030204"/>
                        </a:defRPr>
                      </a:lvl8pPr>
                      <a:lvl9pPr marL="1662971" eaLnBrk="1" hangingPunct="1">
                        <a:defRPr b="1">
                          <a:solidFill>
                            <a:schemeClr val="tx1"/>
                          </a:solidFill>
                          <a:latin typeface="Calibri" panose="020F0502020204030204"/>
                        </a:defRPr>
                      </a:lvl9pPr>
                    </a:lstStyle>
                    <a:p>
                      <a:pPr algn="ctr" fontAlgn="ctr"/>
                      <a:r>
                        <a:rPr lang="es-CL" sz="1200" b="0" i="0" u="none" strike="noStrike" dirty="0">
                          <a:solidFill>
                            <a:srgbClr val="000000"/>
                          </a:solidFill>
                          <a:effectLst/>
                          <a:latin typeface="+mn-lt"/>
                        </a:rPr>
                        <a:t>63%</a:t>
                      </a:r>
                    </a:p>
                  </a:txBody>
                  <a:tcPr marL="9525" marR="9525" marT="9525" marB="0" anchor="ctr">
                    <a:lnL w="12700" cmpd="sng">
                      <a:solidFill>
                        <a:srgbClr val="5B9BD5"/>
                      </a:solidFill>
                    </a:lnL>
                    <a:lnR w="12700" cmpd="sng">
                      <a:solidFill>
                        <a:srgbClr val="5B9BD5"/>
                      </a:solidFill>
                    </a:lnR>
                    <a:lnT w="12700" cmpd="sng">
                      <a:solidFill>
                        <a:srgbClr val="5B9BD5"/>
                      </a:solidFill>
                    </a:lnT>
                    <a:lnB w="25400" cmpd="sng">
                      <a:solidFill>
                        <a:srgbClr val="5B9BD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290716">
                <a:tc>
                  <a:txBody>
                    <a:bodyPr/>
                    <a:lstStyle>
                      <a:lvl1pPr marL="0" eaLnBrk="1" hangingPunct="1">
                        <a:defRPr>
                          <a:solidFill>
                            <a:schemeClr val="tx1"/>
                          </a:solidFill>
                          <a:latin typeface="Calibri" panose="020F0502020204030204"/>
                        </a:defRPr>
                      </a:lvl1pPr>
                      <a:lvl2pPr marL="207873" eaLnBrk="1" hangingPunct="1">
                        <a:defRPr>
                          <a:solidFill>
                            <a:schemeClr val="tx1"/>
                          </a:solidFill>
                          <a:latin typeface="Calibri" panose="020F0502020204030204"/>
                        </a:defRPr>
                      </a:lvl2pPr>
                      <a:lvl3pPr marL="415744" eaLnBrk="1" hangingPunct="1">
                        <a:defRPr>
                          <a:solidFill>
                            <a:schemeClr val="tx1"/>
                          </a:solidFill>
                          <a:latin typeface="Calibri" panose="020F0502020204030204"/>
                        </a:defRPr>
                      </a:lvl3pPr>
                      <a:lvl4pPr marL="623620" eaLnBrk="1" hangingPunct="1">
                        <a:defRPr>
                          <a:solidFill>
                            <a:schemeClr val="tx1"/>
                          </a:solidFill>
                          <a:latin typeface="Calibri" panose="020F0502020204030204"/>
                        </a:defRPr>
                      </a:lvl4pPr>
                      <a:lvl5pPr marL="831486" eaLnBrk="1" hangingPunct="1">
                        <a:defRPr>
                          <a:solidFill>
                            <a:schemeClr val="tx1"/>
                          </a:solidFill>
                          <a:latin typeface="Calibri" panose="020F0502020204030204"/>
                        </a:defRPr>
                      </a:lvl5pPr>
                      <a:lvl6pPr marL="1039359" eaLnBrk="1" hangingPunct="1">
                        <a:defRPr>
                          <a:solidFill>
                            <a:schemeClr val="tx1"/>
                          </a:solidFill>
                          <a:latin typeface="Calibri" panose="020F0502020204030204"/>
                        </a:defRPr>
                      </a:lvl6pPr>
                      <a:lvl7pPr marL="1247231" eaLnBrk="1" hangingPunct="1">
                        <a:defRPr>
                          <a:solidFill>
                            <a:schemeClr val="tx1"/>
                          </a:solidFill>
                          <a:latin typeface="Calibri" panose="020F0502020204030204"/>
                        </a:defRPr>
                      </a:lvl7pPr>
                      <a:lvl8pPr marL="1455106" eaLnBrk="1" hangingPunct="1">
                        <a:defRPr>
                          <a:solidFill>
                            <a:schemeClr val="tx1"/>
                          </a:solidFill>
                          <a:latin typeface="Calibri" panose="020F0502020204030204"/>
                        </a:defRPr>
                      </a:lvl8pPr>
                      <a:lvl9pPr marL="1662971" eaLnBrk="1" hangingPunct="1">
                        <a:defRPr>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200" dirty="0">
                          <a:latin typeface="+mn-lt"/>
                        </a:rPr>
                        <a:t>Municipio</a:t>
                      </a:r>
                    </a:p>
                  </a:txBody>
                  <a:tcPr marL="91421" marR="91421" marT="45722" marB="45722" anchor="ctr">
                    <a:lnL w="12700" cmpd="sng">
                      <a:solidFill>
                        <a:srgbClr val="5B9BD5"/>
                      </a:solidFill>
                    </a:lnL>
                    <a:lnR w="12700" cmpd="sng">
                      <a:solidFill>
                        <a:srgbClr val="5B9BD5"/>
                      </a:solidFill>
                    </a:lnR>
                    <a:lnT w="254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eaLnBrk="1" hangingPunct="1">
                        <a:defRPr>
                          <a:solidFill>
                            <a:schemeClr val="tx1"/>
                          </a:solidFill>
                          <a:latin typeface="Calibri" panose="020F0502020204030204"/>
                        </a:defRPr>
                      </a:lvl1pPr>
                      <a:lvl2pPr marL="207873" eaLnBrk="1" hangingPunct="1">
                        <a:defRPr>
                          <a:solidFill>
                            <a:schemeClr val="tx1"/>
                          </a:solidFill>
                          <a:latin typeface="Calibri" panose="020F0502020204030204"/>
                        </a:defRPr>
                      </a:lvl2pPr>
                      <a:lvl3pPr marL="415744" eaLnBrk="1" hangingPunct="1">
                        <a:defRPr>
                          <a:solidFill>
                            <a:schemeClr val="tx1"/>
                          </a:solidFill>
                          <a:latin typeface="Calibri" panose="020F0502020204030204"/>
                        </a:defRPr>
                      </a:lvl3pPr>
                      <a:lvl4pPr marL="623620" eaLnBrk="1" hangingPunct="1">
                        <a:defRPr>
                          <a:solidFill>
                            <a:schemeClr val="tx1"/>
                          </a:solidFill>
                          <a:latin typeface="Calibri" panose="020F0502020204030204"/>
                        </a:defRPr>
                      </a:lvl4pPr>
                      <a:lvl5pPr marL="831486" eaLnBrk="1" hangingPunct="1">
                        <a:defRPr>
                          <a:solidFill>
                            <a:schemeClr val="tx1"/>
                          </a:solidFill>
                          <a:latin typeface="Calibri" panose="020F0502020204030204"/>
                        </a:defRPr>
                      </a:lvl5pPr>
                      <a:lvl6pPr marL="1039359" eaLnBrk="1" hangingPunct="1">
                        <a:defRPr>
                          <a:solidFill>
                            <a:schemeClr val="tx1"/>
                          </a:solidFill>
                          <a:latin typeface="Calibri" panose="020F0502020204030204"/>
                        </a:defRPr>
                      </a:lvl6pPr>
                      <a:lvl7pPr marL="1247231" eaLnBrk="1" hangingPunct="1">
                        <a:defRPr>
                          <a:solidFill>
                            <a:schemeClr val="tx1"/>
                          </a:solidFill>
                          <a:latin typeface="Calibri" panose="020F0502020204030204"/>
                        </a:defRPr>
                      </a:lvl7pPr>
                      <a:lvl8pPr marL="1455106" eaLnBrk="1" hangingPunct="1">
                        <a:defRPr>
                          <a:solidFill>
                            <a:schemeClr val="tx1"/>
                          </a:solidFill>
                          <a:latin typeface="Calibri" panose="020F0502020204030204"/>
                        </a:defRPr>
                      </a:lvl8pPr>
                      <a:lvl9pPr marL="1662971" eaLnBrk="1" hangingPunct="1">
                        <a:defRPr>
                          <a:solidFill>
                            <a:schemeClr val="tx1"/>
                          </a:solidFill>
                          <a:latin typeface="Calibri" panose="020F0502020204030204"/>
                        </a:defRPr>
                      </a:lvl9pPr>
                    </a:lstStyle>
                    <a:p>
                      <a:pPr algn="ctr" fontAlgn="ctr"/>
                      <a:r>
                        <a:rPr lang="es-CL" sz="1200" b="0" i="0" u="none" strike="noStrike" dirty="0">
                          <a:solidFill>
                            <a:srgbClr val="000000"/>
                          </a:solidFill>
                          <a:effectLst/>
                          <a:latin typeface="+mn-lt"/>
                        </a:rPr>
                        <a:t>95%</a:t>
                      </a:r>
                    </a:p>
                  </a:txBody>
                  <a:tcPr marL="9525" marR="9525" marT="9525" marB="0" anchor="ctr">
                    <a:lnL w="12700" cmpd="sng">
                      <a:solidFill>
                        <a:srgbClr val="5B9BD5"/>
                      </a:solidFill>
                    </a:lnL>
                    <a:lnR w="12700" cmpd="sng">
                      <a:solidFill>
                        <a:srgbClr val="5B9BD5"/>
                      </a:solidFill>
                    </a:lnR>
                    <a:lnT w="254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eaLnBrk="1" hangingPunct="1">
                        <a:defRPr>
                          <a:solidFill>
                            <a:schemeClr val="tx1"/>
                          </a:solidFill>
                          <a:latin typeface="Calibri" panose="020F0502020204030204"/>
                        </a:defRPr>
                      </a:lvl1pPr>
                      <a:lvl2pPr marL="207873" eaLnBrk="1" hangingPunct="1">
                        <a:defRPr>
                          <a:solidFill>
                            <a:schemeClr val="tx1"/>
                          </a:solidFill>
                          <a:latin typeface="Calibri" panose="020F0502020204030204"/>
                        </a:defRPr>
                      </a:lvl2pPr>
                      <a:lvl3pPr marL="415744" eaLnBrk="1" hangingPunct="1">
                        <a:defRPr>
                          <a:solidFill>
                            <a:schemeClr val="tx1"/>
                          </a:solidFill>
                          <a:latin typeface="Calibri" panose="020F0502020204030204"/>
                        </a:defRPr>
                      </a:lvl3pPr>
                      <a:lvl4pPr marL="623620" eaLnBrk="1" hangingPunct="1">
                        <a:defRPr>
                          <a:solidFill>
                            <a:schemeClr val="tx1"/>
                          </a:solidFill>
                          <a:latin typeface="Calibri" panose="020F0502020204030204"/>
                        </a:defRPr>
                      </a:lvl4pPr>
                      <a:lvl5pPr marL="831486" eaLnBrk="1" hangingPunct="1">
                        <a:defRPr>
                          <a:solidFill>
                            <a:schemeClr val="tx1"/>
                          </a:solidFill>
                          <a:latin typeface="Calibri" panose="020F0502020204030204"/>
                        </a:defRPr>
                      </a:lvl5pPr>
                      <a:lvl6pPr marL="1039359" eaLnBrk="1" hangingPunct="1">
                        <a:defRPr>
                          <a:solidFill>
                            <a:schemeClr val="tx1"/>
                          </a:solidFill>
                          <a:latin typeface="Calibri" panose="020F0502020204030204"/>
                        </a:defRPr>
                      </a:lvl6pPr>
                      <a:lvl7pPr marL="1247231" eaLnBrk="1" hangingPunct="1">
                        <a:defRPr>
                          <a:solidFill>
                            <a:schemeClr val="tx1"/>
                          </a:solidFill>
                          <a:latin typeface="Calibri" panose="020F0502020204030204"/>
                        </a:defRPr>
                      </a:lvl7pPr>
                      <a:lvl8pPr marL="1455106" eaLnBrk="1" hangingPunct="1">
                        <a:defRPr>
                          <a:solidFill>
                            <a:schemeClr val="tx1"/>
                          </a:solidFill>
                          <a:latin typeface="Calibri" panose="020F0502020204030204"/>
                        </a:defRPr>
                      </a:lvl8pPr>
                      <a:lvl9pPr marL="1662971" eaLnBrk="1" hangingPunct="1">
                        <a:defRPr>
                          <a:solidFill>
                            <a:schemeClr val="tx1"/>
                          </a:solidFill>
                          <a:latin typeface="Calibri" panose="020F0502020204030204"/>
                        </a:defRPr>
                      </a:lvl9pPr>
                    </a:lstStyle>
                    <a:p>
                      <a:pPr algn="ctr" fontAlgn="ctr"/>
                      <a:r>
                        <a:rPr lang="es-CL" sz="1200" b="0" i="0" u="none" strike="noStrike" dirty="0">
                          <a:solidFill>
                            <a:srgbClr val="000000"/>
                          </a:solidFill>
                          <a:effectLst/>
                          <a:latin typeface="+mn-lt"/>
                        </a:rPr>
                        <a:t>88%</a:t>
                      </a:r>
                    </a:p>
                  </a:txBody>
                  <a:tcPr marL="9525" marR="9525" marT="9525" marB="0" anchor="ctr">
                    <a:lnL w="12700" cmpd="sng">
                      <a:solidFill>
                        <a:srgbClr val="5B9BD5"/>
                      </a:solidFill>
                    </a:lnL>
                    <a:lnR w="12700" cmpd="sng">
                      <a:solidFill>
                        <a:srgbClr val="5B9BD5"/>
                      </a:solidFill>
                    </a:lnR>
                    <a:lnT w="254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eaLnBrk="1" hangingPunct="1">
                        <a:defRPr>
                          <a:solidFill>
                            <a:schemeClr val="tx1"/>
                          </a:solidFill>
                          <a:latin typeface="Calibri" panose="020F0502020204030204"/>
                        </a:defRPr>
                      </a:lvl1pPr>
                      <a:lvl2pPr marL="207873" eaLnBrk="1" hangingPunct="1">
                        <a:defRPr>
                          <a:solidFill>
                            <a:schemeClr val="tx1"/>
                          </a:solidFill>
                          <a:latin typeface="Calibri" panose="020F0502020204030204"/>
                        </a:defRPr>
                      </a:lvl2pPr>
                      <a:lvl3pPr marL="415744" eaLnBrk="1" hangingPunct="1">
                        <a:defRPr>
                          <a:solidFill>
                            <a:schemeClr val="tx1"/>
                          </a:solidFill>
                          <a:latin typeface="Calibri" panose="020F0502020204030204"/>
                        </a:defRPr>
                      </a:lvl3pPr>
                      <a:lvl4pPr marL="623620" eaLnBrk="1" hangingPunct="1">
                        <a:defRPr>
                          <a:solidFill>
                            <a:schemeClr val="tx1"/>
                          </a:solidFill>
                          <a:latin typeface="Calibri" panose="020F0502020204030204"/>
                        </a:defRPr>
                      </a:lvl4pPr>
                      <a:lvl5pPr marL="831486" eaLnBrk="1" hangingPunct="1">
                        <a:defRPr>
                          <a:solidFill>
                            <a:schemeClr val="tx1"/>
                          </a:solidFill>
                          <a:latin typeface="Calibri" panose="020F0502020204030204"/>
                        </a:defRPr>
                      </a:lvl5pPr>
                      <a:lvl6pPr marL="1039359" eaLnBrk="1" hangingPunct="1">
                        <a:defRPr>
                          <a:solidFill>
                            <a:schemeClr val="tx1"/>
                          </a:solidFill>
                          <a:latin typeface="Calibri" panose="020F0502020204030204"/>
                        </a:defRPr>
                      </a:lvl6pPr>
                      <a:lvl7pPr marL="1247231" eaLnBrk="1" hangingPunct="1">
                        <a:defRPr>
                          <a:solidFill>
                            <a:schemeClr val="tx1"/>
                          </a:solidFill>
                          <a:latin typeface="Calibri" panose="020F0502020204030204"/>
                        </a:defRPr>
                      </a:lvl7pPr>
                      <a:lvl8pPr marL="1455106" eaLnBrk="1" hangingPunct="1">
                        <a:defRPr>
                          <a:solidFill>
                            <a:schemeClr val="tx1"/>
                          </a:solidFill>
                          <a:latin typeface="Calibri" panose="020F0502020204030204"/>
                        </a:defRPr>
                      </a:lvl8pPr>
                      <a:lvl9pPr marL="1662971" eaLnBrk="1" hangingPunct="1">
                        <a:defRPr>
                          <a:solidFill>
                            <a:schemeClr val="tx1"/>
                          </a:solidFill>
                          <a:latin typeface="Calibri" panose="020F0502020204030204"/>
                        </a:defRPr>
                      </a:lvl9pPr>
                    </a:lstStyle>
                    <a:p>
                      <a:pPr algn="ctr" fontAlgn="ctr"/>
                      <a:r>
                        <a:rPr lang="es-CL" sz="1200" b="0" i="0" u="none" strike="noStrike" dirty="0">
                          <a:solidFill>
                            <a:srgbClr val="000000"/>
                          </a:solidFill>
                          <a:effectLst/>
                          <a:latin typeface="+mn-lt"/>
                        </a:rPr>
                        <a:t>83%</a:t>
                      </a:r>
                    </a:p>
                  </a:txBody>
                  <a:tcPr marL="9525" marR="9525" marT="9525" marB="0" anchor="ctr">
                    <a:lnL w="12700" cmpd="sng">
                      <a:solidFill>
                        <a:srgbClr val="5B9BD5"/>
                      </a:solidFill>
                    </a:lnL>
                    <a:lnR w="12700" cmpd="sng">
                      <a:solidFill>
                        <a:srgbClr val="5B9BD5"/>
                      </a:solidFill>
                    </a:lnR>
                    <a:lnT w="254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eaLnBrk="1" hangingPunct="1">
                        <a:defRPr>
                          <a:solidFill>
                            <a:schemeClr val="tx1"/>
                          </a:solidFill>
                          <a:latin typeface="Calibri" panose="020F0502020204030204"/>
                        </a:defRPr>
                      </a:lvl1pPr>
                      <a:lvl2pPr marL="207873" eaLnBrk="1" hangingPunct="1">
                        <a:defRPr>
                          <a:solidFill>
                            <a:schemeClr val="tx1"/>
                          </a:solidFill>
                          <a:latin typeface="Calibri" panose="020F0502020204030204"/>
                        </a:defRPr>
                      </a:lvl2pPr>
                      <a:lvl3pPr marL="415744" eaLnBrk="1" hangingPunct="1">
                        <a:defRPr>
                          <a:solidFill>
                            <a:schemeClr val="tx1"/>
                          </a:solidFill>
                          <a:latin typeface="Calibri" panose="020F0502020204030204"/>
                        </a:defRPr>
                      </a:lvl3pPr>
                      <a:lvl4pPr marL="623620" eaLnBrk="1" hangingPunct="1">
                        <a:defRPr>
                          <a:solidFill>
                            <a:schemeClr val="tx1"/>
                          </a:solidFill>
                          <a:latin typeface="Calibri" panose="020F0502020204030204"/>
                        </a:defRPr>
                      </a:lvl4pPr>
                      <a:lvl5pPr marL="831486" eaLnBrk="1" hangingPunct="1">
                        <a:defRPr>
                          <a:solidFill>
                            <a:schemeClr val="tx1"/>
                          </a:solidFill>
                          <a:latin typeface="Calibri" panose="020F0502020204030204"/>
                        </a:defRPr>
                      </a:lvl5pPr>
                      <a:lvl6pPr marL="1039359" eaLnBrk="1" hangingPunct="1">
                        <a:defRPr>
                          <a:solidFill>
                            <a:schemeClr val="tx1"/>
                          </a:solidFill>
                          <a:latin typeface="Calibri" panose="020F0502020204030204"/>
                        </a:defRPr>
                      </a:lvl6pPr>
                      <a:lvl7pPr marL="1247231" eaLnBrk="1" hangingPunct="1">
                        <a:defRPr>
                          <a:solidFill>
                            <a:schemeClr val="tx1"/>
                          </a:solidFill>
                          <a:latin typeface="Calibri" panose="020F0502020204030204"/>
                        </a:defRPr>
                      </a:lvl7pPr>
                      <a:lvl8pPr marL="1455106" eaLnBrk="1" hangingPunct="1">
                        <a:defRPr>
                          <a:solidFill>
                            <a:schemeClr val="tx1"/>
                          </a:solidFill>
                          <a:latin typeface="Calibri" panose="020F0502020204030204"/>
                        </a:defRPr>
                      </a:lvl8pPr>
                      <a:lvl9pPr marL="1662971" eaLnBrk="1" hangingPunct="1">
                        <a:defRPr>
                          <a:solidFill>
                            <a:schemeClr val="tx1"/>
                          </a:solidFill>
                          <a:latin typeface="Calibri" panose="020F0502020204030204"/>
                        </a:defRPr>
                      </a:lvl9pPr>
                    </a:lstStyle>
                    <a:p>
                      <a:pPr algn="ctr" fontAlgn="ctr"/>
                      <a:r>
                        <a:rPr lang="es-CL" sz="1200" b="0" i="0" u="none" strike="noStrike" dirty="0">
                          <a:solidFill>
                            <a:srgbClr val="000000"/>
                          </a:solidFill>
                          <a:effectLst/>
                          <a:latin typeface="+mn-lt"/>
                        </a:rPr>
                        <a:t>85%</a:t>
                      </a:r>
                    </a:p>
                  </a:txBody>
                  <a:tcPr marL="9525" marR="9525" marT="9525" marB="0" anchor="ctr">
                    <a:lnL w="12700" cmpd="sng">
                      <a:solidFill>
                        <a:srgbClr val="5B9BD5"/>
                      </a:solidFill>
                    </a:lnL>
                    <a:lnR w="12700" cap="flat" cmpd="sng" algn="ctr">
                      <a:solidFill>
                        <a:srgbClr val="5B9BD5"/>
                      </a:solidFill>
                      <a:prstDash val="solid"/>
                      <a:round/>
                      <a:headEnd type="none" w="med" len="med"/>
                      <a:tailEnd type="none" w="med" len="med"/>
                    </a:lnR>
                    <a:lnT w="254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p>
                      <a:pPr algn="ctr" fontAlgn="ctr"/>
                      <a:r>
                        <a:rPr lang="es-CL" sz="1200" b="0" i="0" u="none" strike="noStrike" dirty="0">
                          <a:solidFill>
                            <a:srgbClr val="000000"/>
                          </a:solidFill>
                          <a:effectLst/>
                          <a:latin typeface="+mn-lt"/>
                        </a:rPr>
                        <a:t>61%</a:t>
                      </a:r>
                    </a:p>
                  </a:txBody>
                  <a:tcPr marL="9525" marR="9525" marT="9525" marB="0" anchor="ctr">
                    <a:lnL w="12700" cap="flat" cmpd="sng" algn="ctr">
                      <a:solidFill>
                        <a:srgbClr val="5B9BD5"/>
                      </a:solidFill>
                      <a:prstDash val="solid"/>
                      <a:round/>
                      <a:headEnd type="none" w="med" len="med"/>
                      <a:tailEnd type="none" w="med" len="med"/>
                    </a:lnL>
                    <a:lnR w="12700" cmpd="sng">
                      <a:solidFill>
                        <a:srgbClr val="5B9BD5"/>
                      </a:solidFill>
                    </a:lnR>
                    <a:lnT w="254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eaLnBrk="1" hangingPunct="1">
                        <a:defRPr>
                          <a:solidFill>
                            <a:schemeClr val="tx1"/>
                          </a:solidFill>
                          <a:latin typeface="Calibri" panose="020F0502020204030204"/>
                        </a:defRPr>
                      </a:lvl1pPr>
                      <a:lvl2pPr marL="207873" eaLnBrk="1" hangingPunct="1">
                        <a:defRPr>
                          <a:solidFill>
                            <a:schemeClr val="tx1"/>
                          </a:solidFill>
                          <a:latin typeface="Calibri" panose="020F0502020204030204"/>
                        </a:defRPr>
                      </a:lvl2pPr>
                      <a:lvl3pPr marL="415744" eaLnBrk="1" hangingPunct="1">
                        <a:defRPr>
                          <a:solidFill>
                            <a:schemeClr val="tx1"/>
                          </a:solidFill>
                          <a:latin typeface="Calibri" panose="020F0502020204030204"/>
                        </a:defRPr>
                      </a:lvl3pPr>
                      <a:lvl4pPr marL="623620" eaLnBrk="1" hangingPunct="1">
                        <a:defRPr>
                          <a:solidFill>
                            <a:schemeClr val="tx1"/>
                          </a:solidFill>
                          <a:latin typeface="Calibri" panose="020F0502020204030204"/>
                        </a:defRPr>
                      </a:lvl4pPr>
                      <a:lvl5pPr marL="831486" eaLnBrk="1" hangingPunct="1">
                        <a:defRPr>
                          <a:solidFill>
                            <a:schemeClr val="tx1"/>
                          </a:solidFill>
                          <a:latin typeface="Calibri" panose="020F0502020204030204"/>
                        </a:defRPr>
                      </a:lvl5pPr>
                      <a:lvl6pPr marL="1039359" eaLnBrk="1" hangingPunct="1">
                        <a:defRPr>
                          <a:solidFill>
                            <a:schemeClr val="tx1"/>
                          </a:solidFill>
                          <a:latin typeface="Calibri" panose="020F0502020204030204"/>
                        </a:defRPr>
                      </a:lvl6pPr>
                      <a:lvl7pPr marL="1247231" eaLnBrk="1" hangingPunct="1">
                        <a:defRPr>
                          <a:solidFill>
                            <a:schemeClr val="tx1"/>
                          </a:solidFill>
                          <a:latin typeface="Calibri" panose="020F0502020204030204"/>
                        </a:defRPr>
                      </a:lvl7pPr>
                      <a:lvl8pPr marL="1455106" eaLnBrk="1" hangingPunct="1">
                        <a:defRPr>
                          <a:solidFill>
                            <a:schemeClr val="tx1"/>
                          </a:solidFill>
                          <a:latin typeface="Calibri" panose="020F0502020204030204"/>
                        </a:defRPr>
                      </a:lvl8pPr>
                      <a:lvl9pPr marL="1662971" eaLnBrk="1" hangingPunct="1">
                        <a:defRPr>
                          <a:solidFill>
                            <a:schemeClr val="tx1"/>
                          </a:solidFill>
                          <a:latin typeface="Calibri" panose="020F0502020204030204"/>
                        </a:defRPr>
                      </a:lvl9pPr>
                    </a:lstStyle>
                    <a:p>
                      <a:pPr algn="ctr" fontAlgn="ctr"/>
                      <a:r>
                        <a:rPr lang="es-CL" sz="1200" b="0" i="0" u="none" strike="noStrike" dirty="0">
                          <a:solidFill>
                            <a:srgbClr val="000000"/>
                          </a:solidFill>
                          <a:effectLst/>
                          <a:latin typeface="+mn-lt"/>
                        </a:rPr>
                        <a:t>73%</a:t>
                      </a:r>
                    </a:p>
                  </a:txBody>
                  <a:tcPr marL="9525" marR="9525" marT="9525" marB="0" anchor="ctr">
                    <a:lnL w="12700" cmpd="sng">
                      <a:solidFill>
                        <a:srgbClr val="5B9BD5"/>
                      </a:solidFill>
                    </a:lnL>
                    <a:lnR w="12700" cmpd="sng">
                      <a:solidFill>
                        <a:srgbClr val="5B9BD5"/>
                      </a:solidFill>
                    </a:lnR>
                    <a:lnT w="254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145358">
                <a:tc>
                  <a:txBody>
                    <a:bodyPr/>
                    <a:lstStyle>
                      <a:lvl1pPr marL="0" eaLnBrk="1" hangingPunct="1">
                        <a:defRPr>
                          <a:solidFill>
                            <a:schemeClr val="tx1"/>
                          </a:solidFill>
                          <a:latin typeface="Calibri" panose="020F0502020204030204"/>
                        </a:defRPr>
                      </a:lvl1pPr>
                      <a:lvl2pPr marL="207873" eaLnBrk="1" hangingPunct="1">
                        <a:defRPr>
                          <a:solidFill>
                            <a:schemeClr val="tx1"/>
                          </a:solidFill>
                          <a:latin typeface="Calibri" panose="020F0502020204030204"/>
                        </a:defRPr>
                      </a:lvl2pPr>
                      <a:lvl3pPr marL="415744" eaLnBrk="1" hangingPunct="1">
                        <a:defRPr>
                          <a:solidFill>
                            <a:schemeClr val="tx1"/>
                          </a:solidFill>
                          <a:latin typeface="Calibri" panose="020F0502020204030204"/>
                        </a:defRPr>
                      </a:lvl3pPr>
                      <a:lvl4pPr marL="623620" eaLnBrk="1" hangingPunct="1">
                        <a:defRPr>
                          <a:solidFill>
                            <a:schemeClr val="tx1"/>
                          </a:solidFill>
                          <a:latin typeface="Calibri" panose="020F0502020204030204"/>
                        </a:defRPr>
                      </a:lvl4pPr>
                      <a:lvl5pPr marL="831486" eaLnBrk="1" hangingPunct="1">
                        <a:defRPr>
                          <a:solidFill>
                            <a:schemeClr val="tx1"/>
                          </a:solidFill>
                          <a:latin typeface="Calibri" panose="020F0502020204030204"/>
                        </a:defRPr>
                      </a:lvl5pPr>
                      <a:lvl6pPr marL="1039359" eaLnBrk="1" hangingPunct="1">
                        <a:defRPr>
                          <a:solidFill>
                            <a:schemeClr val="tx1"/>
                          </a:solidFill>
                          <a:latin typeface="Calibri" panose="020F0502020204030204"/>
                        </a:defRPr>
                      </a:lvl6pPr>
                      <a:lvl7pPr marL="1247231" eaLnBrk="1" hangingPunct="1">
                        <a:defRPr>
                          <a:solidFill>
                            <a:schemeClr val="tx1"/>
                          </a:solidFill>
                          <a:latin typeface="Calibri" panose="020F0502020204030204"/>
                        </a:defRPr>
                      </a:lvl7pPr>
                      <a:lvl8pPr marL="1455106" eaLnBrk="1" hangingPunct="1">
                        <a:defRPr>
                          <a:solidFill>
                            <a:schemeClr val="tx1"/>
                          </a:solidFill>
                          <a:latin typeface="Calibri" panose="020F0502020204030204"/>
                        </a:defRPr>
                      </a:lvl8pPr>
                      <a:lvl9pPr marL="1662971" eaLnBrk="1" hangingPunct="1">
                        <a:defRPr>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200" dirty="0">
                          <a:latin typeface="+mn-lt"/>
                        </a:rPr>
                        <a:t>ENF 2018</a:t>
                      </a:r>
                    </a:p>
                  </a:txBody>
                  <a:tcPr marL="91421" marR="91421" marT="45722" marB="45722" anchor="ctr">
                    <a:lnL w="12700" cmpd="sng">
                      <a:solidFill>
                        <a:srgbClr val="5B9BD5"/>
                      </a:solidFill>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9DBEE7"/>
                    </a:solidFill>
                  </a:tcPr>
                </a:tc>
                <a:tc>
                  <a:txBody>
                    <a:bodyPr/>
                    <a:lstStyle>
                      <a:lvl1pPr marL="0" eaLnBrk="1" hangingPunct="1">
                        <a:defRPr>
                          <a:solidFill>
                            <a:schemeClr val="tx1"/>
                          </a:solidFill>
                          <a:latin typeface="Calibri" panose="020F0502020204030204"/>
                        </a:defRPr>
                      </a:lvl1pPr>
                      <a:lvl2pPr marL="207873" eaLnBrk="1" hangingPunct="1">
                        <a:defRPr>
                          <a:solidFill>
                            <a:schemeClr val="tx1"/>
                          </a:solidFill>
                          <a:latin typeface="Calibri" panose="020F0502020204030204"/>
                        </a:defRPr>
                      </a:lvl2pPr>
                      <a:lvl3pPr marL="415744" eaLnBrk="1" hangingPunct="1">
                        <a:defRPr>
                          <a:solidFill>
                            <a:schemeClr val="tx1"/>
                          </a:solidFill>
                          <a:latin typeface="Calibri" panose="020F0502020204030204"/>
                        </a:defRPr>
                      </a:lvl3pPr>
                      <a:lvl4pPr marL="623620" eaLnBrk="1" hangingPunct="1">
                        <a:defRPr>
                          <a:solidFill>
                            <a:schemeClr val="tx1"/>
                          </a:solidFill>
                          <a:latin typeface="Calibri" panose="020F0502020204030204"/>
                        </a:defRPr>
                      </a:lvl4pPr>
                      <a:lvl5pPr marL="831486" eaLnBrk="1" hangingPunct="1">
                        <a:defRPr>
                          <a:solidFill>
                            <a:schemeClr val="tx1"/>
                          </a:solidFill>
                          <a:latin typeface="Calibri" panose="020F0502020204030204"/>
                        </a:defRPr>
                      </a:lvl5pPr>
                      <a:lvl6pPr marL="1039359" eaLnBrk="1" hangingPunct="1">
                        <a:defRPr>
                          <a:solidFill>
                            <a:schemeClr val="tx1"/>
                          </a:solidFill>
                          <a:latin typeface="Calibri" panose="020F0502020204030204"/>
                        </a:defRPr>
                      </a:lvl6pPr>
                      <a:lvl7pPr marL="1247231" eaLnBrk="1" hangingPunct="1">
                        <a:defRPr>
                          <a:solidFill>
                            <a:schemeClr val="tx1"/>
                          </a:solidFill>
                          <a:latin typeface="Calibri" panose="020F0502020204030204"/>
                        </a:defRPr>
                      </a:lvl7pPr>
                      <a:lvl8pPr marL="1455106" eaLnBrk="1" hangingPunct="1">
                        <a:defRPr>
                          <a:solidFill>
                            <a:schemeClr val="tx1"/>
                          </a:solidFill>
                          <a:latin typeface="Calibri" panose="020F0502020204030204"/>
                        </a:defRPr>
                      </a:lvl8pPr>
                      <a:lvl9pPr marL="1662971" eaLnBrk="1" hangingPunct="1">
                        <a:defRPr>
                          <a:solidFill>
                            <a:schemeClr val="tx1"/>
                          </a:solidFill>
                          <a:latin typeface="Calibri" panose="020F0502020204030204"/>
                        </a:defRPr>
                      </a:lvl9pPr>
                    </a:lstStyle>
                    <a:p>
                      <a:pPr marL="0" algn="ctr" defTabSz="914400" rtl="0" eaLnBrk="1" fontAlgn="b" latinLnBrk="0" hangingPunct="1"/>
                      <a:r>
                        <a:rPr lang="es-CL" sz="1200" b="0" i="0" u="none" strike="noStrike" kern="1200" dirty="0">
                          <a:solidFill>
                            <a:schemeClr val="tx1"/>
                          </a:solidFill>
                          <a:effectLst/>
                          <a:latin typeface="+mn-lt"/>
                          <a:ea typeface="+mn-ea"/>
                          <a:cs typeface="+mn-cs"/>
                        </a:rPr>
                        <a:t>69%</a:t>
                      </a:r>
                    </a:p>
                  </a:txBody>
                  <a:tcPr marL="9526" marR="9526" marT="9532" marB="0" anchor="ctr">
                    <a:lnL w="12700" cmpd="sng">
                      <a:solidFill>
                        <a:srgbClr val="5B9BD5"/>
                      </a:solidFill>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9DBEE7"/>
                    </a:solidFill>
                  </a:tcPr>
                </a:tc>
                <a:tc>
                  <a:txBody>
                    <a:bodyPr/>
                    <a:lstStyle>
                      <a:lvl1pPr marL="0" eaLnBrk="1" hangingPunct="1">
                        <a:defRPr>
                          <a:solidFill>
                            <a:schemeClr val="tx1"/>
                          </a:solidFill>
                          <a:latin typeface="Calibri" panose="020F0502020204030204"/>
                        </a:defRPr>
                      </a:lvl1pPr>
                      <a:lvl2pPr marL="207873" eaLnBrk="1" hangingPunct="1">
                        <a:defRPr>
                          <a:solidFill>
                            <a:schemeClr val="tx1"/>
                          </a:solidFill>
                          <a:latin typeface="Calibri" panose="020F0502020204030204"/>
                        </a:defRPr>
                      </a:lvl2pPr>
                      <a:lvl3pPr marL="415744" eaLnBrk="1" hangingPunct="1">
                        <a:defRPr>
                          <a:solidFill>
                            <a:schemeClr val="tx1"/>
                          </a:solidFill>
                          <a:latin typeface="Calibri" panose="020F0502020204030204"/>
                        </a:defRPr>
                      </a:lvl3pPr>
                      <a:lvl4pPr marL="623620" eaLnBrk="1" hangingPunct="1">
                        <a:defRPr>
                          <a:solidFill>
                            <a:schemeClr val="tx1"/>
                          </a:solidFill>
                          <a:latin typeface="Calibri" panose="020F0502020204030204"/>
                        </a:defRPr>
                      </a:lvl4pPr>
                      <a:lvl5pPr marL="831486" eaLnBrk="1" hangingPunct="1">
                        <a:defRPr>
                          <a:solidFill>
                            <a:schemeClr val="tx1"/>
                          </a:solidFill>
                          <a:latin typeface="Calibri" panose="020F0502020204030204"/>
                        </a:defRPr>
                      </a:lvl5pPr>
                      <a:lvl6pPr marL="1039359" eaLnBrk="1" hangingPunct="1">
                        <a:defRPr>
                          <a:solidFill>
                            <a:schemeClr val="tx1"/>
                          </a:solidFill>
                          <a:latin typeface="Calibri" panose="020F0502020204030204"/>
                        </a:defRPr>
                      </a:lvl6pPr>
                      <a:lvl7pPr marL="1247231" eaLnBrk="1" hangingPunct="1">
                        <a:defRPr>
                          <a:solidFill>
                            <a:schemeClr val="tx1"/>
                          </a:solidFill>
                          <a:latin typeface="Calibri" panose="020F0502020204030204"/>
                        </a:defRPr>
                      </a:lvl7pPr>
                      <a:lvl8pPr marL="1455106" eaLnBrk="1" hangingPunct="1">
                        <a:defRPr>
                          <a:solidFill>
                            <a:schemeClr val="tx1"/>
                          </a:solidFill>
                          <a:latin typeface="Calibri" panose="020F0502020204030204"/>
                        </a:defRPr>
                      </a:lvl8pPr>
                      <a:lvl9pPr marL="1662971" eaLnBrk="1" hangingPunct="1">
                        <a:defRPr>
                          <a:solidFill>
                            <a:schemeClr val="tx1"/>
                          </a:solidFill>
                          <a:latin typeface="Calibri" panose="020F0502020204030204"/>
                        </a:defRPr>
                      </a:lvl9pPr>
                    </a:lstStyle>
                    <a:p>
                      <a:pPr marL="0" algn="ctr" defTabSz="914400" rtl="0" eaLnBrk="1" fontAlgn="b" latinLnBrk="0" hangingPunct="1"/>
                      <a:r>
                        <a:rPr lang="es-CL" sz="1200" b="0" i="0" u="none" strike="noStrike" kern="1200" dirty="0">
                          <a:solidFill>
                            <a:srgbClr val="000000"/>
                          </a:solidFill>
                          <a:effectLst/>
                          <a:latin typeface="+mn-lt"/>
                          <a:ea typeface="+mn-ea"/>
                          <a:cs typeface="+mn-cs"/>
                        </a:rPr>
                        <a:t>68%</a:t>
                      </a:r>
                    </a:p>
                  </a:txBody>
                  <a:tcPr marL="9526" marR="9526" marT="9532" marB="0" anchor="ctr">
                    <a:lnL w="12700" cmpd="sng">
                      <a:solidFill>
                        <a:srgbClr val="5B9BD5"/>
                      </a:solidFill>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9DBEE7"/>
                    </a:solidFill>
                  </a:tcPr>
                </a:tc>
                <a:tc>
                  <a:txBody>
                    <a:bodyPr/>
                    <a:lstStyle>
                      <a:lvl1pPr marL="0" eaLnBrk="1" hangingPunct="1">
                        <a:defRPr>
                          <a:solidFill>
                            <a:schemeClr val="tx1"/>
                          </a:solidFill>
                          <a:latin typeface="Calibri" panose="020F0502020204030204"/>
                        </a:defRPr>
                      </a:lvl1pPr>
                      <a:lvl2pPr marL="207873" eaLnBrk="1" hangingPunct="1">
                        <a:defRPr>
                          <a:solidFill>
                            <a:schemeClr val="tx1"/>
                          </a:solidFill>
                          <a:latin typeface="Calibri" panose="020F0502020204030204"/>
                        </a:defRPr>
                      </a:lvl2pPr>
                      <a:lvl3pPr marL="415744" eaLnBrk="1" hangingPunct="1">
                        <a:defRPr>
                          <a:solidFill>
                            <a:schemeClr val="tx1"/>
                          </a:solidFill>
                          <a:latin typeface="Calibri" panose="020F0502020204030204"/>
                        </a:defRPr>
                      </a:lvl3pPr>
                      <a:lvl4pPr marL="623620" eaLnBrk="1" hangingPunct="1">
                        <a:defRPr>
                          <a:solidFill>
                            <a:schemeClr val="tx1"/>
                          </a:solidFill>
                          <a:latin typeface="Calibri" panose="020F0502020204030204"/>
                        </a:defRPr>
                      </a:lvl4pPr>
                      <a:lvl5pPr marL="831486" eaLnBrk="1" hangingPunct="1">
                        <a:defRPr>
                          <a:solidFill>
                            <a:schemeClr val="tx1"/>
                          </a:solidFill>
                          <a:latin typeface="Calibri" panose="020F0502020204030204"/>
                        </a:defRPr>
                      </a:lvl5pPr>
                      <a:lvl6pPr marL="1039359" eaLnBrk="1" hangingPunct="1">
                        <a:defRPr>
                          <a:solidFill>
                            <a:schemeClr val="tx1"/>
                          </a:solidFill>
                          <a:latin typeface="Calibri" panose="020F0502020204030204"/>
                        </a:defRPr>
                      </a:lvl6pPr>
                      <a:lvl7pPr marL="1247231" eaLnBrk="1" hangingPunct="1">
                        <a:defRPr>
                          <a:solidFill>
                            <a:schemeClr val="tx1"/>
                          </a:solidFill>
                          <a:latin typeface="Calibri" panose="020F0502020204030204"/>
                        </a:defRPr>
                      </a:lvl7pPr>
                      <a:lvl8pPr marL="1455106" eaLnBrk="1" hangingPunct="1">
                        <a:defRPr>
                          <a:solidFill>
                            <a:schemeClr val="tx1"/>
                          </a:solidFill>
                          <a:latin typeface="Calibri" panose="020F0502020204030204"/>
                        </a:defRPr>
                      </a:lvl8pPr>
                      <a:lvl9pPr marL="1662971" eaLnBrk="1" hangingPunct="1">
                        <a:defRPr>
                          <a:solidFill>
                            <a:schemeClr val="tx1"/>
                          </a:solidFill>
                          <a:latin typeface="Calibri" panose="020F0502020204030204"/>
                        </a:defRPr>
                      </a:lvl9pPr>
                    </a:lstStyle>
                    <a:p>
                      <a:pPr marL="0" algn="ctr" defTabSz="914400" rtl="0" eaLnBrk="1" fontAlgn="b" latinLnBrk="0" hangingPunct="1"/>
                      <a:r>
                        <a:rPr lang="es-CL" sz="1200" b="0" i="0" u="none" strike="noStrike" kern="1200" dirty="0">
                          <a:solidFill>
                            <a:srgbClr val="000000"/>
                          </a:solidFill>
                          <a:effectLst/>
                          <a:latin typeface="+mn-lt"/>
                          <a:ea typeface="+mn-ea"/>
                          <a:cs typeface="+mn-cs"/>
                        </a:rPr>
                        <a:t>56%</a:t>
                      </a:r>
                    </a:p>
                  </a:txBody>
                  <a:tcPr marL="9526" marR="9526" marT="9532" marB="0" anchor="ctr">
                    <a:lnL w="12700" cmpd="sng">
                      <a:solidFill>
                        <a:srgbClr val="5B9BD5"/>
                      </a:solidFill>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9DBEE7"/>
                    </a:solidFill>
                  </a:tcPr>
                </a:tc>
                <a:tc>
                  <a:txBody>
                    <a:bodyPr/>
                    <a:lstStyle>
                      <a:lvl1pPr marL="0" eaLnBrk="1" hangingPunct="1">
                        <a:defRPr>
                          <a:solidFill>
                            <a:schemeClr val="tx1"/>
                          </a:solidFill>
                          <a:latin typeface="Calibri" panose="020F0502020204030204"/>
                        </a:defRPr>
                      </a:lvl1pPr>
                      <a:lvl2pPr marL="207873" eaLnBrk="1" hangingPunct="1">
                        <a:defRPr>
                          <a:solidFill>
                            <a:schemeClr val="tx1"/>
                          </a:solidFill>
                          <a:latin typeface="Calibri" panose="020F0502020204030204"/>
                        </a:defRPr>
                      </a:lvl2pPr>
                      <a:lvl3pPr marL="415744" eaLnBrk="1" hangingPunct="1">
                        <a:defRPr>
                          <a:solidFill>
                            <a:schemeClr val="tx1"/>
                          </a:solidFill>
                          <a:latin typeface="Calibri" panose="020F0502020204030204"/>
                        </a:defRPr>
                      </a:lvl3pPr>
                      <a:lvl4pPr marL="623620" eaLnBrk="1" hangingPunct="1">
                        <a:defRPr>
                          <a:solidFill>
                            <a:schemeClr val="tx1"/>
                          </a:solidFill>
                          <a:latin typeface="Calibri" panose="020F0502020204030204"/>
                        </a:defRPr>
                      </a:lvl4pPr>
                      <a:lvl5pPr marL="831486" eaLnBrk="1" hangingPunct="1">
                        <a:defRPr>
                          <a:solidFill>
                            <a:schemeClr val="tx1"/>
                          </a:solidFill>
                          <a:latin typeface="Calibri" panose="020F0502020204030204"/>
                        </a:defRPr>
                      </a:lvl5pPr>
                      <a:lvl6pPr marL="1039359" eaLnBrk="1" hangingPunct="1">
                        <a:defRPr>
                          <a:solidFill>
                            <a:schemeClr val="tx1"/>
                          </a:solidFill>
                          <a:latin typeface="Calibri" panose="020F0502020204030204"/>
                        </a:defRPr>
                      </a:lvl6pPr>
                      <a:lvl7pPr marL="1247231" eaLnBrk="1" hangingPunct="1">
                        <a:defRPr>
                          <a:solidFill>
                            <a:schemeClr val="tx1"/>
                          </a:solidFill>
                          <a:latin typeface="Calibri" panose="020F0502020204030204"/>
                        </a:defRPr>
                      </a:lvl7pPr>
                      <a:lvl8pPr marL="1455106" eaLnBrk="1" hangingPunct="1">
                        <a:defRPr>
                          <a:solidFill>
                            <a:schemeClr val="tx1"/>
                          </a:solidFill>
                          <a:latin typeface="Calibri" panose="020F0502020204030204"/>
                        </a:defRPr>
                      </a:lvl8pPr>
                      <a:lvl9pPr marL="1662971" eaLnBrk="1" hangingPunct="1">
                        <a:defRPr>
                          <a:solidFill>
                            <a:schemeClr val="tx1"/>
                          </a:solidFill>
                          <a:latin typeface="Calibri" panose="020F0502020204030204"/>
                        </a:defRPr>
                      </a:lvl9pPr>
                    </a:lstStyle>
                    <a:p>
                      <a:pPr marL="0" algn="ctr" defTabSz="914400" rtl="0" eaLnBrk="1" fontAlgn="b" latinLnBrk="0" hangingPunct="1"/>
                      <a:r>
                        <a:rPr lang="es-CL" sz="1200" b="0" i="0" u="none" strike="noStrike" kern="1200" dirty="0">
                          <a:solidFill>
                            <a:schemeClr val="tx1"/>
                          </a:solidFill>
                          <a:effectLst/>
                          <a:latin typeface="+mn-lt"/>
                          <a:ea typeface="+mn-ea"/>
                          <a:cs typeface="+mn-cs"/>
                        </a:rPr>
                        <a:t>48%</a:t>
                      </a:r>
                    </a:p>
                  </a:txBody>
                  <a:tcPr marL="9526" marR="9526" marT="9532" marB="0" anchor="ctr">
                    <a:lnL w="12700" cmpd="sng">
                      <a:solidFill>
                        <a:srgbClr val="5B9BD5"/>
                      </a:solidFill>
                    </a:lnL>
                    <a:lnR w="12700" cap="flat" cmpd="sng" algn="ctr">
                      <a:solidFill>
                        <a:srgbClr val="5B9BD5"/>
                      </a:solidFill>
                      <a:prstDash val="solid"/>
                      <a:round/>
                      <a:headEnd type="none" w="med" len="med"/>
                      <a:tailEnd type="none" w="med" len="med"/>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9DBEE7"/>
                    </a:solidFill>
                  </a:tcPr>
                </a:tc>
                <a:tc>
                  <a:txBody>
                    <a:bodyPr/>
                    <a:lstStyle/>
                    <a:p>
                      <a:pPr marL="0" algn="ctr" defTabSz="914400" rtl="0" eaLnBrk="1" fontAlgn="b" latinLnBrk="0" hangingPunct="1"/>
                      <a:r>
                        <a:rPr lang="es-CL" sz="1200" b="0" i="0" u="none" strike="noStrike" kern="1200" dirty="0">
                          <a:solidFill>
                            <a:schemeClr val="tx1"/>
                          </a:solidFill>
                          <a:effectLst/>
                          <a:latin typeface="+mn-lt"/>
                          <a:ea typeface="+mn-ea"/>
                          <a:cs typeface="+mn-cs"/>
                        </a:rPr>
                        <a:t>46%</a:t>
                      </a:r>
                    </a:p>
                  </a:txBody>
                  <a:tcPr marL="9526" marR="9526" marT="9532" marB="0" anchor="ctr">
                    <a:lnL w="12700" cap="flat" cmpd="sng" algn="ctr">
                      <a:solidFill>
                        <a:srgbClr val="5B9BD5"/>
                      </a:solidFill>
                      <a:prstDash val="solid"/>
                      <a:round/>
                      <a:headEnd type="none" w="med" len="med"/>
                      <a:tailEnd type="none" w="med" len="med"/>
                    </a:lnL>
                    <a:lnR w="12700" cmpd="sng">
                      <a:solidFill>
                        <a:srgbClr val="5B9BD5"/>
                      </a:solid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9DBEE7"/>
                    </a:solidFill>
                  </a:tcPr>
                </a:tc>
                <a:tc>
                  <a:txBody>
                    <a:bodyPr/>
                    <a:lstStyle>
                      <a:lvl1pPr marL="0" eaLnBrk="1" hangingPunct="1">
                        <a:defRPr>
                          <a:solidFill>
                            <a:schemeClr val="tx1"/>
                          </a:solidFill>
                          <a:latin typeface="Calibri" panose="020F0502020204030204"/>
                        </a:defRPr>
                      </a:lvl1pPr>
                      <a:lvl2pPr marL="207873" eaLnBrk="1" hangingPunct="1">
                        <a:defRPr>
                          <a:solidFill>
                            <a:schemeClr val="tx1"/>
                          </a:solidFill>
                          <a:latin typeface="Calibri" panose="020F0502020204030204"/>
                        </a:defRPr>
                      </a:lvl2pPr>
                      <a:lvl3pPr marL="415744" eaLnBrk="1" hangingPunct="1">
                        <a:defRPr>
                          <a:solidFill>
                            <a:schemeClr val="tx1"/>
                          </a:solidFill>
                          <a:latin typeface="Calibri" panose="020F0502020204030204"/>
                        </a:defRPr>
                      </a:lvl3pPr>
                      <a:lvl4pPr marL="623620" eaLnBrk="1" hangingPunct="1">
                        <a:defRPr>
                          <a:solidFill>
                            <a:schemeClr val="tx1"/>
                          </a:solidFill>
                          <a:latin typeface="Calibri" panose="020F0502020204030204"/>
                        </a:defRPr>
                      </a:lvl4pPr>
                      <a:lvl5pPr marL="831486" eaLnBrk="1" hangingPunct="1">
                        <a:defRPr>
                          <a:solidFill>
                            <a:schemeClr val="tx1"/>
                          </a:solidFill>
                          <a:latin typeface="Calibri" panose="020F0502020204030204"/>
                        </a:defRPr>
                      </a:lvl5pPr>
                      <a:lvl6pPr marL="1039359" eaLnBrk="1" hangingPunct="1">
                        <a:defRPr>
                          <a:solidFill>
                            <a:schemeClr val="tx1"/>
                          </a:solidFill>
                          <a:latin typeface="Calibri" panose="020F0502020204030204"/>
                        </a:defRPr>
                      </a:lvl6pPr>
                      <a:lvl7pPr marL="1247231" eaLnBrk="1" hangingPunct="1">
                        <a:defRPr>
                          <a:solidFill>
                            <a:schemeClr val="tx1"/>
                          </a:solidFill>
                          <a:latin typeface="Calibri" panose="020F0502020204030204"/>
                        </a:defRPr>
                      </a:lvl7pPr>
                      <a:lvl8pPr marL="1455106" eaLnBrk="1" hangingPunct="1">
                        <a:defRPr>
                          <a:solidFill>
                            <a:schemeClr val="tx1"/>
                          </a:solidFill>
                          <a:latin typeface="Calibri" panose="020F0502020204030204"/>
                        </a:defRPr>
                      </a:lvl8pPr>
                      <a:lvl9pPr marL="1662971" eaLnBrk="1" hangingPunct="1">
                        <a:defRPr>
                          <a:solidFill>
                            <a:schemeClr val="tx1"/>
                          </a:solidFill>
                          <a:latin typeface="Calibri" panose="020F0502020204030204"/>
                        </a:defRPr>
                      </a:lvl9pPr>
                    </a:lstStyle>
                    <a:p>
                      <a:pPr marL="0" algn="ctr" defTabSz="914400" rtl="0" eaLnBrk="1" fontAlgn="b" latinLnBrk="0" hangingPunct="1"/>
                      <a:endParaRPr lang="es-CL" sz="1200" b="0" i="0" u="none" strike="noStrike" kern="1200" dirty="0">
                        <a:solidFill>
                          <a:srgbClr val="000000"/>
                        </a:solidFill>
                        <a:effectLst/>
                        <a:latin typeface="+mn-lt"/>
                        <a:ea typeface="+mn-ea"/>
                        <a:cs typeface="+mn-cs"/>
                      </a:endParaRPr>
                    </a:p>
                  </a:txBody>
                  <a:tcPr marL="9526" marR="9526" marT="9532" marB="0" anchor="ctr">
                    <a:lnL w="12700" cmpd="sng">
                      <a:solidFill>
                        <a:srgbClr val="5B9BD5"/>
                      </a:solidFill>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9DBEE7"/>
                    </a:solidFill>
                  </a:tcPr>
                </a:tc>
                <a:extLst>
                  <a:ext uri="{0D108BD9-81ED-4DB2-BD59-A6C34878D82A}">
                    <a16:rowId xmlns:a16="http://schemas.microsoft.com/office/drawing/2014/main" val="10002"/>
                  </a:ext>
                </a:extLst>
              </a:tr>
              <a:tr h="1453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200" dirty="0">
                          <a:latin typeface="+mn-lt"/>
                        </a:rPr>
                        <a:t>Usuarios</a:t>
                      </a:r>
                    </a:p>
                    <a:p>
                      <a:pPr marL="0" marR="0" indent="0" algn="l" defTabSz="914400" rtl="0" eaLnBrk="1" fontAlgn="auto" latinLnBrk="0" hangingPunct="1">
                        <a:lnSpc>
                          <a:spcPct val="100000"/>
                        </a:lnSpc>
                        <a:spcBef>
                          <a:spcPts val="0"/>
                        </a:spcBef>
                        <a:spcAft>
                          <a:spcPts val="0"/>
                        </a:spcAft>
                        <a:buClrTx/>
                        <a:buSzTx/>
                        <a:buFontTx/>
                        <a:buNone/>
                        <a:tabLst/>
                        <a:defRPr/>
                      </a:pPr>
                      <a:r>
                        <a:rPr lang="es-CL" sz="1200" dirty="0">
                          <a:latin typeface="+mn-lt"/>
                        </a:rPr>
                        <a:t>Privados 2018</a:t>
                      </a:r>
                    </a:p>
                  </a:txBody>
                  <a:tcPr marL="91421" marR="91421" marT="45722" marB="45722"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mpd="sng">
                      <a:solidFill>
                        <a:srgbClr val="5B9BD5"/>
                      </a:solidFill>
                    </a:lnB>
                    <a:lnTlToBr w="12700" cmpd="sng">
                      <a:noFill/>
                      <a:prstDash val="solid"/>
                    </a:lnTlToBr>
                    <a:lnBlToTr w="12700" cmpd="sng">
                      <a:noFill/>
                      <a:prstDash val="solid"/>
                    </a:lnBlToTr>
                    <a:solidFill>
                      <a:srgbClr val="9DBEE7"/>
                    </a:solidFill>
                  </a:tcPr>
                </a:tc>
                <a:tc>
                  <a:txBody>
                    <a:bodyPr/>
                    <a:lstStyle/>
                    <a:p>
                      <a:pPr marL="0" algn="ctr" defTabSz="914400" rtl="0" eaLnBrk="1" fontAlgn="b" latinLnBrk="0" hangingPunct="1"/>
                      <a:r>
                        <a:rPr lang="es-CL" sz="1200" b="0" i="0" u="none" strike="noStrike" kern="1200" dirty="0">
                          <a:solidFill>
                            <a:schemeClr val="tx1"/>
                          </a:solidFill>
                          <a:effectLst/>
                          <a:latin typeface="+mn-lt"/>
                          <a:ea typeface="+mn-ea"/>
                          <a:cs typeface="+mn-cs"/>
                        </a:rPr>
                        <a:t>87%</a:t>
                      </a:r>
                    </a:p>
                  </a:txBody>
                  <a:tcPr marL="9526" marR="9526" marT="9532"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mpd="sng">
                      <a:solidFill>
                        <a:srgbClr val="5B9BD5"/>
                      </a:solidFill>
                    </a:lnB>
                    <a:lnTlToBr w="12700" cmpd="sng">
                      <a:noFill/>
                      <a:prstDash val="solid"/>
                    </a:lnTlToBr>
                    <a:lnBlToTr w="12700" cmpd="sng">
                      <a:noFill/>
                      <a:prstDash val="solid"/>
                    </a:lnBlToTr>
                    <a:solidFill>
                      <a:srgbClr val="9DBEE7"/>
                    </a:solidFill>
                  </a:tcPr>
                </a:tc>
                <a:tc>
                  <a:txBody>
                    <a:bodyPr/>
                    <a:lstStyle/>
                    <a:p>
                      <a:pPr marL="0" algn="ctr" defTabSz="914400" rtl="0" eaLnBrk="1" fontAlgn="b" latinLnBrk="0" hangingPunct="1"/>
                      <a:r>
                        <a:rPr lang="es-CL" sz="1200" b="0" i="0" u="none" strike="noStrike" kern="1200" dirty="0">
                          <a:solidFill>
                            <a:srgbClr val="000000"/>
                          </a:solidFill>
                          <a:effectLst/>
                          <a:latin typeface="+mn-lt"/>
                          <a:ea typeface="+mn-ea"/>
                          <a:cs typeface="+mn-cs"/>
                        </a:rPr>
                        <a:t>85%</a:t>
                      </a:r>
                    </a:p>
                  </a:txBody>
                  <a:tcPr marL="9526" marR="9526" marT="9532"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mpd="sng">
                      <a:solidFill>
                        <a:srgbClr val="5B9BD5"/>
                      </a:solidFill>
                    </a:lnB>
                    <a:lnTlToBr w="12700" cmpd="sng">
                      <a:noFill/>
                      <a:prstDash val="solid"/>
                    </a:lnTlToBr>
                    <a:lnBlToTr w="12700" cmpd="sng">
                      <a:noFill/>
                      <a:prstDash val="solid"/>
                    </a:lnBlToTr>
                    <a:solidFill>
                      <a:srgbClr val="9DBEE7"/>
                    </a:solidFill>
                  </a:tcPr>
                </a:tc>
                <a:tc>
                  <a:txBody>
                    <a:bodyPr/>
                    <a:lstStyle/>
                    <a:p>
                      <a:pPr marL="0" algn="ctr" defTabSz="914400" rtl="0" eaLnBrk="1" fontAlgn="b" latinLnBrk="0" hangingPunct="1"/>
                      <a:r>
                        <a:rPr lang="es-CL" sz="1200" b="0" i="0" u="none" strike="noStrike" kern="1200" dirty="0">
                          <a:solidFill>
                            <a:srgbClr val="000000"/>
                          </a:solidFill>
                          <a:effectLst/>
                          <a:latin typeface="+mn-lt"/>
                          <a:ea typeface="+mn-ea"/>
                          <a:cs typeface="+mn-cs"/>
                        </a:rPr>
                        <a:t>79%</a:t>
                      </a:r>
                    </a:p>
                  </a:txBody>
                  <a:tcPr marL="9526" marR="9526" marT="9532"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mpd="sng">
                      <a:solidFill>
                        <a:srgbClr val="5B9BD5"/>
                      </a:solidFill>
                    </a:lnB>
                    <a:lnTlToBr w="12700" cmpd="sng">
                      <a:noFill/>
                      <a:prstDash val="solid"/>
                    </a:lnTlToBr>
                    <a:lnBlToTr w="12700" cmpd="sng">
                      <a:noFill/>
                      <a:prstDash val="solid"/>
                    </a:lnBlToTr>
                    <a:solidFill>
                      <a:srgbClr val="9DBEE7"/>
                    </a:solidFill>
                  </a:tcPr>
                </a:tc>
                <a:tc>
                  <a:txBody>
                    <a:bodyPr/>
                    <a:lstStyle/>
                    <a:p>
                      <a:pPr marL="0" algn="ctr" defTabSz="914400" rtl="0" eaLnBrk="1" fontAlgn="b" latinLnBrk="0" hangingPunct="1"/>
                      <a:r>
                        <a:rPr lang="es-CL" sz="1200" b="0" i="0" u="none" strike="noStrike" kern="1200" dirty="0">
                          <a:solidFill>
                            <a:schemeClr val="tx1"/>
                          </a:solidFill>
                          <a:effectLst/>
                          <a:latin typeface="+mn-lt"/>
                          <a:ea typeface="+mn-ea"/>
                          <a:cs typeface="+mn-cs"/>
                        </a:rPr>
                        <a:t>78%</a:t>
                      </a:r>
                    </a:p>
                  </a:txBody>
                  <a:tcPr marL="9526" marR="9526" marT="9532"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mpd="sng">
                      <a:solidFill>
                        <a:srgbClr val="5B9BD5"/>
                      </a:solidFill>
                    </a:lnB>
                    <a:lnTlToBr w="12700" cmpd="sng">
                      <a:noFill/>
                      <a:prstDash val="solid"/>
                    </a:lnTlToBr>
                    <a:lnBlToTr w="12700" cmpd="sng">
                      <a:noFill/>
                      <a:prstDash val="solid"/>
                    </a:lnBlToTr>
                    <a:solidFill>
                      <a:srgbClr val="9DBEE7"/>
                    </a:solidFill>
                  </a:tcPr>
                </a:tc>
                <a:tc>
                  <a:txBody>
                    <a:bodyPr/>
                    <a:lstStyle/>
                    <a:p>
                      <a:pPr marL="0" algn="ctr" defTabSz="914400" rtl="0" eaLnBrk="1" fontAlgn="b" latinLnBrk="0" hangingPunct="1"/>
                      <a:r>
                        <a:rPr lang="es-CL" sz="1200" b="0" i="0" u="none" strike="noStrike" kern="1200" dirty="0">
                          <a:solidFill>
                            <a:schemeClr val="tx1"/>
                          </a:solidFill>
                          <a:effectLst/>
                          <a:latin typeface="+mn-lt"/>
                          <a:ea typeface="+mn-ea"/>
                          <a:cs typeface="+mn-cs"/>
                        </a:rPr>
                        <a:t>79%</a:t>
                      </a:r>
                    </a:p>
                  </a:txBody>
                  <a:tcPr marL="9526" marR="9526" marT="9532"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9DBEE7"/>
                    </a:solidFill>
                  </a:tcPr>
                </a:tc>
                <a:tc>
                  <a:txBody>
                    <a:bodyPr/>
                    <a:lstStyle/>
                    <a:p>
                      <a:pPr marL="0" algn="ctr" defTabSz="914400" rtl="0" eaLnBrk="1" fontAlgn="b" latinLnBrk="0" hangingPunct="1"/>
                      <a:endParaRPr lang="es-CL" sz="1200" b="0" i="0" u="none" strike="noStrike" kern="1200" dirty="0">
                        <a:solidFill>
                          <a:srgbClr val="000000"/>
                        </a:solidFill>
                        <a:effectLst/>
                        <a:latin typeface="+mn-lt"/>
                        <a:ea typeface="+mn-ea"/>
                        <a:cs typeface="+mn-cs"/>
                      </a:endParaRPr>
                    </a:p>
                  </a:txBody>
                  <a:tcPr marL="9526" marR="9526" marT="9532"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mpd="sng">
                      <a:solidFill>
                        <a:srgbClr val="5B9BD5"/>
                      </a:solidFill>
                    </a:lnB>
                    <a:lnTlToBr w="12700" cmpd="sng">
                      <a:noFill/>
                      <a:prstDash val="solid"/>
                    </a:lnTlToBr>
                    <a:lnBlToTr w="12700" cmpd="sng">
                      <a:noFill/>
                      <a:prstDash val="solid"/>
                    </a:lnBlToTr>
                    <a:solidFill>
                      <a:srgbClr val="9DBEE7"/>
                    </a:solidFill>
                  </a:tcPr>
                </a:tc>
                <a:extLst>
                  <a:ext uri="{0D108BD9-81ED-4DB2-BD59-A6C34878D82A}">
                    <a16:rowId xmlns:a16="http://schemas.microsoft.com/office/drawing/2014/main" val="10003"/>
                  </a:ext>
                </a:extLst>
              </a:tr>
            </a:tbl>
          </a:graphicData>
        </a:graphic>
      </p:graphicFrame>
      <p:graphicFrame>
        <p:nvGraphicFramePr>
          <p:cNvPr id="9" name="Gráfico 8"/>
          <p:cNvGraphicFramePr>
            <a:graphicFrameLocks/>
          </p:cNvGraphicFramePr>
          <p:nvPr/>
        </p:nvGraphicFramePr>
        <p:xfrm>
          <a:off x="174564" y="1310273"/>
          <a:ext cx="8856663" cy="2839380"/>
        </p:xfrm>
        <a:graphic>
          <a:graphicData uri="http://schemas.openxmlformats.org/drawingml/2006/chart">
            <c:chart xmlns:c="http://schemas.openxmlformats.org/drawingml/2006/chart" xmlns:r="http://schemas.openxmlformats.org/officeDocument/2006/relationships" r:id="rId3"/>
          </a:graphicData>
        </a:graphic>
      </p:graphicFrame>
      <p:sp>
        <p:nvSpPr>
          <p:cNvPr id="10" name="CuadroTexto 9"/>
          <p:cNvSpPr txBox="1"/>
          <p:nvPr/>
        </p:nvSpPr>
        <p:spPr>
          <a:xfrm>
            <a:off x="7612249" y="3903432"/>
            <a:ext cx="1418978" cy="246221"/>
          </a:xfrm>
          <a:prstGeom prst="rect">
            <a:avLst/>
          </a:prstGeom>
          <a:noFill/>
        </p:spPr>
        <p:txBody>
          <a:bodyPr wrap="none">
            <a:spAutoFit/>
          </a:bodyPr>
          <a:lstStyle/>
          <a:p>
            <a:pPr>
              <a:defRPr/>
            </a:pPr>
            <a:r>
              <a:rPr lang="es-CL" sz="1000" dirty="0"/>
              <a:t>*Se mide desde el 2018</a:t>
            </a:r>
          </a:p>
        </p:txBody>
      </p:sp>
    </p:spTree>
    <p:extLst>
      <p:ext uri="{BB962C8B-B14F-4D97-AF65-F5344CB8AC3E}">
        <p14:creationId xmlns:p14="http://schemas.microsoft.com/office/powerpoint/2010/main" val="2911342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3 Título"/>
          <p:cNvSpPr>
            <a:spLocks noGrp="1"/>
          </p:cNvSpPr>
          <p:nvPr>
            <p:ph type="title"/>
          </p:nvPr>
        </p:nvSpPr>
        <p:spPr>
          <a:xfrm>
            <a:off x="357188" y="115888"/>
            <a:ext cx="8229600" cy="511175"/>
          </a:xfrm>
        </p:spPr>
        <p:txBody>
          <a:bodyPr>
            <a:normAutofit fontScale="90000"/>
          </a:bodyPr>
          <a:lstStyle/>
          <a:p>
            <a:pPr algn="l" eaLnBrk="1" hangingPunct="1"/>
            <a:r>
              <a:rPr lang="es-CL" altLang="es-CL" sz="2800" b="1">
                <a:solidFill>
                  <a:srgbClr val="4181D0"/>
                </a:solidFill>
                <a:latin typeface="Century Gothic" panose="020B0502020202020204" pitchFamily="34" charset="0"/>
                <a:ea typeface="ＭＳ Ｐゴシック" panose="020B0600070205080204" pitchFamily="34" charset="-128"/>
              </a:rPr>
              <a:t>Percepción de atributos del CPLT</a:t>
            </a:r>
          </a:p>
        </p:txBody>
      </p:sp>
      <p:sp>
        <p:nvSpPr>
          <p:cNvPr id="6" name="5 CuadroTexto"/>
          <p:cNvSpPr txBox="1"/>
          <p:nvPr/>
        </p:nvSpPr>
        <p:spPr>
          <a:xfrm>
            <a:off x="214313" y="620713"/>
            <a:ext cx="8524875" cy="954087"/>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just" defTabSz="914400" fontAlgn="base">
              <a:spcBef>
                <a:spcPct val="0"/>
              </a:spcBef>
              <a:spcAft>
                <a:spcPct val="0"/>
              </a:spcAft>
              <a:defRPr/>
            </a:pPr>
            <a:r>
              <a:rPr lang="es-ES" sz="1400" dirty="0">
                <a:solidFill>
                  <a:prstClr val="black"/>
                </a:solidFill>
              </a:rPr>
              <a:t>Los Enlaces que participaron de los </a:t>
            </a:r>
            <a:r>
              <a:rPr lang="es-ES" sz="1400" i="1" dirty="0" err="1">
                <a:solidFill>
                  <a:prstClr val="black"/>
                </a:solidFill>
              </a:rPr>
              <a:t>focus</a:t>
            </a:r>
            <a:r>
              <a:rPr lang="es-ES" sz="1400" i="1" dirty="0">
                <a:solidFill>
                  <a:prstClr val="black"/>
                </a:solidFill>
              </a:rPr>
              <a:t> </a:t>
            </a:r>
            <a:r>
              <a:rPr lang="es-ES" sz="1400" i="1" dirty="0" err="1">
                <a:solidFill>
                  <a:prstClr val="black"/>
                </a:solidFill>
              </a:rPr>
              <a:t>group</a:t>
            </a:r>
            <a:r>
              <a:rPr lang="es-ES" sz="1400" dirty="0">
                <a:solidFill>
                  <a:prstClr val="black"/>
                </a:solidFill>
              </a:rPr>
              <a:t> tienen distintas percepciones sobre los atributos del CPLT, sin embargo, con algunas dudas, en su mayoría tienen una muy buena percepción. Es interesante destacar que pese a la diferencia observada en la encuesta, en el análisis cualitativo el atributo «autonomía» se entiende relacionado al de «independencia política». </a:t>
            </a:r>
            <a:endParaRPr lang="es-CL" sz="1400" dirty="0">
              <a:solidFill>
                <a:prstClr val="black"/>
              </a:solidFill>
            </a:endParaRPr>
          </a:p>
        </p:txBody>
      </p:sp>
      <p:sp>
        <p:nvSpPr>
          <p:cNvPr id="8" name="7 Pergamino horizontal"/>
          <p:cNvSpPr/>
          <p:nvPr/>
        </p:nvSpPr>
        <p:spPr>
          <a:xfrm>
            <a:off x="341313" y="2382838"/>
            <a:ext cx="3798887" cy="758825"/>
          </a:xfrm>
          <a:prstGeom prst="horizontalScroll">
            <a:avLst>
              <a:gd name="adj" fmla="val 5795"/>
            </a:avLst>
          </a:prstGeom>
        </p:spPr>
        <p:style>
          <a:lnRef idx="1">
            <a:schemeClr val="accent3"/>
          </a:lnRef>
          <a:fillRef idx="2">
            <a:schemeClr val="accent3"/>
          </a:fillRef>
          <a:effectRef idx="1">
            <a:schemeClr val="accent3"/>
          </a:effectRef>
          <a:fontRef idx="minor">
            <a:schemeClr val="dk1"/>
          </a:fontRef>
        </p:style>
        <p:txBody>
          <a:bodyPr anchor="ctr"/>
          <a:lstStyle/>
          <a:p>
            <a:pPr algn="ctr" defTabSz="914400" eaLnBrk="0" fontAlgn="base" hangingPunct="0">
              <a:spcBef>
                <a:spcPct val="0"/>
              </a:spcBef>
              <a:spcAft>
                <a:spcPct val="0"/>
              </a:spcAft>
              <a:defRPr/>
            </a:pPr>
            <a:r>
              <a:rPr lang="es-CL" sz="1200" i="1" dirty="0">
                <a:solidFill>
                  <a:srgbClr val="4A78BB">
                    <a:lumMod val="75000"/>
                  </a:srgbClr>
                </a:solidFill>
              </a:rPr>
              <a:t>«Yo creo que el Consejo se ve, se muestra como un ente autónomo, como un ente que es capaz de tomar decisiones bastante sensatas.» </a:t>
            </a:r>
            <a:r>
              <a:rPr lang="es-CL" sz="1200" dirty="0">
                <a:solidFill>
                  <a:srgbClr val="4A78BB">
                    <a:lumMod val="75000"/>
                  </a:srgbClr>
                </a:solidFill>
              </a:rPr>
              <a:t>(Enlace Municipal)</a:t>
            </a:r>
          </a:p>
        </p:txBody>
      </p:sp>
      <p:sp>
        <p:nvSpPr>
          <p:cNvPr id="2" name="1 Rectángulo redondeado"/>
          <p:cNvSpPr/>
          <p:nvPr/>
        </p:nvSpPr>
        <p:spPr>
          <a:xfrm>
            <a:off x="1309688" y="1773238"/>
            <a:ext cx="1822450" cy="5032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es-CL" dirty="0">
                <a:solidFill>
                  <a:prstClr val="white"/>
                </a:solidFill>
              </a:rPr>
              <a:t>Autonomía</a:t>
            </a:r>
          </a:p>
        </p:txBody>
      </p:sp>
      <p:sp>
        <p:nvSpPr>
          <p:cNvPr id="9" name="8 Pergamino horizontal"/>
          <p:cNvSpPr/>
          <p:nvPr/>
        </p:nvSpPr>
        <p:spPr>
          <a:xfrm>
            <a:off x="331788" y="4276725"/>
            <a:ext cx="3808412" cy="1289050"/>
          </a:xfrm>
          <a:prstGeom prst="horizontalScroll">
            <a:avLst>
              <a:gd name="adj" fmla="val 5405"/>
            </a:avLst>
          </a:prstGeom>
        </p:spPr>
        <p:style>
          <a:lnRef idx="1">
            <a:schemeClr val="accent3"/>
          </a:lnRef>
          <a:fillRef idx="2">
            <a:schemeClr val="accent3"/>
          </a:fillRef>
          <a:effectRef idx="1">
            <a:schemeClr val="accent3"/>
          </a:effectRef>
          <a:fontRef idx="minor">
            <a:schemeClr val="dk1"/>
          </a:fontRef>
        </p:style>
        <p:txBody>
          <a:bodyPr anchor="ctr"/>
          <a:lstStyle/>
          <a:p>
            <a:pPr algn="ctr" defTabSz="914400" eaLnBrk="0" fontAlgn="base" hangingPunct="0">
              <a:spcBef>
                <a:spcPct val="0"/>
              </a:spcBef>
              <a:spcAft>
                <a:spcPct val="0"/>
              </a:spcAft>
              <a:defRPr/>
            </a:pPr>
            <a:r>
              <a:rPr lang="es-CL" sz="1200" i="1" dirty="0">
                <a:solidFill>
                  <a:srgbClr val="4A78BB">
                    <a:lumMod val="75000"/>
                  </a:srgbClr>
                </a:solidFill>
              </a:rPr>
              <a:t>«Sí, para mí si es autónomo, porque se metió de repente en las patas de los caballos y llegó a la Corte Suprema y la Corte Suprema dice "no, al revés". Trabaja así internamente, con sus decisiones, sin importar lo que venga después, lo que ellos creen que es válido.» </a:t>
            </a:r>
            <a:r>
              <a:rPr lang="es-CL" sz="1200" dirty="0">
                <a:solidFill>
                  <a:srgbClr val="4A78BB">
                    <a:lumMod val="75000"/>
                  </a:srgbClr>
                </a:solidFill>
              </a:rPr>
              <a:t>(Enlace OAC)</a:t>
            </a:r>
            <a:endParaRPr lang="es-CL" sz="1200" i="1" dirty="0">
              <a:solidFill>
                <a:srgbClr val="4A78BB">
                  <a:lumMod val="75000"/>
                </a:srgbClr>
              </a:solidFill>
            </a:endParaRPr>
          </a:p>
        </p:txBody>
      </p:sp>
      <p:sp>
        <p:nvSpPr>
          <p:cNvPr id="10" name="9 Pergamino horizontal"/>
          <p:cNvSpPr/>
          <p:nvPr/>
        </p:nvSpPr>
        <p:spPr>
          <a:xfrm>
            <a:off x="5003800" y="2333625"/>
            <a:ext cx="3717925" cy="828675"/>
          </a:xfrm>
          <a:prstGeom prst="horizontalScroll">
            <a:avLst>
              <a:gd name="adj" fmla="val 8584"/>
            </a:avLst>
          </a:prstGeom>
        </p:spPr>
        <p:style>
          <a:lnRef idx="1">
            <a:schemeClr val="accent3"/>
          </a:lnRef>
          <a:fillRef idx="2">
            <a:schemeClr val="accent3"/>
          </a:fillRef>
          <a:effectRef idx="1">
            <a:schemeClr val="accent3"/>
          </a:effectRef>
          <a:fontRef idx="minor">
            <a:schemeClr val="dk1"/>
          </a:fontRef>
        </p:style>
        <p:txBody>
          <a:bodyPr anchor="ctr"/>
          <a:lstStyle/>
          <a:p>
            <a:pPr algn="ctr" defTabSz="914400" eaLnBrk="0" fontAlgn="base" hangingPunct="0">
              <a:spcBef>
                <a:spcPct val="0"/>
              </a:spcBef>
              <a:spcAft>
                <a:spcPct val="0"/>
              </a:spcAft>
              <a:defRPr/>
            </a:pPr>
            <a:r>
              <a:rPr lang="es-CL" sz="1200" i="1" dirty="0">
                <a:solidFill>
                  <a:srgbClr val="4A78BB">
                    <a:lumMod val="75000"/>
                  </a:srgbClr>
                </a:solidFill>
              </a:rPr>
              <a:t>«Creo que tiene bipolaridad, hablamos de año y medio de que dura el presidente.» </a:t>
            </a:r>
            <a:r>
              <a:rPr lang="es-CL" sz="1200" dirty="0">
                <a:solidFill>
                  <a:srgbClr val="4A78BB">
                    <a:lumMod val="75000"/>
                  </a:srgbClr>
                </a:solidFill>
              </a:rPr>
              <a:t>(Enlace OAC)</a:t>
            </a:r>
            <a:endParaRPr lang="es-CL" sz="1200" i="1" dirty="0">
              <a:solidFill>
                <a:srgbClr val="4A78BB">
                  <a:lumMod val="75000"/>
                </a:srgbClr>
              </a:solidFill>
            </a:endParaRPr>
          </a:p>
        </p:txBody>
      </p:sp>
      <p:sp>
        <p:nvSpPr>
          <p:cNvPr id="12" name="11 Rectángulo redondeado"/>
          <p:cNvSpPr/>
          <p:nvPr/>
        </p:nvSpPr>
        <p:spPr>
          <a:xfrm>
            <a:off x="5964238" y="1773238"/>
            <a:ext cx="1851025" cy="5032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es-CL" dirty="0">
                <a:solidFill>
                  <a:prstClr val="white"/>
                </a:solidFill>
              </a:rPr>
              <a:t>Independencia política</a:t>
            </a:r>
          </a:p>
        </p:txBody>
      </p:sp>
      <p:sp>
        <p:nvSpPr>
          <p:cNvPr id="19" name="18 Pergamino horizontal"/>
          <p:cNvSpPr/>
          <p:nvPr/>
        </p:nvSpPr>
        <p:spPr>
          <a:xfrm>
            <a:off x="5019675" y="5203825"/>
            <a:ext cx="3719513" cy="1320800"/>
          </a:xfrm>
          <a:prstGeom prst="horizontalScroll">
            <a:avLst>
              <a:gd name="adj" fmla="val 8584"/>
            </a:avLst>
          </a:prstGeom>
        </p:spPr>
        <p:style>
          <a:lnRef idx="1">
            <a:schemeClr val="accent3"/>
          </a:lnRef>
          <a:fillRef idx="2">
            <a:schemeClr val="accent3"/>
          </a:fillRef>
          <a:effectRef idx="1">
            <a:schemeClr val="accent3"/>
          </a:effectRef>
          <a:fontRef idx="minor">
            <a:schemeClr val="dk1"/>
          </a:fontRef>
        </p:style>
        <p:txBody>
          <a:bodyPr anchor="ctr"/>
          <a:lstStyle/>
          <a:p>
            <a:pPr algn="ctr" defTabSz="914400" eaLnBrk="0" fontAlgn="base" hangingPunct="0">
              <a:spcBef>
                <a:spcPct val="0"/>
              </a:spcBef>
              <a:spcAft>
                <a:spcPct val="0"/>
              </a:spcAft>
              <a:defRPr/>
            </a:pPr>
            <a:r>
              <a:rPr lang="es-CL" sz="1200" i="1" dirty="0">
                <a:solidFill>
                  <a:srgbClr val="4A78BB">
                    <a:lumMod val="75000"/>
                  </a:srgbClr>
                </a:solidFill>
              </a:rPr>
              <a:t>«Pero yo creo que en general, en general, la ecuanimidad, la rectitud, la justicia, yo diría la corrección con que se ha actuado siempre en la definición por parte del Consejo en todas sus decisiones, yo creo que han sido muy correctas.» </a:t>
            </a:r>
            <a:r>
              <a:rPr lang="es-CL" sz="1200" dirty="0">
                <a:solidFill>
                  <a:srgbClr val="4A78BB">
                    <a:lumMod val="75000"/>
                  </a:srgbClr>
                </a:solidFill>
              </a:rPr>
              <a:t>(Enlace Municipal)</a:t>
            </a:r>
            <a:endParaRPr lang="es-CL" sz="1200" i="1" dirty="0">
              <a:solidFill>
                <a:srgbClr val="4A78BB">
                  <a:lumMod val="75000"/>
                </a:srgbClr>
              </a:solidFill>
            </a:endParaRPr>
          </a:p>
        </p:txBody>
      </p:sp>
      <p:sp>
        <p:nvSpPr>
          <p:cNvPr id="18" name="17 Pergamino horizontal"/>
          <p:cNvSpPr/>
          <p:nvPr/>
        </p:nvSpPr>
        <p:spPr>
          <a:xfrm>
            <a:off x="373063" y="5645150"/>
            <a:ext cx="3767137" cy="612775"/>
          </a:xfrm>
          <a:prstGeom prst="horizontalScroll">
            <a:avLst>
              <a:gd name="adj" fmla="val 5405"/>
            </a:avLst>
          </a:prstGeom>
        </p:spPr>
        <p:style>
          <a:lnRef idx="1">
            <a:schemeClr val="accent3"/>
          </a:lnRef>
          <a:fillRef idx="2">
            <a:schemeClr val="accent3"/>
          </a:fillRef>
          <a:effectRef idx="1">
            <a:schemeClr val="accent3"/>
          </a:effectRef>
          <a:fontRef idx="minor">
            <a:schemeClr val="dk1"/>
          </a:fontRef>
        </p:style>
        <p:txBody>
          <a:bodyPr anchor="ctr"/>
          <a:lstStyle/>
          <a:p>
            <a:pPr algn="ctr" defTabSz="914400" eaLnBrk="0" fontAlgn="base" hangingPunct="0">
              <a:spcBef>
                <a:spcPct val="0"/>
              </a:spcBef>
              <a:spcAft>
                <a:spcPct val="0"/>
              </a:spcAft>
              <a:defRPr/>
            </a:pPr>
            <a:r>
              <a:rPr lang="es-CL" sz="1200" i="1" dirty="0">
                <a:solidFill>
                  <a:srgbClr val="4A78BB">
                    <a:lumMod val="75000"/>
                  </a:srgbClr>
                </a:solidFill>
              </a:rPr>
              <a:t>«Yo creo que el Consejo sí es autónomo, pero sí está ideologizado como todas las personas.» </a:t>
            </a:r>
            <a:r>
              <a:rPr lang="es-CL" sz="1200" dirty="0">
                <a:solidFill>
                  <a:srgbClr val="4A78BB">
                    <a:lumMod val="75000"/>
                  </a:srgbClr>
                </a:solidFill>
              </a:rPr>
              <a:t>(Enlace OAC)</a:t>
            </a:r>
            <a:endParaRPr lang="es-CL" sz="1200" i="1" dirty="0">
              <a:solidFill>
                <a:srgbClr val="4A78BB">
                  <a:lumMod val="75000"/>
                </a:srgbClr>
              </a:solidFill>
            </a:endParaRPr>
          </a:p>
        </p:txBody>
      </p:sp>
      <p:sp>
        <p:nvSpPr>
          <p:cNvPr id="22" name="21 Pergamino horizontal"/>
          <p:cNvSpPr/>
          <p:nvPr/>
        </p:nvSpPr>
        <p:spPr>
          <a:xfrm>
            <a:off x="5003800" y="4510088"/>
            <a:ext cx="3738563" cy="631825"/>
          </a:xfrm>
          <a:prstGeom prst="horizontalScroll">
            <a:avLst>
              <a:gd name="adj" fmla="val 8584"/>
            </a:avLst>
          </a:prstGeom>
        </p:spPr>
        <p:style>
          <a:lnRef idx="1">
            <a:schemeClr val="accent3"/>
          </a:lnRef>
          <a:fillRef idx="2">
            <a:schemeClr val="accent3"/>
          </a:fillRef>
          <a:effectRef idx="1">
            <a:schemeClr val="accent3"/>
          </a:effectRef>
          <a:fontRef idx="minor">
            <a:schemeClr val="dk1"/>
          </a:fontRef>
        </p:style>
        <p:txBody>
          <a:bodyPr anchor="ctr"/>
          <a:lstStyle/>
          <a:p>
            <a:pPr algn="ctr" defTabSz="914400" eaLnBrk="0" fontAlgn="base" hangingPunct="0">
              <a:spcBef>
                <a:spcPct val="0"/>
              </a:spcBef>
              <a:spcAft>
                <a:spcPct val="0"/>
              </a:spcAft>
              <a:defRPr/>
            </a:pPr>
            <a:r>
              <a:rPr lang="es-CL" sz="1200" i="1" dirty="0">
                <a:solidFill>
                  <a:srgbClr val="4A78BB">
                    <a:lumMod val="75000"/>
                  </a:srgbClr>
                </a:solidFill>
              </a:rPr>
              <a:t>«O sea, tratan de hacer eso, son 4 Consejeros, no lo sé.» </a:t>
            </a:r>
            <a:r>
              <a:rPr lang="es-CL" sz="1200" dirty="0">
                <a:solidFill>
                  <a:srgbClr val="4A78BB">
                    <a:lumMod val="75000"/>
                  </a:srgbClr>
                </a:solidFill>
              </a:rPr>
              <a:t>(Enlace OAC)</a:t>
            </a:r>
            <a:endParaRPr lang="es-CL" sz="1200" i="1" dirty="0">
              <a:solidFill>
                <a:srgbClr val="4A78BB">
                  <a:lumMod val="75000"/>
                </a:srgbClr>
              </a:solidFill>
            </a:endParaRPr>
          </a:p>
        </p:txBody>
      </p:sp>
      <p:sp>
        <p:nvSpPr>
          <p:cNvPr id="24" name="23 Pergamino horizontal"/>
          <p:cNvSpPr/>
          <p:nvPr/>
        </p:nvSpPr>
        <p:spPr>
          <a:xfrm>
            <a:off x="331788" y="3197225"/>
            <a:ext cx="3808412" cy="947738"/>
          </a:xfrm>
          <a:prstGeom prst="horizontalScroll">
            <a:avLst>
              <a:gd name="adj" fmla="val 5405"/>
            </a:avLst>
          </a:prstGeom>
        </p:spPr>
        <p:style>
          <a:lnRef idx="1">
            <a:schemeClr val="accent3"/>
          </a:lnRef>
          <a:fillRef idx="2">
            <a:schemeClr val="accent3"/>
          </a:fillRef>
          <a:effectRef idx="1">
            <a:schemeClr val="accent3"/>
          </a:effectRef>
          <a:fontRef idx="minor">
            <a:schemeClr val="dk1"/>
          </a:fontRef>
        </p:style>
        <p:txBody>
          <a:bodyPr anchor="ctr"/>
          <a:lstStyle/>
          <a:p>
            <a:pPr algn="ctr" defTabSz="914400" eaLnBrk="0" fontAlgn="base" hangingPunct="0">
              <a:spcBef>
                <a:spcPct val="0"/>
              </a:spcBef>
              <a:spcAft>
                <a:spcPct val="0"/>
              </a:spcAft>
              <a:defRPr/>
            </a:pPr>
            <a:r>
              <a:rPr lang="es-CL" sz="1200" i="1" dirty="0">
                <a:solidFill>
                  <a:srgbClr val="4A78BB">
                    <a:lumMod val="75000"/>
                  </a:srgbClr>
                </a:solidFill>
              </a:rPr>
              <a:t>«Yo encuentro muy autónoma lo que ha sido la labor del Consejo para la Transparencia, yo creo que eso ha quedado reflejado desde que se inició el 2009, con esos informes que salían con cero.» </a:t>
            </a:r>
            <a:r>
              <a:rPr lang="es-CL" sz="1200" dirty="0">
                <a:solidFill>
                  <a:srgbClr val="4A78BB">
                    <a:lumMod val="75000"/>
                  </a:srgbClr>
                </a:solidFill>
              </a:rPr>
              <a:t>(Enlace Municipal)</a:t>
            </a:r>
          </a:p>
        </p:txBody>
      </p:sp>
      <p:sp>
        <p:nvSpPr>
          <p:cNvPr id="25" name="24 Pergamino horizontal"/>
          <p:cNvSpPr/>
          <p:nvPr/>
        </p:nvSpPr>
        <p:spPr>
          <a:xfrm>
            <a:off x="5003800" y="3162300"/>
            <a:ext cx="3717925" cy="1306513"/>
          </a:xfrm>
          <a:prstGeom prst="horizontalScroll">
            <a:avLst>
              <a:gd name="adj" fmla="val 8584"/>
            </a:avLst>
          </a:prstGeom>
        </p:spPr>
        <p:style>
          <a:lnRef idx="1">
            <a:schemeClr val="accent3"/>
          </a:lnRef>
          <a:fillRef idx="2">
            <a:schemeClr val="accent3"/>
          </a:fillRef>
          <a:effectRef idx="1">
            <a:schemeClr val="accent3"/>
          </a:effectRef>
          <a:fontRef idx="minor">
            <a:schemeClr val="dk1"/>
          </a:fontRef>
        </p:style>
        <p:txBody>
          <a:bodyPr anchor="ctr"/>
          <a:lstStyle/>
          <a:p>
            <a:pPr algn="ctr" defTabSz="914400" eaLnBrk="0" fontAlgn="base" hangingPunct="0">
              <a:spcBef>
                <a:spcPct val="0"/>
              </a:spcBef>
              <a:spcAft>
                <a:spcPct val="0"/>
              </a:spcAft>
              <a:defRPr/>
            </a:pPr>
            <a:r>
              <a:rPr lang="es-CL" sz="1200" i="1" dirty="0">
                <a:solidFill>
                  <a:srgbClr val="4A78BB">
                    <a:lumMod val="75000"/>
                  </a:srgbClr>
                </a:solidFill>
              </a:rPr>
              <a:t>«Tema, por ejemplo, de la jurisprudencia, cómo cambia por los Consejeros, que igual los Consejeros tienen su…y el que va siendo presidente y claro tienen su orientación, por eso, y eso igual define una cierta orientación que va tomando el Consejo.» </a:t>
            </a:r>
            <a:r>
              <a:rPr lang="es-CL" sz="1200" dirty="0">
                <a:solidFill>
                  <a:srgbClr val="4A78BB">
                    <a:lumMod val="75000"/>
                  </a:srgbClr>
                </a:solidFill>
              </a:rPr>
              <a:t>(Enlace Municipal)</a:t>
            </a:r>
          </a:p>
        </p:txBody>
      </p:sp>
    </p:spTree>
    <p:extLst>
      <p:ext uri="{BB962C8B-B14F-4D97-AF65-F5344CB8AC3E}">
        <p14:creationId xmlns:p14="http://schemas.microsoft.com/office/powerpoint/2010/main" val="1096833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25700" y="6198896"/>
            <a:ext cx="3075960" cy="504457"/>
          </a:xfrm>
          <a:prstGeom prst="rect">
            <a:avLst/>
          </a:prstGeom>
        </p:spPr>
      </p:pic>
      <p:sp>
        <p:nvSpPr>
          <p:cNvPr id="8" name="Rectángulo 7"/>
          <p:cNvSpPr/>
          <p:nvPr/>
        </p:nvSpPr>
        <p:spPr>
          <a:xfrm>
            <a:off x="0" y="300851"/>
            <a:ext cx="6510369"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1" name="CuadroTexto 10"/>
          <p:cNvSpPr txBox="1"/>
          <p:nvPr/>
        </p:nvSpPr>
        <p:spPr>
          <a:xfrm>
            <a:off x="225700" y="362842"/>
            <a:ext cx="6284669" cy="584775"/>
          </a:xfrm>
          <a:prstGeom prst="rect">
            <a:avLst/>
          </a:prstGeom>
          <a:noFill/>
        </p:spPr>
        <p:txBody>
          <a:bodyPr wrap="none" rtlCol="0">
            <a:spAutoFit/>
          </a:bodyPr>
          <a:lstStyle/>
          <a:p>
            <a:r>
              <a:rPr lang="es-ES" sz="3200" b="1" dirty="0">
                <a:solidFill>
                  <a:srgbClr val="FFFFFF"/>
                </a:solidFill>
              </a:rPr>
              <a:t>Percepción de atributos del Consejo</a:t>
            </a:r>
          </a:p>
        </p:txBody>
      </p:sp>
      <p:sp>
        <p:nvSpPr>
          <p:cNvPr id="12" name="CuadroTexto 11"/>
          <p:cNvSpPr txBox="1"/>
          <p:nvPr/>
        </p:nvSpPr>
        <p:spPr>
          <a:xfrm>
            <a:off x="436098" y="1411679"/>
            <a:ext cx="8298469" cy="590931"/>
          </a:xfrm>
          <a:prstGeom prst="rect">
            <a:avLst/>
          </a:prstGeom>
          <a:noFill/>
        </p:spPr>
        <p:txBody>
          <a:bodyPr wrap="square" rtlCol="0">
            <a:spAutoFit/>
          </a:bodyPr>
          <a:lstStyle/>
          <a:p>
            <a:pPr algn="just">
              <a:lnSpc>
                <a:spcPct val="80000"/>
              </a:lnSpc>
              <a:buFont typeface="Arial" charset="0"/>
              <a:buChar char="•"/>
              <a:defRPr/>
            </a:pPr>
            <a:endParaRPr lang="es-CL" altLang="es-CL" dirty="0">
              <a:solidFill>
                <a:srgbClr val="1F497D"/>
              </a:solidFill>
              <a:ea typeface="ＭＳ Ｐゴシック" pitchFamily="34" charset="-128"/>
            </a:endParaRPr>
          </a:p>
          <a:p>
            <a:endParaRPr lang="es-ES" dirty="0">
              <a:solidFill>
                <a:prstClr val="white">
                  <a:lumMod val="50000"/>
                </a:prstClr>
              </a:solidFill>
            </a:endParaRPr>
          </a:p>
        </p:txBody>
      </p:sp>
      <p:sp>
        <p:nvSpPr>
          <p:cNvPr id="7" name="Rectángulo 6"/>
          <p:cNvSpPr/>
          <p:nvPr/>
        </p:nvSpPr>
        <p:spPr>
          <a:xfrm>
            <a:off x="171450" y="4481490"/>
            <a:ext cx="8785225" cy="171740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s-CL" sz="1700" dirty="0">
                <a:solidFill>
                  <a:prstClr val="white"/>
                </a:solidFill>
              </a:rPr>
              <a:t>Aunque la medición parcial mostraba una tendencia a la baja en la percepción de eficiencia y autonomía, los resultados anuales muestran alzas importantes en casi todas las dimensiones evaluadas. </a:t>
            </a:r>
            <a:endParaRPr lang="es-CL" sz="1200" dirty="0">
              <a:solidFill>
                <a:prstClr val="white"/>
              </a:solidFill>
            </a:endParaRPr>
          </a:p>
          <a:p>
            <a:pPr algn="ctr">
              <a:defRPr/>
            </a:pPr>
            <a:r>
              <a:rPr lang="es-CL" sz="1700" b="1" u="sng" dirty="0">
                <a:solidFill>
                  <a:prstClr val="white"/>
                </a:solidFill>
              </a:rPr>
              <a:t>Aumenta 9% la percepción de eficiencia e independencia política, 7% que cumple con su misión y 5% la autonomía</a:t>
            </a:r>
            <a:r>
              <a:rPr lang="es-CL" sz="1700" dirty="0">
                <a:solidFill>
                  <a:prstClr val="white"/>
                </a:solidFill>
              </a:rPr>
              <a:t>. Mientras que la percepción de transparencia se mantiene en 85% con una buena evaluación. </a:t>
            </a:r>
          </a:p>
        </p:txBody>
      </p:sp>
      <p:graphicFrame>
        <p:nvGraphicFramePr>
          <p:cNvPr id="9" name="Gráfico 8"/>
          <p:cNvGraphicFramePr>
            <a:graphicFrameLocks/>
          </p:cNvGraphicFramePr>
          <p:nvPr/>
        </p:nvGraphicFramePr>
        <p:xfrm>
          <a:off x="171451" y="1222872"/>
          <a:ext cx="8785224" cy="31710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6460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2598" y="246863"/>
            <a:ext cx="6357127"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p:cNvSpPr txBox="1"/>
          <p:nvPr/>
        </p:nvSpPr>
        <p:spPr>
          <a:xfrm>
            <a:off x="153946" y="321634"/>
            <a:ext cx="6090193" cy="523220"/>
          </a:xfrm>
          <a:prstGeom prst="rect">
            <a:avLst/>
          </a:prstGeom>
          <a:noFill/>
        </p:spPr>
        <p:txBody>
          <a:bodyPr wrap="none" rtlCol="0">
            <a:spAutoFit/>
          </a:bodyPr>
          <a:lstStyle/>
          <a:p>
            <a:pPr>
              <a:spcBef>
                <a:spcPct val="0"/>
              </a:spcBef>
              <a:defRPr/>
            </a:pPr>
            <a:r>
              <a:rPr lang="es-ES" sz="2800" b="1" dirty="0">
                <a:solidFill>
                  <a:srgbClr val="FFFFFF"/>
                </a:solidFill>
                <a:latin typeface="Trebuchet MS" panose="020B0603020202020204" pitchFamily="34" charset="0"/>
              </a:rPr>
              <a:t>PERFIL DE LOS USUARIOS PRIVADOS</a:t>
            </a:r>
          </a:p>
        </p:txBody>
      </p:sp>
      <p:sp>
        <p:nvSpPr>
          <p:cNvPr id="12" name="CuadroTexto 11"/>
          <p:cNvSpPr txBox="1"/>
          <p:nvPr/>
        </p:nvSpPr>
        <p:spPr>
          <a:xfrm>
            <a:off x="253218" y="1154141"/>
            <a:ext cx="8510954" cy="877163"/>
          </a:xfrm>
          <a:prstGeom prst="rect">
            <a:avLst/>
          </a:prstGeom>
          <a:noFill/>
        </p:spPr>
        <p:txBody>
          <a:bodyPr wrap="square" rtlCol="0">
            <a:spAutoFit/>
          </a:bodyPr>
          <a:lstStyle/>
          <a:p>
            <a:pPr algn="just">
              <a:defRPr/>
            </a:pPr>
            <a:r>
              <a:rPr lang="es-CL" sz="1700" dirty="0"/>
              <a:t>Los distintos tipos de usuarios tienen características distintas, lo que implica atender a sus necesidades de manera diferenciada. </a:t>
            </a:r>
            <a:r>
              <a:rPr lang="es-CL" sz="1700" b="1" dirty="0"/>
              <a:t>El perfil más elitizado es el de reclamantes, seguido por el de solicitantes CPLT y consultantes.</a:t>
            </a:r>
          </a:p>
        </p:txBody>
      </p:sp>
      <p:graphicFrame>
        <p:nvGraphicFramePr>
          <p:cNvPr id="6" name="Tabla 5"/>
          <p:cNvGraphicFramePr>
            <a:graphicFrameLocks noGrp="1"/>
          </p:cNvGraphicFramePr>
          <p:nvPr>
            <p:extLst>
              <p:ext uri="{D42A27DB-BD31-4B8C-83A1-F6EECF244321}">
                <p14:modId xmlns:p14="http://schemas.microsoft.com/office/powerpoint/2010/main" val="2131200745"/>
              </p:ext>
            </p:extLst>
          </p:nvPr>
        </p:nvGraphicFramePr>
        <p:xfrm>
          <a:off x="109586" y="2204263"/>
          <a:ext cx="8918300" cy="3416861"/>
        </p:xfrm>
        <a:graphic>
          <a:graphicData uri="http://schemas.openxmlformats.org/drawingml/2006/table">
            <a:tbl>
              <a:tblPr firstRow="1" bandRow="1">
                <a:tableStyleId>{5C22544A-7EE6-4342-B048-85BDC9FD1C3A}</a:tableStyleId>
              </a:tblPr>
              <a:tblGrid>
                <a:gridCol w="1484534">
                  <a:extLst>
                    <a:ext uri="{9D8B030D-6E8A-4147-A177-3AD203B41FA5}">
                      <a16:colId xmlns:a16="http://schemas.microsoft.com/office/drawing/2014/main" val="20000"/>
                    </a:ext>
                  </a:extLst>
                </a:gridCol>
                <a:gridCol w="1551780">
                  <a:extLst>
                    <a:ext uri="{9D8B030D-6E8A-4147-A177-3AD203B41FA5}">
                      <a16:colId xmlns:a16="http://schemas.microsoft.com/office/drawing/2014/main" val="20001"/>
                    </a:ext>
                  </a:extLst>
                </a:gridCol>
                <a:gridCol w="1788243">
                  <a:extLst>
                    <a:ext uri="{9D8B030D-6E8A-4147-A177-3AD203B41FA5}">
                      <a16:colId xmlns:a16="http://schemas.microsoft.com/office/drawing/2014/main" val="20002"/>
                    </a:ext>
                  </a:extLst>
                </a:gridCol>
                <a:gridCol w="1448328">
                  <a:extLst>
                    <a:ext uri="{9D8B030D-6E8A-4147-A177-3AD203B41FA5}">
                      <a16:colId xmlns:a16="http://schemas.microsoft.com/office/drawing/2014/main" val="20003"/>
                    </a:ext>
                  </a:extLst>
                </a:gridCol>
                <a:gridCol w="1403992">
                  <a:extLst>
                    <a:ext uri="{9D8B030D-6E8A-4147-A177-3AD203B41FA5}">
                      <a16:colId xmlns:a16="http://schemas.microsoft.com/office/drawing/2014/main" val="20004"/>
                    </a:ext>
                  </a:extLst>
                </a:gridCol>
                <a:gridCol w="1241423">
                  <a:extLst>
                    <a:ext uri="{9D8B030D-6E8A-4147-A177-3AD203B41FA5}">
                      <a16:colId xmlns:a16="http://schemas.microsoft.com/office/drawing/2014/main" val="20005"/>
                    </a:ext>
                  </a:extLst>
                </a:gridCol>
              </a:tblGrid>
              <a:tr h="765099">
                <a:tc>
                  <a:txBody>
                    <a:bodyPr/>
                    <a:lstStyle/>
                    <a:p>
                      <a:pPr algn="ctr"/>
                      <a:r>
                        <a:rPr lang="es-CL" sz="1400" dirty="0"/>
                        <a:t>Reclamantes</a:t>
                      </a:r>
                    </a:p>
                  </a:txBody>
                  <a:tcPr marL="91447" marR="91447" marT="45721" marB="45721"/>
                </a:tc>
                <a:tc>
                  <a:txBody>
                    <a:bodyPr/>
                    <a:lstStyle/>
                    <a:p>
                      <a:pPr algn="ctr"/>
                      <a:r>
                        <a:rPr lang="es-CL" sz="1400" dirty="0"/>
                        <a:t>Solicitantes CPLT</a:t>
                      </a:r>
                    </a:p>
                  </a:txBody>
                  <a:tcPr marL="91447" marR="91447" marT="45721" marB="45721"/>
                </a:tc>
                <a:tc>
                  <a:txBody>
                    <a:bodyPr/>
                    <a:lstStyle/>
                    <a:p>
                      <a:pPr algn="ctr"/>
                      <a:r>
                        <a:rPr lang="es-CL" sz="1400" dirty="0"/>
                        <a:t>Solicitantes Derivados</a:t>
                      </a:r>
                    </a:p>
                  </a:txBody>
                  <a:tcPr marL="91447" marR="91447" marT="45721" marB="45721"/>
                </a:tc>
                <a:tc>
                  <a:txBody>
                    <a:bodyPr/>
                    <a:lstStyle/>
                    <a:p>
                      <a:pPr algn="ctr"/>
                      <a:r>
                        <a:rPr lang="es-CL" sz="1400" dirty="0"/>
                        <a:t>Consultantes</a:t>
                      </a:r>
                    </a:p>
                  </a:txBody>
                  <a:tcPr marL="91447" marR="91447" marT="45721" marB="45721"/>
                </a:tc>
                <a:tc>
                  <a:txBody>
                    <a:bodyPr/>
                    <a:lstStyle/>
                    <a:p>
                      <a:pPr algn="ctr"/>
                      <a:r>
                        <a:rPr lang="es-CL" sz="1400" dirty="0"/>
                        <a:t>Capacitados Funcionarios</a:t>
                      </a:r>
                    </a:p>
                  </a:txBody>
                  <a:tcPr marL="91447" marR="91447" marT="45721" marB="45721"/>
                </a:tc>
                <a:tc>
                  <a:txBody>
                    <a:bodyPr/>
                    <a:lstStyle/>
                    <a:p>
                      <a:pPr algn="ctr"/>
                      <a:r>
                        <a:rPr lang="es-CL" sz="1400" dirty="0"/>
                        <a:t>Capacitados Ciudadanos</a:t>
                      </a:r>
                    </a:p>
                  </a:txBody>
                  <a:tcPr marL="91447" marR="91447" marT="45721" marB="45721"/>
                </a:tc>
                <a:extLst>
                  <a:ext uri="{0D108BD9-81ED-4DB2-BD59-A6C34878D82A}">
                    <a16:rowId xmlns:a16="http://schemas.microsoft.com/office/drawing/2014/main" val="10000"/>
                  </a:ext>
                </a:extLst>
              </a:tr>
              <a:tr h="236280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400" dirty="0">
                          <a:solidFill>
                            <a:schemeClr val="tx1"/>
                          </a:solidFill>
                        </a:rPr>
                        <a:t>Género masculino (67%) con estudios universitarios completos y postgrado (72%).</a:t>
                      </a:r>
                      <a:r>
                        <a:rPr lang="es-ES" sz="1400" baseline="0" dirty="0">
                          <a:solidFill>
                            <a:schemeClr val="tx1"/>
                          </a:solidFill>
                        </a:rPr>
                        <a:t> Mayormente son clientes nuevos (52%), aunque aumentan levemente los frecuentes.</a:t>
                      </a:r>
                      <a:endParaRPr lang="es-CL" sz="1400" dirty="0"/>
                    </a:p>
                  </a:txBody>
                  <a:tcPr marL="91447" marR="91447" marT="45721" marB="45721"/>
                </a:tc>
                <a:tc>
                  <a:txBody>
                    <a:bodyPr/>
                    <a:lstStyle/>
                    <a:p>
                      <a:pPr algn="ctr"/>
                      <a:r>
                        <a:rPr lang="es-CL" sz="1400" dirty="0"/>
                        <a:t>Son más</a:t>
                      </a:r>
                      <a:r>
                        <a:rPr lang="es-CL" sz="1400" baseline="0" dirty="0"/>
                        <a:t> hombres (58%), con educación universitaria o mayor (73%) y se concentran en la RM (58%).</a:t>
                      </a:r>
                      <a:endParaRPr lang="es-CL" sz="1400" dirty="0"/>
                    </a:p>
                  </a:txBody>
                  <a:tcPr marL="91447" marR="91447" marT="45721" marB="45721"/>
                </a:tc>
                <a:tc>
                  <a:txBody>
                    <a:bodyPr/>
                    <a:lstStyle/>
                    <a:p>
                      <a:pPr algn="ctr"/>
                      <a:r>
                        <a:rPr lang="es-CL" sz="1400" dirty="0"/>
                        <a:t>Son más mujeres (53%), con educación universitaria o mayor (65%), se concentran en la RM</a:t>
                      </a:r>
                      <a:r>
                        <a:rPr lang="es-CL" sz="1400" baseline="0" dirty="0"/>
                        <a:t> (49%).</a:t>
                      </a:r>
                      <a:endParaRPr lang="es-CL" sz="1400" dirty="0"/>
                    </a:p>
                  </a:txBody>
                  <a:tcPr marL="91447" marR="91447" marT="45721" marB="45721"/>
                </a:tc>
                <a:tc>
                  <a:txBody>
                    <a:bodyPr/>
                    <a:lstStyle/>
                    <a:p>
                      <a:pPr algn="ctr"/>
                      <a:r>
                        <a:rPr lang="es-CL" sz="1400" dirty="0"/>
                        <a:t>Más hombres (52%), con educación universitaria o mayor (50%),</a:t>
                      </a:r>
                      <a:r>
                        <a:rPr lang="es-CL" sz="1400" baseline="0" dirty="0"/>
                        <a:t> se concentran en RM (45%).</a:t>
                      </a:r>
                      <a:endParaRPr lang="es-CL" sz="1400" dirty="0"/>
                    </a:p>
                  </a:txBody>
                  <a:tcPr marL="91447" marR="91447" marT="45721" marB="45721"/>
                </a:tc>
                <a:tc>
                  <a:txBody>
                    <a:bodyPr/>
                    <a:lstStyle/>
                    <a:p>
                      <a:pPr marL="0" algn="l" defTabSz="914400" rtl="0" eaLnBrk="1" fontAlgn="ctr" latinLnBrk="0" hangingPunct="1"/>
                      <a:r>
                        <a:rPr lang="es-CL" sz="1400" dirty="0">
                          <a:solidFill>
                            <a:schemeClr val="tx1"/>
                          </a:solidFill>
                        </a:rPr>
                        <a:t>Más mujeres (62%),</a:t>
                      </a:r>
                      <a:r>
                        <a:rPr lang="es-CL" sz="1400" baseline="0" dirty="0">
                          <a:solidFill>
                            <a:schemeClr val="tx1"/>
                          </a:solidFill>
                        </a:rPr>
                        <a:t> se concentran en RM (29%) y Biobío (29%), </a:t>
                      </a:r>
                      <a:r>
                        <a:rPr lang="es-CL" sz="1400" b="0" u="none" strike="noStrike" kern="1200" baseline="0" dirty="0">
                          <a:solidFill>
                            <a:schemeClr val="tx1"/>
                          </a:solidFill>
                          <a:effectLst/>
                          <a:latin typeface="+mn-lt"/>
                          <a:ea typeface="+mn-ea"/>
                          <a:cs typeface="+mn-cs"/>
                        </a:rPr>
                        <a:t>36% es del estamento p</a:t>
                      </a:r>
                      <a:r>
                        <a:rPr lang="es-CL" sz="1400" b="0" u="none" strike="noStrike" kern="1200" dirty="0">
                          <a:solidFill>
                            <a:schemeClr val="tx1"/>
                          </a:solidFill>
                          <a:effectLst/>
                          <a:latin typeface="+mn-lt"/>
                          <a:ea typeface="+mn-ea"/>
                          <a:cs typeface="+mn-cs"/>
                        </a:rPr>
                        <a:t>rofesional</a:t>
                      </a:r>
                      <a:r>
                        <a:rPr lang="es-CL" sz="1400" b="0" u="none" strike="noStrike" kern="1200" baseline="0" dirty="0">
                          <a:solidFill>
                            <a:schemeClr val="tx1"/>
                          </a:solidFill>
                          <a:effectLst/>
                          <a:latin typeface="+mn-lt"/>
                          <a:ea typeface="+mn-ea"/>
                          <a:cs typeface="+mn-cs"/>
                        </a:rPr>
                        <a:t> y 29% </a:t>
                      </a:r>
                      <a:r>
                        <a:rPr lang="es-CL" sz="1400" b="0" u="none" strike="noStrike" kern="1200" dirty="0">
                          <a:solidFill>
                            <a:schemeClr val="tx1"/>
                          </a:solidFill>
                          <a:effectLst/>
                          <a:latin typeface="+mn-lt"/>
                          <a:ea typeface="+mn-ea"/>
                          <a:cs typeface="+mn-cs"/>
                        </a:rPr>
                        <a:t>Jefe, sub-jefe o encargado.</a:t>
                      </a:r>
                      <a:endParaRPr lang="es-CL" sz="1400" dirty="0">
                        <a:solidFill>
                          <a:schemeClr val="tx1"/>
                        </a:solidFill>
                      </a:endParaRPr>
                    </a:p>
                  </a:txBody>
                  <a:tcPr marL="91447" marR="91447" marT="45721" marB="45721"/>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400" kern="0" dirty="0">
                          <a:solidFill>
                            <a:schemeClr val="tx1"/>
                          </a:solidFill>
                          <a:latin typeface="+mn-lt"/>
                          <a:ea typeface="ＭＳ Ｐゴシック"/>
                        </a:rPr>
                        <a:t>Más</a:t>
                      </a:r>
                      <a:r>
                        <a:rPr lang="es-ES" sz="1400" kern="0" baseline="0" dirty="0">
                          <a:solidFill>
                            <a:schemeClr val="tx1"/>
                          </a:solidFill>
                          <a:latin typeface="+mn-lt"/>
                          <a:ea typeface="ＭＳ Ｐゴシック"/>
                        </a:rPr>
                        <a:t> hombres (52%), con estudios universitarios (29%), la mayoría son de la V Región (52%), 9 casos corresponden a docentes.</a:t>
                      </a:r>
                      <a:endParaRPr lang="es-CL" sz="1400" dirty="0">
                        <a:solidFill>
                          <a:schemeClr val="tx1"/>
                        </a:solidFill>
                      </a:endParaRPr>
                    </a:p>
                  </a:txBody>
                  <a:tcPr marL="91447" marR="91447" marT="45721" marB="45721"/>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02233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3918282"/>
            <a:ext cx="7772400" cy="1470025"/>
          </a:xfrm>
        </p:spPr>
        <p:txBody>
          <a:bodyPr/>
          <a:lstStyle/>
          <a:p>
            <a:r>
              <a:rPr lang="es-CL" dirty="0">
                <a:solidFill>
                  <a:schemeClr val="tx2">
                    <a:lumMod val="50000"/>
                  </a:schemeClr>
                </a:solidFill>
              </a:rPr>
              <a:t>Conclusiones Usuarios Públicos</a:t>
            </a:r>
          </a:p>
        </p:txBody>
      </p:sp>
    </p:spTree>
    <p:extLst>
      <p:ext uri="{BB962C8B-B14F-4D97-AF65-F5344CB8AC3E}">
        <p14:creationId xmlns:p14="http://schemas.microsoft.com/office/powerpoint/2010/main" val="1312676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14312" y="1184585"/>
            <a:ext cx="8772525" cy="4939814"/>
          </a:xfrm>
          <a:prstGeom prst="rect">
            <a:avLst/>
          </a:prstGeom>
          <a:solidFill>
            <a:schemeClr val="bg1"/>
          </a:solidFill>
        </p:spPr>
        <p:txBody>
          <a:bodyPr wrap="square" rtlCol="0">
            <a:spAutoFit/>
          </a:bodyPr>
          <a:lstStyle/>
          <a:p>
            <a:pPr algn="just"/>
            <a:r>
              <a:rPr lang="es-CL" sz="1500" dirty="0">
                <a:solidFill>
                  <a:prstClr val="black"/>
                </a:solidFill>
              </a:rPr>
              <a:t>Este año, el índice de Clientes Públicos aumentó 3 décimas respecto al 2018, obteniendo un 91,3% de satisfacción. Se aprecia una </a:t>
            </a:r>
            <a:r>
              <a:rPr lang="es-CL" sz="1500" b="1" dirty="0">
                <a:solidFill>
                  <a:prstClr val="black"/>
                </a:solidFill>
              </a:rPr>
              <a:t>leve alza en la satisfacción de los Enlaces de transparencia con los servicios del Consejo en general (0,3 pts.)</a:t>
            </a:r>
            <a:r>
              <a:rPr lang="es-CL" sz="1500" dirty="0">
                <a:solidFill>
                  <a:prstClr val="black"/>
                </a:solidFill>
              </a:rPr>
              <a:t>, confirmando una estabilidad en la calidad del servicio entregado por el Consejo que goza de larga data. Lo negativo este año se centra en la imagen que tienen los Enlaces de nuestra institución: el atributo “políticamente independiente” disminuyó 10 puntos, lo más bajo que se ha registrado</a:t>
            </a:r>
            <a:r>
              <a:rPr lang="es-CL" sz="1500" dirty="0"/>
              <a:t>. Pese a esto, los Enlaces son “aliados” del Consejo, ya que nos evalúan y valoran mejor que los funcionarios públicos en general (comparación con el ENF 2018).</a:t>
            </a:r>
            <a:endParaRPr lang="es-CL" sz="1500" dirty="0">
              <a:solidFill>
                <a:prstClr val="black"/>
              </a:solidFill>
            </a:endParaRPr>
          </a:p>
          <a:p>
            <a:pPr algn="just"/>
            <a:endParaRPr lang="es-CL" sz="1500" dirty="0"/>
          </a:p>
          <a:p>
            <a:pPr marL="285750" indent="-285750" algn="just">
              <a:buFont typeface="Wingdings" panose="05000000000000000000" pitchFamily="2" charset="2"/>
              <a:buChar char="Ø"/>
            </a:pPr>
            <a:r>
              <a:rPr lang="es-CL" sz="1500" dirty="0">
                <a:solidFill>
                  <a:prstClr val="black"/>
                </a:solidFill>
              </a:rPr>
              <a:t>Respecto a la </a:t>
            </a:r>
            <a:r>
              <a:rPr lang="es-CL" sz="1500" u="sng" dirty="0">
                <a:solidFill>
                  <a:prstClr val="black"/>
                </a:solidFill>
              </a:rPr>
              <a:t>institucionalización de la Política de Transparencia</a:t>
            </a:r>
            <a:r>
              <a:rPr lang="es-CL" sz="1500" dirty="0">
                <a:solidFill>
                  <a:prstClr val="black"/>
                </a:solidFill>
              </a:rPr>
              <a:t> se observa que, a pesar de que se avanza administrativamente para que las instituciones desarrollen áreas o unidades de transparencia, contratando una mayor cantidad de funcionarios para ello, no aumenta ni la eficiencia ni la voluntad de los Jefes de Servicio para resolver Solicitudes de Acceso a Información. Los protocolos de traspaso de información para que un nuevo funcionario desarrolle en buena forma sus labores de transparencia son escasos </a:t>
            </a:r>
            <a:r>
              <a:rPr lang="es-CL" sz="1500" dirty="0"/>
              <a:t>y la colaboración recibida de parte del resto de la institución es limitada, observándose -además- una suerte de “cumplimiento” al Consejo que no tiene correlato al interior de los organismos, los que parecieran haber optado por “encapsular” la temática, dificultando aún más la eficiencia de los procesos. Por otra parte, </a:t>
            </a:r>
            <a:r>
              <a:rPr lang="es-CL" sz="1500" dirty="0">
                <a:solidFill>
                  <a:prstClr val="black"/>
                </a:solidFill>
              </a:rPr>
              <a:t>se aprecia un descenso en la valoración de los beneficios de la Ley por sobre los costos. Lo anterior, sin duda, dificulta la instalación de una cultura de la transparencia al interior de las instituciones públicas: es fundamental que las instituciones avancen hacia un mayor grado de formalización de sus cargos y procesos relacionados a la transparencia. </a:t>
            </a:r>
          </a:p>
          <a:p>
            <a:pPr marL="285750" indent="-285750" algn="just">
              <a:buFont typeface="Wingdings" panose="05000000000000000000" pitchFamily="2" charset="2"/>
              <a:buChar char="Ø"/>
            </a:pPr>
            <a:endParaRPr lang="es-CL" sz="1500" dirty="0">
              <a:solidFill>
                <a:prstClr val="black"/>
              </a:solidFill>
            </a:endParaRPr>
          </a:p>
        </p:txBody>
      </p:sp>
      <p:sp>
        <p:nvSpPr>
          <p:cNvPr id="7" name="Rectángulo 6"/>
          <p:cNvSpPr/>
          <p:nvPr/>
        </p:nvSpPr>
        <p:spPr>
          <a:xfrm>
            <a:off x="-1" y="300851"/>
            <a:ext cx="3063913"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8" name="CuadroTexto 7"/>
          <p:cNvSpPr txBox="1"/>
          <p:nvPr/>
        </p:nvSpPr>
        <p:spPr>
          <a:xfrm>
            <a:off x="225700" y="362842"/>
            <a:ext cx="2838213" cy="584775"/>
          </a:xfrm>
          <a:prstGeom prst="rect">
            <a:avLst/>
          </a:prstGeom>
          <a:noFill/>
        </p:spPr>
        <p:txBody>
          <a:bodyPr wrap="none" rtlCol="0">
            <a:spAutoFit/>
          </a:bodyPr>
          <a:lstStyle/>
          <a:p>
            <a:r>
              <a:rPr lang="es-ES" sz="3200" b="1" dirty="0">
                <a:solidFill>
                  <a:srgbClr val="FFFFFF"/>
                </a:solidFill>
              </a:rPr>
              <a:t>CONCLUSIONES</a:t>
            </a:r>
          </a:p>
        </p:txBody>
      </p:sp>
    </p:spTree>
    <p:extLst>
      <p:ext uri="{BB962C8B-B14F-4D97-AF65-F5344CB8AC3E}">
        <p14:creationId xmlns:p14="http://schemas.microsoft.com/office/powerpoint/2010/main" val="3070653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300851"/>
            <a:ext cx="3063913"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7" name="CuadroTexto 6"/>
          <p:cNvSpPr txBox="1"/>
          <p:nvPr/>
        </p:nvSpPr>
        <p:spPr>
          <a:xfrm>
            <a:off x="225700" y="362842"/>
            <a:ext cx="2838213" cy="584775"/>
          </a:xfrm>
          <a:prstGeom prst="rect">
            <a:avLst/>
          </a:prstGeom>
          <a:noFill/>
        </p:spPr>
        <p:txBody>
          <a:bodyPr wrap="none" rtlCol="0">
            <a:spAutoFit/>
          </a:bodyPr>
          <a:lstStyle/>
          <a:p>
            <a:r>
              <a:rPr lang="es-ES" sz="3200" b="1" dirty="0">
                <a:solidFill>
                  <a:srgbClr val="FFFFFF"/>
                </a:solidFill>
              </a:rPr>
              <a:t>CONCLUSIONES</a:t>
            </a:r>
          </a:p>
        </p:txBody>
      </p:sp>
      <p:sp>
        <p:nvSpPr>
          <p:cNvPr id="8" name="CuadroTexto 7"/>
          <p:cNvSpPr txBox="1"/>
          <p:nvPr/>
        </p:nvSpPr>
        <p:spPr>
          <a:xfrm>
            <a:off x="322119" y="1158280"/>
            <a:ext cx="8593282" cy="5401479"/>
          </a:xfrm>
          <a:prstGeom prst="rect">
            <a:avLst/>
          </a:prstGeom>
          <a:solidFill>
            <a:schemeClr val="bg1"/>
          </a:solidFill>
        </p:spPr>
        <p:txBody>
          <a:bodyPr wrap="square" rtlCol="0">
            <a:spAutoFit/>
          </a:bodyPr>
          <a:lstStyle/>
          <a:p>
            <a:pPr algn="just"/>
            <a:r>
              <a:rPr lang="es-CL" sz="1500" dirty="0">
                <a:solidFill>
                  <a:prstClr val="black"/>
                </a:solidFill>
              </a:rPr>
              <a:t>En resumen:</a:t>
            </a:r>
          </a:p>
          <a:p>
            <a:pPr algn="just"/>
            <a:endParaRPr lang="es-CL" sz="1500" dirty="0">
              <a:solidFill>
                <a:prstClr val="black"/>
              </a:solidFill>
            </a:endParaRPr>
          </a:p>
          <a:p>
            <a:pPr marL="285750" indent="-285750" algn="just">
              <a:buFont typeface="Arial" panose="020B0604020202020204" pitchFamily="34" charset="0"/>
              <a:buChar char="•"/>
            </a:pPr>
            <a:r>
              <a:rPr lang="es-CL" sz="1500" dirty="0">
                <a:solidFill>
                  <a:prstClr val="black"/>
                </a:solidFill>
              </a:rPr>
              <a:t>Existe un paulatino </a:t>
            </a:r>
            <a:r>
              <a:rPr lang="es-CL" sz="1500" b="1" dirty="0">
                <a:solidFill>
                  <a:prstClr val="black"/>
                </a:solidFill>
              </a:rPr>
              <a:t>estancamiento en la eficiencia para responder solicitudes de información </a:t>
            </a:r>
            <a:r>
              <a:rPr lang="es-CL" sz="1500" dirty="0">
                <a:solidFill>
                  <a:prstClr val="black"/>
                </a:solidFill>
              </a:rPr>
              <a:t>(77%). A los municipios les cuesta un poco más que los OAC coordinar sus áreas para cumplir con la Ley. </a:t>
            </a:r>
          </a:p>
          <a:p>
            <a:pPr marL="285750" indent="-285750" algn="just">
              <a:buFont typeface="Arial" panose="020B0604020202020204" pitchFamily="34" charset="0"/>
              <a:buChar char="•"/>
            </a:pPr>
            <a:r>
              <a:rPr lang="es-CL" sz="1500" dirty="0">
                <a:solidFill>
                  <a:prstClr val="black"/>
                </a:solidFill>
              </a:rPr>
              <a:t>Existe un </a:t>
            </a:r>
            <a:r>
              <a:rPr lang="es-CL" sz="1500" b="1" dirty="0">
                <a:solidFill>
                  <a:prstClr val="black"/>
                </a:solidFill>
              </a:rPr>
              <a:t>estancamiento en la voluntad política de los Jefes de Servicio para hacerse cargo de sus obligaciones de transparencia</a:t>
            </a:r>
            <a:r>
              <a:rPr lang="es-CL" sz="1500" dirty="0">
                <a:solidFill>
                  <a:prstClr val="black"/>
                </a:solidFill>
              </a:rPr>
              <a:t> (87%). Los municipios son los que tienen menor voluntad política.</a:t>
            </a:r>
          </a:p>
          <a:p>
            <a:pPr marL="285750" indent="-285750" algn="just">
              <a:buFont typeface="Arial" panose="020B0604020202020204" pitchFamily="34" charset="0"/>
              <a:buChar char="•"/>
            </a:pPr>
            <a:r>
              <a:rPr lang="es-CL" sz="1500" dirty="0"/>
              <a:t>Pese al esfuerzo del Consejo por destacar comunicacionalmente al DAI como herramienta de control social, los </a:t>
            </a:r>
            <a:r>
              <a:rPr lang="es-CL" sz="1500" dirty="0">
                <a:solidFill>
                  <a:prstClr val="black"/>
                </a:solidFill>
              </a:rPr>
              <a:t>Enlaces perciben que la mayoría de las solicitudes de información pública son sobre </a:t>
            </a:r>
            <a:r>
              <a:rPr lang="es-CL" sz="1500" b="1" dirty="0">
                <a:solidFill>
                  <a:prstClr val="black"/>
                </a:solidFill>
              </a:rPr>
              <a:t>asuntos de interés personal </a:t>
            </a:r>
            <a:r>
              <a:rPr lang="es-CL" sz="1500" dirty="0">
                <a:solidFill>
                  <a:prstClr val="black"/>
                </a:solidFill>
              </a:rPr>
              <a:t>(66%), especialmente en municipios. </a:t>
            </a:r>
          </a:p>
          <a:p>
            <a:pPr marL="285750" indent="-285750" algn="just">
              <a:buFont typeface="Arial" panose="020B0604020202020204" pitchFamily="34" charset="0"/>
              <a:buChar char="•"/>
            </a:pPr>
            <a:r>
              <a:rPr lang="es-CL" sz="1500" dirty="0">
                <a:solidFill>
                  <a:prstClr val="black"/>
                </a:solidFill>
              </a:rPr>
              <a:t>Un 55% de los Enlaces señala que en su institución existen mecanismos para proteger los datos personales.</a:t>
            </a:r>
          </a:p>
          <a:p>
            <a:pPr marL="285750" indent="-285750" algn="just">
              <a:buFont typeface="Arial" panose="020B0604020202020204" pitchFamily="34" charset="0"/>
              <a:buChar char="•"/>
            </a:pPr>
            <a:endParaRPr lang="es-CL" sz="1500" dirty="0">
              <a:solidFill>
                <a:prstClr val="black"/>
              </a:solidFill>
            </a:endParaRPr>
          </a:p>
          <a:p>
            <a:pPr marL="285750" indent="-285750" algn="just">
              <a:buFont typeface="Wingdings" panose="05000000000000000000" pitchFamily="2" charset="2"/>
              <a:buChar char="Ø"/>
            </a:pPr>
            <a:r>
              <a:rPr lang="es-CL" sz="1500" dirty="0">
                <a:solidFill>
                  <a:prstClr val="black"/>
                </a:solidFill>
              </a:rPr>
              <a:t>Respecto a los servicios ofrecidos por el Consejo, la mayoría de los Enlaces tienen una alta valoración. Sólo se debe mejorar en aspectos específicos: </a:t>
            </a:r>
          </a:p>
          <a:p>
            <a:pPr algn="just"/>
            <a:endParaRPr lang="es-CL" sz="1500" u="sng" dirty="0">
              <a:solidFill>
                <a:prstClr val="black"/>
              </a:solidFill>
            </a:endParaRPr>
          </a:p>
          <a:p>
            <a:pPr algn="just"/>
            <a:r>
              <a:rPr lang="es-CL" sz="1500" u="sng" dirty="0">
                <a:solidFill>
                  <a:prstClr val="black"/>
                </a:solidFill>
              </a:rPr>
              <a:t>Entre los ítems evaluados con capacidad de mejora se encuentran</a:t>
            </a:r>
            <a:r>
              <a:rPr lang="es-CL" sz="1500" dirty="0">
                <a:solidFill>
                  <a:prstClr val="black"/>
                </a:solidFill>
              </a:rPr>
              <a:t>:</a:t>
            </a:r>
          </a:p>
          <a:p>
            <a:pPr marL="285750" indent="-285750" algn="just">
              <a:buFontTx/>
              <a:buChar char="-"/>
            </a:pPr>
            <a:r>
              <a:rPr lang="es-CL" sz="1500" b="1" dirty="0">
                <a:solidFill>
                  <a:prstClr val="black"/>
                </a:solidFill>
              </a:rPr>
              <a:t>Las herramientas de autoevaluación TA y DAI: </a:t>
            </a:r>
            <a:r>
              <a:rPr lang="es-419" sz="1500" dirty="0">
                <a:solidFill>
                  <a:prstClr val="black"/>
                </a:solidFill>
              </a:rPr>
              <a:t>especialmente respecto a la utilidad de la herramienta para clarificar lo que el Consejo fiscaliza, lo que es una situación delicada.</a:t>
            </a:r>
            <a:endParaRPr lang="es-CL" sz="1500" dirty="0">
              <a:solidFill>
                <a:prstClr val="black"/>
              </a:solidFill>
            </a:endParaRPr>
          </a:p>
          <a:p>
            <a:pPr marL="285750" indent="-285750" algn="just">
              <a:buFontTx/>
              <a:buChar char="-"/>
            </a:pPr>
            <a:r>
              <a:rPr lang="es-CL" sz="1500" b="1" dirty="0">
                <a:solidFill>
                  <a:prstClr val="black"/>
                </a:solidFill>
              </a:rPr>
              <a:t>El tiempo de tramitación de casos contra su institución: </a:t>
            </a:r>
            <a:r>
              <a:rPr lang="es-CL" sz="1500" dirty="0">
                <a:solidFill>
                  <a:prstClr val="black"/>
                </a:solidFill>
              </a:rPr>
              <a:t>baja 6 puntos la percepción de que el proceso fue “eficiente para su institución”.</a:t>
            </a:r>
          </a:p>
          <a:p>
            <a:pPr marL="285750" indent="-285750" algn="just">
              <a:buFontTx/>
              <a:buChar char="-"/>
            </a:pPr>
            <a:r>
              <a:rPr lang="es-CL" sz="1500" b="1" dirty="0">
                <a:solidFill>
                  <a:prstClr val="black"/>
                </a:solidFill>
              </a:rPr>
              <a:t>Ampliar los criterios para derivar casos a SARC</a:t>
            </a:r>
            <a:r>
              <a:rPr lang="es-CL" sz="1500" dirty="0">
                <a:solidFill>
                  <a:prstClr val="black"/>
                </a:solidFill>
              </a:rPr>
              <a:t>:  Los criterios para tramitar un caso por SARC son percibidos como acotados, por lo que los Enlaces piden ampliarlos.</a:t>
            </a:r>
          </a:p>
          <a:p>
            <a:pPr marL="285750" indent="-285750" algn="just">
              <a:buFontTx/>
              <a:buChar char="-"/>
            </a:pPr>
            <a:endParaRPr lang="es-CL" sz="1500" dirty="0">
              <a:solidFill>
                <a:prstClr val="black"/>
              </a:solidFill>
            </a:endParaRPr>
          </a:p>
        </p:txBody>
      </p:sp>
    </p:spTree>
    <p:extLst>
      <p:ext uri="{BB962C8B-B14F-4D97-AF65-F5344CB8AC3E}">
        <p14:creationId xmlns:p14="http://schemas.microsoft.com/office/powerpoint/2010/main" val="16186935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300851"/>
            <a:ext cx="3063913"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7" name="CuadroTexto 6"/>
          <p:cNvSpPr txBox="1"/>
          <p:nvPr/>
        </p:nvSpPr>
        <p:spPr>
          <a:xfrm>
            <a:off x="225700" y="362842"/>
            <a:ext cx="2838213" cy="584775"/>
          </a:xfrm>
          <a:prstGeom prst="rect">
            <a:avLst/>
          </a:prstGeom>
          <a:noFill/>
        </p:spPr>
        <p:txBody>
          <a:bodyPr wrap="none" rtlCol="0">
            <a:spAutoFit/>
          </a:bodyPr>
          <a:lstStyle/>
          <a:p>
            <a:r>
              <a:rPr lang="es-ES" sz="3200" b="1" dirty="0">
                <a:solidFill>
                  <a:srgbClr val="FFFFFF"/>
                </a:solidFill>
              </a:rPr>
              <a:t>CONCLUSIONES</a:t>
            </a:r>
          </a:p>
        </p:txBody>
      </p:sp>
      <p:sp>
        <p:nvSpPr>
          <p:cNvPr id="8" name="CuadroTexto 7"/>
          <p:cNvSpPr txBox="1"/>
          <p:nvPr/>
        </p:nvSpPr>
        <p:spPr>
          <a:xfrm>
            <a:off x="322119" y="1152783"/>
            <a:ext cx="8593282" cy="4939814"/>
          </a:xfrm>
          <a:prstGeom prst="rect">
            <a:avLst/>
          </a:prstGeom>
          <a:solidFill>
            <a:schemeClr val="bg1"/>
          </a:solidFill>
        </p:spPr>
        <p:txBody>
          <a:bodyPr wrap="square" rtlCol="0">
            <a:spAutoFit/>
          </a:bodyPr>
          <a:lstStyle/>
          <a:p>
            <a:pPr algn="just"/>
            <a:r>
              <a:rPr lang="es-CL" sz="1500" u="sng" dirty="0">
                <a:solidFill>
                  <a:prstClr val="black"/>
                </a:solidFill>
              </a:rPr>
              <a:t>Algunos servicios que destacan por su alta valoración</a:t>
            </a:r>
            <a:r>
              <a:rPr lang="es-CL" sz="1500" dirty="0">
                <a:solidFill>
                  <a:prstClr val="black"/>
                </a:solidFill>
              </a:rPr>
              <a:t>:</a:t>
            </a:r>
          </a:p>
          <a:p>
            <a:pPr marL="285750" indent="-285750" algn="just">
              <a:buFontTx/>
              <a:buChar char="-"/>
            </a:pPr>
            <a:r>
              <a:rPr lang="es-CL" sz="1500" dirty="0">
                <a:solidFill>
                  <a:prstClr val="black"/>
                </a:solidFill>
              </a:rPr>
              <a:t>Instrucciones Generales en normativa (97%).</a:t>
            </a:r>
          </a:p>
          <a:p>
            <a:pPr marL="285750" indent="-285750" algn="just">
              <a:buFontTx/>
              <a:buChar char="-"/>
            </a:pPr>
            <a:r>
              <a:rPr lang="es-CL" sz="1500" dirty="0">
                <a:solidFill>
                  <a:prstClr val="black"/>
                </a:solidFill>
              </a:rPr>
              <a:t>EducaTransparencia (96%).</a:t>
            </a:r>
          </a:p>
          <a:p>
            <a:pPr marL="285750" indent="-285750" algn="just">
              <a:buFontTx/>
              <a:buChar char="-"/>
            </a:pPr>
            <a:r>
              <a:rPr lang="es-CL" sz="1500" dirty="0">
                <a:solidFill>
                  <a:prstClr val="black"/>
                </a:solidFill>
              </a:rPr>
              <a:t>Consultas (95%). </a:t>
            </a:r>
          </a:p>
          <a:p>
            <a:pPr marL="285750" indent="-285750" algn="just">
              <a:buFontTx/>
              <a:buChar char="-"/>
            </a:pPr>
            <a:r>
              <a:rPr lang="es-CL" sz="1500" dirty="0">
                <a:solidFill>
                  <a:prstClr val="black"/>
                </a:solidFill>
              </a:rPr>
              <a:t>SARC (94%). </a:t>
            </a:r>
          </a:p>
          <a:p>
            <a:pPr marL="285750" indent="-285750" algn="just">
              <a:buFontTx/>
              <a:buChar char="-"/>
            </a:pPr>
            <a:r>
              <a:rPr lang="es-CL" sz="1500" dirty="0">
                <a:solidFill>
                  <a:prstClr val="black"/>
                </a:solidFill>
              </a:rPr>
              <a:t>Herramientas de búsqueda de Jurisprudencia (91%). </a:t>
            </a:r>
          </a:p>
          <a:p>
            <a:pPr marL="285750" indent="-285750" algn="just">
              <a:buFontTx/>
              <a:buChar char="-"/>
            </a:pPr>
            <a:r>
              <a:rPr lang="es-CL" sz="1500" dirty="0">
                <a:solidFill>
                  <a:prstClr val="black"/>
                </a:solidFill>
              </a:rPr>
              <a:t>Informes de auditorías (90%).</a:t>
            </a:r>
          </a:p>
          <a:p>
            <a:pPr algn="just"/>
            <a:endParaRPr lang="es-CL" sz="1500" dirty="0">
              <a:solidFill>
                <a:prstClr val="black"/>
              </a:solidFill>
            </a:endParaRPr>
          </a:p>
          <a:p>
            <a:pPr algn="just"/>
            <a:r>
              <a:rPr lang="es-CL" sz="1500" dirty="0">
                <a:solidFill>
                  <a:prstClr val="black"/>
                </a:solidFill>
              </a:rPr>
              <a:t>A partir de lo registrado en las preguntas abiertas de cada proceso evaluado, se puede apreciar una </a:t>
            </a:r>
            <a:r>
              <a:rPr lang="es-CL" sz="1500" b="1" dirty="0">
                <a:solidFill>
                  <a:prstClr val="black"/>
                </a:solidFill>
              </a:rPr>
              <a:t>demanda por una mayor cercanía del Consejo para la Transparencia hacia las instituciones reguladas y sus encargados de transparencia. </a:t>
            </a:r>
            <a:r>
              <a:rPr lang="es-CL" sz="1500" dirty="0">
                <a:solidFill>
                  <a:prstClr val="black"/>
                </a:solidFill>
              </a:rPr>
              <a:t>Se solicita una mayor cantidad de capacitaciones en regiones y de un nivel más técnico. Se insta a que el Consejo tenga oficinas regionales de transparencia y se pide que haya una comunicación fluida con nuestra institución y acorde a nuestros tiempos, por ejemplo, a través de un asistente </a:t>
            </a:r>
            <a:r>
              <a:rPr lang="es-CL" sz="1500" dirty="0"/>
              <a:t>virtual (Chat). </a:t>
            </a:r>
          </a:p>
          <a:p>
            <a:pPr algn="just"/>
            <a:endParaRPr lang="es-CL" sz="1500" dirty="0">
              <a:solidFill>
                <a:prstClr val="black"/>
              </a:solidFill>
            </a:endParaRPr>
          </a:p>
          <a:p>
            <a:pPr algn="just"/>
            <a:r>
              <a:rPr lang="es-CL" sz="1500" dirty="0">
                <a:solidFill>
                  <a:prstClr val="black"/>
                </a:solidFill>
              </a:rPr>
              <a:t>También se demanda avanzar en nuestras herramientas tecnológicas (Autoevaluación, Portal, Extranet, Jurisprudencia), mejorando la interfaz, haciéndola más amigable, más rápida, flexible y adecuada a la realidad institucional. Finalmente, este año se incorporó una pregunta respecto a los derechos ARCO de la Ley de Protección de Datos Personales, obteniendo estos derechos un alto reconocimiento por parte de los Enlaces.</a:t>
            </a:r>
          </a:p>
          <a:p>
            <a:pPr algn="just"/>
            <a:endParaRPr lang="es-CL" sz="1500" dirty="0">
              <a:solidFill>
                <a:prstClr val="black"/>
              </a:solidFill>
            </a:endParaRPr>
          </a:p>
        </p:txBody>
      </p:sp>
    </p:spTree>
    <p:extLst>
      <p:ext uri="{BB962C8B-B14F-4D97-AF65-F5344CB8AC3E}">
        <p14:creationId xmlns:p14="http://schemas.microsoft.com/office/powerpoint/2010/main" val="29438383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conos col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785" y="4524204"/>
            <a:ext cx="2835434" cy="796866"/>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rcRect r="51338"/>
          <a:stretch>
            <a:fillRect/>
          </a:stretch>
        </p:blipFill>
        <p:spPr bwMode="auto">
          <a:xfrm>
            <a:off x="3169285" y="3007191"/>
            <a:ext cx="269875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473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300851"/>
            <a:ext cx="5533756" cy="73431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p:cNvSpPr txBox="1"/>
          <p:nvPr/>
        </p:nvSpPr>
        <p:spPr>
          <a:xfrm>
            <a:off x="225700" y="362842"/>
            <a:ext cx="4804585" cy="523220"/>
          </a:xfrm>
          <a:prstGeom prst="rect">
            <a:avLst/>
          </a:prstGeom>
          <a:noFill/>
        </p:spPr>
        <p:txBody>
          <a:bodyPr wrap="none" rtlCol="0">
            <a:spAutoFit/>
          </a:bodyPr>
          <a:lstStyle/>
          <a:p>
            <a:pPr>
              <a:spcBef>
                <a:spcPct val="0"/>
              </a:spcBef>
              <a:defRPr/>
            </a:pPr>
            <a:r>
              <a:rPr lang="es-ES" sz="2800" b="1" dirty="0">
                <a:solidFill>
                  <a:srgbClr val="FFFFFF"/>
                </a:solidFill>
                <a:latin typeface="Trebuchet MS" panose="020B0603020202020204" pitchFamily="34" charset="0"/>
              </a:rPr>
              <a:t>PERFIL USUARIOS PRIVADOS</a:t>
            </a:r>
          </a:p>
        </p:txBody>
      </p:sp>
      <p:graphicFrame>
        <p:nvGraphicFramePr>
          <p:cNvPr id="7" name="Gráfico 6"/>
          <p:cNvGraphicFramePr>
            <a:graphicFrameLocks/>
          </p:cNvGraphicFramePr>
          <p:nvPr>
            <p:extLst>
              <p:ext uri="{D42A27DB-BD31-4B8C-83A1-F6EECF244321}">
                <p14:modId xmlns:p14="http://schemas.microsoft.com/office/powerpoint/2010/main" val="1733043213"/>
              </p:ext>
            </p:extLst>
          </p:nvPr>
        </p:nvGraphicFramePr>
        <p:xfrm>
          <a:off x="88135" y="1035170"/>
          <a:ext cx="8927278" cy="5475799"/>
        </p:xfrm>
        <a:graphic>
          <a:graphicData uri="http://schemas.openxmlformats.org/drawingml/2006/chart">
            <c:chart xmlns:c="http://schemas.openxmlformats.org/drawingml/2006/chart" xmlns:r="http://schemas.openxmlformats.org/officeDocument/2006/relationships" r:id="rId2"/>
          </a:graphicData>
        </a:graphic>
      </p:graphicFrame>
      <p:sp>
        <p:nvSpPr>
          <p:cNvPr id="2" name="CuadroTexto 1"/>
          <p:cNvSpPr txBox="1"/>
          <p:nvPr/>
        </p:nvSpPr>
        <p:spPr>
          <a:xfrm>
            <a:off x="0" y="6600762"/>
            <a:ext cx="3727302" cy="246221"/>
          </a:xfrm>
          <a:prstGeom prst="rect">
            <a:avLst/>
          </a:prstGeom>
          <a:noFill/>
        </p:spPr>
        <p:txBody>
          <a:bodyPr wrap="none" rtlCol="0">
            <a:spAutoFit/>
          </a:bodyPr>
          <a:lstStyle/>
          <a:p>
            <a:r>
              <a:rPr lang="es-CL" sz="1000" dirty="0"/>
              <a:t>*A funcionarios capacitados no se le pregunta por nivel educacional.</a:t>
            </a:r>
          </a:p>
        </p:txBody>
      </p:sp>
    </p:spTree>
    <p:extLst>
      <p:ext uri="{BB962C8B-B14F-4D97-AF65-F5344CB8AC3E}">
        <p14:creationId xmlns:p14="http://schemas.microsoft.com/office/powerpoint/2010/main" val="3833323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0"/>
            <a:ext cx="7489552" cy="67317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s-ES" sz="1350">
              <a:solidFill>
                <a:prstClr val="white"/>
              </a:solidFill>
            </a:endParaRPr>
          </a:p>
        </p:txBody>
      </p:sp>
      <p:sp>
        <p:nvSpPr>
          <p:cNvPr id="49156" name="CuadroTexto 10"/>
          <p:cNvSpPr txBox="1">
            <a:spLocks noChangeArrowheads="1"/>
          </p:cNvSpPr>
          <p:nvPr/>
        </p:nvSpPr>
        <p:spPr bwMode="auto">
          <a:xfrm>
            <a:off x="0" y="88404"/>
            <a:ext cx="724326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spcBef>
                <a:spcPct val="0"/>
              </a:spcBef>
              <a:defRPr/>
            </a:pPr>
            <a:r>
              <a:rPr lang="es-CL" sz="2800" b="1" dirty="0">
                <a:solidFill>
                  <a:srgbClr val="FFFFFF"/>
                </a:solidFill>
                <a:latin typeface="Trebuchet MS" panose="020B0603020202020204" pitchFamily="34" charset="0"/>
                <a:ea typeface="+mn-ea"/>
              </a:rPr>
              <a:t>COMPARACIÓN CON OTRAS INSTITUCIONES</a:t>
            </a:r>
            <a:endParaRPr lang="es-ES" sz="2800" b="1" dirty="0">
              <a:solidFill>
                <a:srgbClr val="FFFFFF"/>
              </a:solidFill>
              <a:latin typeface="Trebuchet MS" panose="020B0603020202020204" pitchFamily="34" charset="0"/>
              <a:ea typeface="+mn-ea"/>
            </a:endParaRPr>
          </a:p>
        </p:txBody>
      </p:sp>
      <p:sp>
        <p:nvSpPr>
          <p:cNvPr id="12" name="5 Llamada rectangular redondeada"/>
          <p:cNvSpPr/>
          <p:nvPr/>
        </p:nvSpPr>
        <p:spPr>
          <a:xfrm>
            <a:off x="1012394" y="5212714"/>
            <a:ext cx="7574393" cy="1373824"/>
          </a:xfrm>
          <a:prstGeom prst="wedgeRoundRectCallout">
            <a:avLst>
              <a:gd name="adj1" fmla="val -30066"/>
              <a:gd name="adj2" fmla="val -47431"/>
              <a:gd name="adj3" fmla="val 16667"/>
            </a:avLst>
          </a:prstGeom>
          <a:solidFill>
            <a:srgbClr val="DBE5F1"/>
          </a:solidFill>
          <a:ln w="25400" cap="flat" cmpd="sng" algn="ctr">
            <a:solidFill>
              <a:srgbClr val="DBE5F1">
                <a:shade val="50000"/>
              </a:srgbClr>
            </a:solidFill>
            <a:prstDash val="solid"/>
          </a:ln>
          <a:effectLst/>
        </p:spPr>
        <p:txBody>
          <a:bodyPr anchor="ctr"/>
          <a:lstStyle/>
          <a:p>
            <a:pPr algn="just" defTabSz="342900"/>
            <a:r>
              <a:rPr lang="es-CL" sz="1600" dirty="0">
                <a:solidFill>
                  <a:srgbClr val="1F497D"/>
                </a:solidFill>
              </a:rPr>
              <a:t>Mientras los reclamantes experimentan una baja considerable, se observa un alza en la satisfacción de solicitantes CPLT. Por su parte, los consultantes siguen estando igual de satisfechos con los servicios que entrega el CPLT (cuando se compara con otras instituciones). </a:t>
            </a:r>
          </a:p>
        </p:txBody>
      </p:sp>
      <p:graphicFrame>
        <p:nvGraphicFramePr>
          <p:cNvPr id="6" name="Gráfico 5"/>
          <p:cNvGraphicFramePr>
            <a:graphicFrameLocks/>
          </p:cNvGraphicFramePr>
          <p:nvPr>
            <p:extLst>
              <p:ext uri="{D42A27DB-BD31-4B8C-83A1-F6EECF244321}">
                <p14:modId xmlns:p14="http://schemas.microsoft.com/office/powerpoint/2010/main" val="3909035725"/>
              </p:ext>
            </p:extLst>
          </p:nvPr>
        </p:nvGraphicFramePr>
        <p:xfrm>
          <a:off x="500063" y="721676"/>
          <a:ext cx="8329612" cy="42360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2943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0"/>
            <a:ext cx="7271133" cy="73975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s-ES" sz="1350">
              <a:solidFill>
                <a:prstClr val="white"/>
              </a:solidFill>
            </a:endParaRPr>
          </a:p>
        </p:txBody>
      </p:sp>
      <p:sp>
        <p:nvSpPr>
          <p:cNvPr id="50180" name="CuadroTexto 10"/>
          <p:cNvSpPr txBox="1">
            <a:spLocks noChangeArrowheads="1"/>
          </p:cNvSpPr>
          <p:nvPr/>
        </p:nvSpPr>
        <p:spPr bwMode="auto">
          <a:xfrm>
            <a:off x="0" y="77491"/>
            <a:ext cx="655621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spcBef>
                <a:spcPct val="0"/>
              </a:spcBef>
              <a:defRPr/>
            </a:pPr>
            <a:r>
              <a:rPr lang="es-CL" sz="2800" b="1" dirty="0">
                <a:solidFill>
                  <a:srgbClr val="FFFFFF"/>
                </a:solidFill>
                <a:latin typeface="Trebuchet MS" panose="020B0603020202020204" pitchFamily="34" charset="0"/>
                <a:ea typeface="+mn-ea"/>
              </a:rPr>
              <a:t>PERCEPCIÓN ATRIBUTOS DEL CONSEJO</a:t>
            </a:r>
            <a:endParaRPr lang="es-ES" sz="2800" b="1" dirty="0">
              <a:solidFill>
                <a:srgbClr val="FFFFFF"/>
              </a:solidFill>
              <a:latin typeface="Trebuchet MS" panose="020B0603020202020204" pitchFamily="34" charset="0"/>
              <a:ea typeface="+mn-ea"/>
            </a:endParaRPr>
          </a:p>
        </p:txBody>
      </p:sp>
      <p:sp>
        <p:nvSpPr>
          <p:cNvPr id="2" name="CuadroTexto 1"/>
          <p:cNvSpPr txBox="1"/>
          <p:nvPr/>
        </p:nvSpPr>
        <p:spPr>
          <a:xfrm>
            <a:off x="7376480" y="4482286"/>
            <a:ext cx="2707403" cy="213585"/>
          </a:xfrm>
          <a:prstGeom prst="rect">
            <a:avLst/>
          </a:prstGeom>
          <a:noFill/>
        </p:spPr>
        <p:txBody>
          <a:bodyPr wrap="square">
            <a:spAutoFit/>
          </a:bodyPr>
          <a:lstStyle/>
          <a:p>
            <a:pPr defTabSz="342900">
              <a:defRPr/>
            </a:pPr>
            <a:r>
              <a:rPr lang="es-CL" sz="788" dirty="0">
                <a:solidFill>
                  <a:prstClr val="black"/>
                </a:solidFill>
                <a:latin typeface="Arial" panose="020B0604020202020204" pitchFamily="34" charset="0"/>
              </a:rPr>
              <a:t>* No pregunta sobre eficiencia.</a:t>
            </a:r>
          </a:p>
        </p:txBody>
      </p:sp>
      <p:sp>
        <p:nvSpPr>
          <p:cNvPr id="9" name="6 Llamada rectangular redondeada"/>
          <p:cNvSpPr/>
          <p:nvPr/>
        </p:nvSpPr>
        <p:spPr>
          <a:xfrm>
            <a:off x="242757" y="4983002"/>
            <a:ext cx="8658485" cy="1788787"/>
          </a:xfrm>
          <a:prstGeom prst="wedgeRoundRectCallout">
            <a:avLst>
              <a:gd name="adj1" fmla="val 34378"/>
              <a:gd name="adj2" fmla="val 40295"/>
              <a:gd name="adj3" fmla="val 16667"/>
            </a:avLst>
          </a:prstGeom>
          <a:solidFill>
            <a:srgbClr val="DBE5F1"/>
          </a:solidFill>
          <a:ln w="25400" cap="flat" cmpd="sng" algn="ctr">
            <a:solidFill>
              <a:srgbClr val="DBE5F1">
                <a:shade val="50000"/>
              </a:srgbClr>
            </a:solidFill>
            <a:prstDash val="solid"/>
          </a:ln>
          <a:effectLst/>
        </p:spPr>
        <p:txBody>
          <a:bodyPr anchor="ctr"/>
          <a:lstStyle/>
          <a:p>
            <a:pPr algn="just" defTabSz="342900"/>
            <a:r>
              <a:rPr lang="es-CL" sz="1400" dirty="0">
                <a:solidFill>
                  <a:srgbClr val="1F497D"/>
                </a:solidFill>
              </a:rPr>
              <a:t>Los usuarios del Consejo evalúan mejor a la institución que el ciudadano común (según datos del ENT 2019, entre quienes conocen al CPLT). </a:t>
            </a:r>
          </a:p>
          <a:p>
            <a:pPr algn="just" defTabSz="342900"/>
            <a:r>
              <a:rPr lang="es-CL" sz="1400" dirty="0">
                <a:solidFill>
                  <a:srgbClr val="1F497D"/>
                </a:solidFill>
              </a:rPr>
              <a:t>Entre los usuarios, quienes mejor evalúan en todos los atributos son los Capacitados (promedio: 81%), seguidos por los Consultantes (promedio: 73%). </a:t>
            </a:r>
          </a:p>
          <a:p>
            <a:pPr algn="just" defTabSz="342900"/>
            <a:r>
              <a:rPr lang="es-CL" sz="1400" dirty="0">
                <a:solidFill>
                  <a:srgbClr val="1F497D"/>
                </a:solidFill>
              </a:rPr>
              <a:t>Los Solicitantes evalúan mejor que los Reclamantes (promedio 63% vs 57%), salvo en el ítem autonomía, que es uno de los más bajos para todos los usuarios. </a:t>
            </a:r>
          </a:p>
          <a:p>
            <a:pPr algn="just" defTabSz="342900"/>
            <a:r>
              <a:rPr lang="es-CL" sz="1400" dirty="0">
                <a:solidFill>
                  <a:srgbClr val="1F497D"/>
                </a:solidFill>
              </a:rPr>
              <a:t>En el caso de los reclamantes, quienes son los más críticos, el ítem eficiencia, emerge como aquel con evaluación más baja. </a:t>
            </a:r>
          </a:p>
        </p:txBody>
      </p:sp>
      <p:graphicFrame>
        <p:nvGraphicFramePr>
          <p:cNvPr id="11" name="Gráfico 10"/>
          <p:cNvGraphicFramePr>
            <a:graphicFrameLocks/>
          </p:cNvGraphicFramePr>
          <p:nvPr>
            <p:extLst>
              <p:ext uri="{D42A27DB-BD31-4B8C-83A1-F6EECF244321}">
                <p14:modId xmlns:p14="http://schemas.microsoft.com/office/powerpoint/2010/main" val="3038625247"/>
              </p:ext>
            </p:extLst>
          </p:nvPr>
        </p:nvGraphicFramePr>
        <p:xfrm>
          <a:off x="267151" y="980604"/>
          <a:ext cx="8658485" cy="38766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75637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0"/>
            <a:ext cx="7271133" cy="739759"/>
          </a:xfrm>
          <a:prstGeom prst="rect">
            <a:avLst/>
          </a:prstGeom>
          <a:solidFill>
            <a:srgbClr val="55C8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s-ES" sz="1350">
              <a:solidFill>
                <a:prstClr val="white"/>
              </a:solidFill>
            </a:endParaRPr>
          </a:p>
        </p:txBody>
      </p:sp>
      <p:sp>
        <p:nvSpPr>
          <p:cNvPr id="50180" name="CuadroTexto 10"/>
          <p:cNvSpPr txBox="1">
            <a:spLocks noChangeArrowheads="1"/>
          </p:cNvSpPr>
          <p:nvPr/>
        </p:nvSpPr>
        <p:spPr bwMode="auto">
          <a:xfrm>
            <a:off x="0" y="77491"/>
            <a:ext cx="655621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spcBef>
                <a:spcPct val="0"/>
              </a:spcBef>
              <a:defRPr/>
            </a:pPr>
            <a:r>
              <a:rPr lang="es-CL" sz="2800" b="1" dirty="0">
                <a:solidFill>
                  <a:srgbClr val="FFFFFF"/>
                </a:solidFill>
                <a:latin typeface="Trebuchet MS" panose="020B0603020202020204" pitchFamily="34" charset="0"/>
                <a:ea typeface="+mn-ea"/>
              </a:rPr>
              <a:t>PERCEPCIÓN ATRIBUTOS DEL CONSEJO</a:t>
            </a:r>
            <a:endParaRPr lang="es-ES" sz="2800" b="1" dirty="0">
              <a:solidFill>
                <a:srgbClr val="FFFFFF"/>
              </a:solidFill>
              <a:latin typeface="Trebuchet MS" panose="020B0603020202020204" pitchFamily="34" charset="0"/>
              <a:ea typeface="+mn-ea"/>
            </a:endParaRPr>
          </a:p>
        </p:txBody>
      </p:sp>
      <p:sp>
        <p:nvSpPr>
          <p:cNvPr id="9" name="6 Llamada rectangular redondeada"/>
          <p:cNvSpPr/>
          <p:nvPr/>
        </p:nvSpPr>
        <p:spPr>
          <a:xfrm>
            <a:off x="242757" y="5745707"/>
            <a:ext cx="8658485" cy="1026082"/>
          </a:xfrm>
          <a:prstGeom prst="wedgeRoundRectCallout">
            <a:avLst>
              <a:gd name="adj1" fmla="val 34378"/>
              <a:gd name="adj2" fmla="val 40295"/>
              <a:gd name="adj3" fmla="val 16667"/>
            </a:avLst>
          </a:prstGeom>
          <a:solidFill>
            <a:srgbClr val="DBE5F1"/>
          </a:solidFill>
          <a:ln w="25400" cap="flat" cmpd="sng" algn="ctr">
            <a:solidFill>
              <a:srgbClr val="DBE5F1">
                <a:shade val="50000"/>
              </a:srgbClr>
            </a:solidFill>
            <a:prstDash val="solid"/>
          </a:ln>
          <a:effectLst/>
        </p:spPr>
        <p:txBody>
          <a:bodyPr anchor="ctr"/>
          <a:lstStyle/>
          <a:p>
            <a:pPr algn="just" defTabSz="342900"/>
            <a:r>
              <a:rPr lang="es-CL" sz="1600" dirty="0">
                <a:solidFill>
                  <a:srgbClr val="1F497D"/>
                </a:solidFill>
              </a:rPr>
              <a:t>A nivel general, se observa una caída en la percepción de los atributos del Consejo, alcanzando niveles mínimos desde el año 2014 en algunos atributos. La caída mas fuerte corresponde a Autonomía (-14%), seguida de Eficiencia (-13%) e Independencia Política  (-12%). </a:t>
            </a:r>
          </a:p>
        </p:txBody>
      </p:sp>
      <p:graphicFrame>
        <p:nvGraphicFramePr>
          <p:cNvPr id="15" name="Gráfico 14"/>
          <p:cNvGraphicFramePr>
            <a:graphicFrameLocks/>
          </p:cNvGraphicFramePr>
          <p:nvPr>
            <p:extLst>
              <p:ext uri="{D42A27DB-BD31-4B8C-83A1-F6EECF244321}">
                <p14:modId xmlns:p14="http://schemas.microsoft.com/office/powerpoint/2010/main" val="701590379"/>
              </p:ext>
            </p:extLst>
          </p:nvPr>
        </p:nvGraphicFramePr>
        <p:xfrm>
          <a:off x="242757" y="739759"/>
          <a:ext cx="8491809" cy="47739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95772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3334</TotalTime>
  <Words>6547</Words>
  <Application>Microsoft Office PowerPoint</Application>
  <PresentationFormat>Presentación en pantalla (4:3)</PresentationFormat>
  <Paragraphs>788</Paragraphs>
  <Slides>54</Slides>
  <Notes>14</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2</vt:i4>
      </vt:variant>
      <vt:variant>
        <vt:lpstr>Títulos de diapositiva</vt:lpstr>
      </vt:variant>
      <vt:variant>
        <vt:i4>54</vt:i4>
      </vt:variant>
    </vt:vector>
  </HeadingPairs>
  <TitlesOfParts>
    <vt:vector size="63" baseType="lpstr">
      <vt:lpstr>Arial</vt:lpstr>
      <vt:lpstr>Calibri</vt:lpstr>
      <vt:lpstr>Century Gothic</vt:lpstr>
      <vt:lpstr>Symbol</vt:lpstr>
      <vt:lpstr>Trebuchet MS</vt:lpstr>
      <vt:lpstr>Wingdings</vt:lpstr>
      <vt:lpstr>Tema de Office</vt:lpstr>
      <vt:lpstr>Gráfico</vt:lpstr>
      <vt:lpstr>Hoja de cálculo</vt:lpstr>
      <vt:lpstr>ESTUDIO DE SATISFACCIÓN DE USUARIOS  PRIVADOS Y PÚBLICOS RESULTADOS GENERALES 2019</vt:lpstr>
      <vt:lpstr>1. Usuarios Privados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 Generales Usuarios Privados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 Usuarios Privados</vt:lpstr>
      <vt:lpstr>Presentación de PowerPoint</vt:lpstr>
      <vt:lpstr>Presentación de PowerPoint</vt:lpstr>
      <vt:lpstr>Presentación de PowerPoint</vt:lpstr>
      <vt:lpstr>2. Usuarios Públicos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Percepción de atributos del CPLT</vt:lpstr>
      <vt:lpstr>Presentación de PowerPoint</vt:lpstr>
      <vt:lpstr>Conclusiones Usuarios Públicos</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Estrella de la Muerte</dc:creator>
  <cp:lastModifiedBy>María Paz Torres Alcalde</cp:lastModifiedBy>
  <cp:revision>182</cp:revision>
  <dcterms:created xsi:type="dcterms:W3CDTF">2018-06-22T20:21:09Z</dcterms:created>
  <dcterms:modified xsi:type="dcterms:W3CDTF">2021-04-26T22:25:48Z</dcterms:modified>
</cp:coreProperties>
</file>