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g"/>
  <Override PartName="/ppt/media/image10.jpg" ContentType="image/jpg"/>
  <Override PartName="/ppt/media/image14.jpg" ContentType="image/jpg"/>
  <Override PartName="/ppt/media/image16.jpg" ContentType="image/jpg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5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6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17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5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380" r:id="rId3"/>
    <p:sldId id="381" r:id="rId4"/>
    <p:sldId id="382" r:id="rId5"/>
    <p:sldId id="383" r:id="rId6"/>
    <p:sldId id="454" r:id="rId7"/>
    <p:sldId id="386" r:id="rId8"/>
    <p:sldId id="387" r:id="rId9"/>
    <p:sldId id="388" r:id="rId10"/>
    <p:sldId id="389" r:id="rId11"/>
    <p:sldId id="428" r:id="rId12"/>
    <p:sldId id="427" r:id="rId13"/>
    <p:sldId id="390" r:id="rId14"/>
    <p:sldId id="426" r:id="rId15"/>
    <p:sldId id="425" r:id="rId16"/>
    <p:sldId id="455" r:id="rId17"/>
    <p:sldId id="434" r:id="rId18"/>
    <p:sldId id="430" r:id="rId19"/>
    <p:sldId id="435" r:id="rId20"/>
    <p:sldId id="420" r:id="rId21"/>
    <p:sldId id="432" r:id="rId22"/>
    <p:sldId id="421" r:id="rId23"/>
    <p:sldId id="422" r:id="rId24"/>
    <p:sldId id="460" r:id="rId25"/>
    <p:sldId id="456" r:id="rId26"/>
    <p:sldId id="438" r:id="rId27"/>
    <p:sldId id="423" r:id="rId28"/>
    <p:sldId id="424" r:id="rId29"/>
    <p:sldId id="437" r:id="rId30"/>
    <p:sldId id="433" r:id="rId31"/>
    <p:sldId id="457" r:id="rId32"/>
    <p:sldId id="458" r:id="rId33"/>
    <p:sldId id="459" r:id="rId34"/>
    <p:sldId id="429" r:id="rId35"/>
    <p:sldId id="258" r:id="rId3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Alcaíno Palma" initials="PAP" lastIdx="49" clrIdx="0">
    <p:extLst>
      <p:ext uri="{19B8F6BF-5375-455C-9EA6-DF929625EA0E}">
        <p15:presenceInfo xmlns:p15="http://schemas.microsoft.com/office/powerpoint/2012/main" userId="S-1-5-21-2711197063-1210480312-2249931052-3293" providerId="AD"/>
      </p:ext>
    </p:extLst>
  </p:cmAuthor>
  <p:cmAuthor id="2" name="Practicante 2 Estudio" initials="P2E" lastIdx="10" clrIdx="1">
    <p:extLst>
      <p:ext uri="{19B8F6BF-5375-455C-9EA6-DF929625EA0E}">
        <p15:presenceInfo xmlns:p15="http://schemas.microsoft.com/office/powerpoint/2012/main" userId="S-1-5-21-2711197063-1210480312-2249931052-5863" providerId="AD"/>
      </p:ext>
    </p:extLst>
  </p:cmAuthor>
  <p:cmAuthor id="3" name="Carlos Carrasco Vitalich" initials="CCV" lastIdx="10" clrIdx="2">
    <p:extLst>
      <p:ext uri="{19B8F6BF-5375-455C-9EA6-DF929625EA0E}">
        <p15:presenceInfo xmlns:p15="http://schemas.microsoft.com/office/powerpoint/2012/main" userId="S-1-5-21-2711197063-1210480312-2249931052-3292" providerId="AD"/>
      </p:ext>
    </p:extLst>
  </p:cmAuthor>
  <p:cmAuthor id="4" name="Daniela Moreno Tacchi" initials="DMT" lastIdx="45" clrIdx="3">
    <p:extLst>
      <p:ext uri="{19B8F6BF-5375-455C-9EA6-DF929625EA0E}">
        <p15:presenceInfo xmlns:p15="http://schemas.microsoft.com/office/powerpoint/2012/main" userId="S-1-5-21-2711197063-1210480312-2249931052-2147" providerId="AD"/>
      </p:ext>
    </p:extLst>
  </p:cmAuthor>
  <p:cmAuthor id="5" name="María Paz Torres Alcalde" initials="MPTA" lastIdx="35" clrIdx="4">
    <p:extLst>
      <p:ext uri="{19B8F6BF-5375-455C-9EA6-DF929625EA0E}">
        <p15:presenceInfo xmlns:p15="http://schemas.microsoft.com/office/powerpoint/2012/main" userId="S::mtorres@cplt.cl::86c722be-26fb-4210-9bba-e1e86198f81c" providerId="AD"/>
      </p:ext>
    </p:extLst>
  </p:cmAuthor>
  <p:cmAuthor id="6" name="Daniela Moreno Tacchi" initials="DMT [2]" lastIdx="32" clrIdx="5">
    <p:extLst>
      <p:ext uri="{19B8F6BF-5375-455C-9EA6-DF929625EA0E}">
        <p15:presenceInfo xmlns:p15="http://schemas.microsoft.com/office/powerpoint/2012/main" userId="S::dmoreno@cplt.cl::dff2f34a-21aa-411b-a40c-0d6308b83c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8E9"/>
    <a:srgbClr val="858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5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pt.lan\documentos\Direcci&#243;n%20de%20Estudios\DE2019\2019\Coordinaci&#243;n%20de%20Estudios%20e%20Investigaci&#243;n\Estudios%20Permanentes\Satisfacci&#243;n%20de%20Usuarios%20Externos\Procesamiento%20de%20datos\2020\Datos%20generales%20anual%20202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cpt.lan\documentos\Direcci&#243;n%20de%20Estudios\DE2019\2019\Coordinaci&#243;n%20de%20Estudios%20e%20Investigaci&#243;n\Estudios%20Permanentes\Satisfacci&#243;n%20de%20Usuarios%20Externos\Procesamiento%20de%20datos\2020\Datos%20generales%20anual%202020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cpt.lan\documentos\Direcci&#243;n%20de%20Estudios\DE2019\2019\Coordinaci&#243;n%20de%20Estudios%20e%20Investigaci&#243;n\Estudios%20Permanentes\Satisfacci&#243;n%20de%20Usuarios%20Externos\Procesamiento%20de%20datos\2020\Datos%20generales%20anual%202020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An&#225;lisis%20Enlaces%20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consejoparatransparencia-my.sharepoint.com/personal/ccarrasco_cplt_cl/Documents/2020/2.%20Enlaces%202020/An&#225;lisis%20Enlaces%20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Promedio de notas satisfacción general, según tipo de usuario</a:t>
            </a:r>
            <a:endParaRPr lang="es-CL" sz="14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'Sat Gral'!$C$3</c:f>
              <c:strCache>
                <c:ptCount val="1"/>
                <c:pt idx="0">
                  <c:v>Promedio de notas satisfacción general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 Gral'!$B$4:$B$12</c:f>
              <c:strCache>
                <c:ptCount val="9"/>
                <c:pt idx="0">
                  <c:v>Defensoría 
(100)</c:v>
                </c:pt>
                <c:pt idx="1">
                  <c:v>Reclamantes 
(1059)</c:v>
                </c:pt>
                <c:pt idx="2">
                  <c:v>Seguimiento de decisiones 
(62)</c:v>
                </c:pt>
                <c:pt idx="3">
                  <c:v>Solicitantes derivados 
(420)</c:v>
                </c:pt>
                <c:pt idx="4">
                  <c:v>Consultantes 
(939)</c:v>
                </c:pt>
                <c:pt idx="5">
                  <c:v>Solicitantes CPLT 
(41)</c:v>
                </c:pt>
                <c:pt idx="6">
                  <c:v>Capacitados Funcionarios 
(712)</c:v>
                </c:pt>
                <c:pt idx="7">
                  <c:v>Ciclos Formativos 
(36)</c:v>
                </c:pt>
                <c:pt idx="8">
                  <c:v>Sensibilización Sociedad Civil 
(95)</c:v>
                </c:pt>
              </c:strCache>
            </c:strRef>
          </c:cat>
          <c:val>
            <c:numRef>
              <c:f>'Sat Gral'!$C$4:$C$12</c:f>
              <c:numCache>
                <c:formatCode>0.0</c:formatCode>
                <c:ptCount val="9"/>
                <c:pt idx="0">
                  <c:v>3.6551724137931036</c:v>
                </c:pt>
                <c:pt idx="1">
                  <c:v>4.2</c:v>
                </c:pt>
                <c:pt idx="2">
                  <c:v>4.4838709677419368</c:v>
                </c:pt>
                <c:pt idx="3">
                  <c:v>4.9676616915422889</c:v>
                </c:pt>
                <c:pt idx="4">
                  <c:v>5.3919062832800826</c:v>
                </c:pt>
                <c:pt idx="5">
                  <c:v>5.4390243902439028</c:v>
                </c:pt>
                <c:pt idx="6">
                  <c:v>6.2542134831460672</c:v>
                </c:pt>
                <c:pt idx="7">
                  <c:v>6.666666666666667</c:v>
                </c:pt>
                <c:pt idx="8">
                  <c:v>6.7263157894736834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1-48A3-AC5C-BF34A77959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3546831"/>
        <c:axId val="1457801119"/>
      </c:barChart>
      <c:catAx>
        <c:axId val="159354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57801119"/>
        <c:crosses val="autoZero"/>
        <c:auto val="1"/>
        <c:lblAlgn val="ctr"/>
        <c:lblOffset val="100"/>
        <c:noMultiLvlLbl val="0"/>
      </c:catAx>
      <c:valAx>
        <c:axId val="1457801119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9354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>
          <a:lumMod val="50000"/>
          <a:lumOff val="50000"/>
        </a:sysClr>
      </a:solidFill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SAI, TA, Portal, Lobby (%)</a:t>
            </a:r>
          </a:p>
        </c:rich>
      </c:tx>
      <c:layout>
        <c:manualLayout>
          <c:xMode val="edge"/>
          <c:yMode val="edge"/>
          <c:x val="0.33789064998606061"/>
          <c:y val="4.3487590627682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Hoja1!$A$28</c:f>
              <c:strCache>
                <c:ptCount val="1"/>
                <c:pt idx="0">
                  <c:v>SAI, TA, Portal, Lobby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11-49AC-ABE2-91A4A799A473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11-49AC-ABE2-91A4A799A473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11-49AC-ABE2-91A4A799A47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11-49AC-ABE2-91A4A799A473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11-49AC-ABE2-91A4A799A473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11-49AC-ABE2-91A4A799A473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611-49AC-ABE2-91A4A799A47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611-49AC-ABE2-91A4A799A473}"/>
                </c:ext>
              </c:extLst>
            </c:dLbl>
            <c:dLbl>
              <c:idx val="1"/>
              <c:layout>
                <c:manualLayout>
                  <c:x val="8.6141588028776694E-2"/>
                  <c:y val="-0.187358465584308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11-49AC-ABE2-91A4A799A473}"/>
                </c:ext>
              </c:extLst>
            </c:dLbl>
            <c:dLbl>
              <c:idx val="2"/>
              <c:layout>
                <c:manualLayout>
                  <c:x val="-3.2896243846451852E-2"/>
                  <c:y val="8.98412531731102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11-49AC-ABE2-91A4A799A473}"/>
                </c:ext>
              </c:extLst>
            </c:dLbl>
            <c:dLbl>
              <c:idx val="4"/>
              <c:layout>
                <c:manualLayout>
                  <c:x val="6.0947130476340771E-3"/>
                  <c:y val="4.08026218870037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11-49AC-ABE2-91A4A799A473}"/>
                </c:ext>
              </c:extLst>
            </c:dLbl>
            <c:dLbl>
              <c:idx val="6"/>
              <c:layout>
                <c:manualLayout>
                  <c:x val="-0.23920177165354331"/>
                  <c:y val="-1.75375473899095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11-49AC-ABE2-91A4A799A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Hoja1!$B$27:$H$27</c:f>
              <c:strCache>
                <c:ptCount val="7"/>
                <c:pt idx="0">
                  <c:v>Municipio</c:v>
                </c:pt>
                <c:pt idx="1">
                  <c:v>OAC</c:v>
                </c:pt>
                <c:pt idx="2">
                  <c:v>Corporación Municipal </c:v>
                </c:pt>
                <c:pt idx="3">
                  <c:v>Hospital</c:v>
                </c:pt>
                <c:pt idx="4">
                  <c:v>Otra Institución</c:v>
                </c:pt>
                <c:pt idx="5">
                  <c:v>Empresa Pública </c:v>
                </c:pt>
                <c:pt idx="6">
                  <c:v>FF. AA. de Orden y Seguridad Pública </c:v>
                </c:pt>
              </c:strCache>
            </c:strRef>
          </c:cat>
          <c:val>
            <c:numRef>
              <c:f>Hoja1!$B$28:$H$28</c:f>
              <c:numCache>
                <c:formatCode>0</c:formatCode>
                <c:ptCount val="7"/>
                <c:pt idx="0">
                  <c:v>36.842105263157897</c:v>
                </c:pt>
                <c:pt idx="1">
                  <c:v>39.473684210526315</c:v>
                </c:pt>
                <c:pt idx="2" formatCode="General">
                  <c:v>3</c:v>
                </c:pt>
                <c:pt idx="4" formatCode="General">
                  <c:v>13</c:v>
                </c:pt>
                <c:pt idx="5" formatCode="General">
                  <c:v>3</c:v>
                </c:pt>
                <c:pt idx="6" formatCode="General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611-49AC-ABE2-91A4A799A47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200" b="1" dirty="0"/>
              <a:t>SAI, TA, Portal, Lobby, Probidad, PDP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7575202706486412"/>
          <c:y val="0.2762583843686206"/>
          <c:w val="0.44849618724498763"/>
          <c:h val="0.67734434237386998"/>
        </c:manualLayout>
      </c:layout>
      <c:pieChart>
        <c:varyColors val="1"/>
        <c:ser>
          <c:idx val="0"/>
          <c:order val="0"/>
          <c:tx>
            <c:strRef>
              <c:f>Hoja1!$A$49</c:f>
              <c:strCache>
                <c:ptCount val="1"/>
                <c:pt idx="0">
                  <c:v>SAI, TA, Portal, Lobby, Probidad, PDP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C2-4FA4-9798-24C42FED6FA0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C2-4FA4-9798-24C42FED6FA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C2-4FA4-9798-24C42FED6FA0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C2-4FA4-9798-24C42FED6FA0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C2-4FA4-9798-24C42FED6FA0}"/>
              </c:ext>
            </c:extLst>
          </c:dPt>
          <c:dLbls>
            <c:dLbl>
              <c:idx val="0"/>
              <c:layout>
                <c:manualLayout>
                  <c:x val="-0.21037520251338659"/>
                  <c:y val="-0.137488699329250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09F7BB-520E-45C5-BDA0-435E0ACBFED6}" type="CATEGORYNAME">
                      <a:rPr lang="en-US" smtClean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/>
                      <a:t>; </a:t>
                    </a:r>
                    <a:fld id="{73887AE4-EE1B-49EB-9222-05381F7AE51D}" type="VALUE">
                      <a:rPr lang="en-US" baseline="0" dirty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C2-4FA4-9798-24C42FED6FA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4C2-4FA4-9798-24C42FED6FA0}"/>
                </c:ext>
              </c:extLst>
            </c:dLbl>
            <c:dLbl>
              <c:idx val="2"/>
              <c:layout>
                <c:manualLayout>
                  <c:x val="-3.3087646055840591E-3"/>
                  <c:y val="5.01552930883639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C2-4FA4-9798-24C42FED6FA0}"/>
                </c:ext>
              </c:extLst>
            </c:dLbl>
            <c:dLbl>
              <c:idx val="4"/>
              <c:layout>
                <c:manualLayout>
                  <c:x val="0.12626745863320113"/>
                  <c:y val="-1.58617672790901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C2-4FA4-9798-24C42FED6F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Hoja1!$B$48:$F$48</c:f>
              <c:strCache>
                <c:ptCount val="5"/>
                <c:pt idx="0">
                  <c:v>Municipio</c:v>
                </c:pt>
                <c:pt idx="1">
                  <c:v>OAC </c:v>
                </c:pt>
                <c:pt idx="2">
                  <c:v>Corporación Municipal </c:v>
                </c:pt>
                <c:pt idx="3">
                  <c:v>Hospital</c:v>
                </c:pt>
                <c:pt idx="4">
                  <c:v>Otra Institución</c:v>
                </c:pt>
              </c:strCache>
            </c:strRef>
          </c:cat>
          <c:val>
            <c:numRef>
              <c:f>Hoja1!$B$49:$F$49</c:f>
              <c:numCache>
                <c:formatCode>0</c:formatCode>
                <c:ptCount val="5"/>
                <c:pt idx="0">
                  <c:v>64.86486486486487</c:v>
                </c:pt>
                <c:pt idx="1">
                  <c:v>18.918918918918919</c:v>
                </c:pt>
                <c:pt idx="2" formatCode="General">
                  <c:v>5</c:v>
                </c:pt>
                <c:pt idx="3" formatCode="General">
                  <c:v>3</c:v>
                </c:pt>
                <c:pt idx="4" formatCode="General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C2-4FA4-9798-24C42FED6FA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SAI, TA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Hoja1!$A$70</c:f>
              <c:strCache>
                <c:ptCount val="1"/>
                <c:pt idx="0">
                  <c:v>SAI, TA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8E-443D-BD7D-142C2CCFF3EE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8E-443D-BD7D-142C2CCFF3EE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8E-443D-BD7D-142C2CCFF3EE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8E-443D-BD7D-142C2CCFF3EE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8E-443D-BD7D-142C2CCFF3EE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8E-443D-BD7D-142C2CCFF3EE}"/>
              </c:ext>
            </c:extLst>
          </c:dPt>
          <c:dLbls>
            <c:dLbl>
              <c:idx val="0"/>
              <c:layout>
                <c:manualLayout>
                  <c:x val="-0.19415245472110956"/>
                  <c:y val="0.11155807507949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E-443D-BD7D-142C2CCFF3EE}"/>
                </c:ext>
              </c:extLst>
            </c:dLbl>
            <c:dLbl>
              <c:idx val="1"/>
              <c:layout>
                <c:manualLayout>
                  <c:x val="9.9134188685074717E-2"/>
                  <c:y val="-0.20695654963420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E-443D-BD7D-142C2CCFF3EE}"/>
                </c:ext>
              </c:extLst>
            </c:dLbl>
            <c:dLbl>
              <c:idx val="2"/>
              <c:layout>
                <c:manualLayout>
                  <c:x val="-3.7216972878390202E-2"/>
                  <c:y val="3.56937153689122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E-443D-BD7D-142C2CCFF3EE}"/>
                </c:ext>
              </c:extLst>
            </c:dLbl>
            <c:dLbl>
              <c:idx val="3"/>
              <c:layout>
                <c:manualLayout>
                  <c:x val="-9.5177165354330712E-2"/>
                  <c:y val="7.71704578594342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E-443D-BD7D-142C2CCFF3EE}"/>
                </c:ext>
              </c:extLst>
            </c:dLbl>
            <c:dLbl>
              <c:idx val="4"/>
              <c:layout>
                <c:manualLayout>
                  <c:x val="-7.0550306211723535E-2"/>
                  <c:y val="6.16728638086906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8E-443D-BD7D-142C2CCFF3EE}"/>
                </c:ext>
              </c:extLst>
            </c:dLbl>
            <c:dLbl>
              <c:idx val="5"/>
              <c:layout>
                <c:manualLayout>
                  <c:x val="0.29019531933508314"/>
                  <c:y val="1.18084718576844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8E-443D-BD7D-142C2CCFF3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Hoja1!$B$69:$G$69</c:f>
              <c:strCache>
                <c:ptCount val="6"/>
                <c:pt idx="0">
                  <c:v>Municipio</c:v>
                </c:pt>
                <c:pt idx="1">
                  <c:v>OAC</c:v>
                </c:pt>
                <c:pt idx="2">
                  <c:v>Corporación Municipal </c:v>
                </c:pt>
                <c:pt idx="3">
                  <c:v>Hospital</c:v>
                </c:pt>
                <c:pt idx="4">
                  <c:v>Otra Institución</c:v>
                </c:pt>
                <c:pt idx="5">
                  <c:v>Fundación de la Presidencia</c:v>
                </c:pt>
              </c:strCache>
            </c:strRef>
          </c:cat>
          <c:val>
            <c:numRef>
              <c:f>Hoja1!$B$70:$G$70</c:f>
              <c:numCache>
                <c:formatCode>0</c:formatCode>
                <c:ptCount val="6"/>
                <c:pt idx="0">
                  <c:v>37.931034482758619</c:v>
                </c:pt>
                <c:pt idx="1">
                  <c:v>34.482758620689658</c:v>
                </c:pt>
                <c:pt idx="2" formatCode="General">
                  <c:v>10</c:v>
                </c:pt>
                <c:pt idx="3" formatCode="General">
                  <c:v>10</c:v>
                </c:pt>
                <c:pt idx="4" formatCode="General">
                  <c:v>3</c:v>
                </c:pt>
                <c:pt idx="5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8E-443D-BD7D-142C2CCFF3E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200" b="1" dirty="0"/>
              <a:t>¿Existe en su institución un área o unidad de transparencia? </a:t>
            </a:r>
            <a:r>
              <a:rPr lang="es-419" sz="11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(N=340)</a:t>
            </a:r>
            <a:endParaRPr lang="es-419" sz="12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35777972115466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0555544228115045E-2"/>
          <c:y val="0.31722163735906228"/>
          <c:w val="0.93888888888888888"/>
          <c:h val="0.50337849329752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'Area de Transparencia'!$B$18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'Area de Transparencia'!$A$19:$A$21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'Area de Transparencia'!$B$19:$B$21</c:f>
              <c:numCache>
                <c:formatCode>0%</c:formatCode>
                <c:ptCount val="3"/>
                <c:pt idx="0">
                  <c:v>0.72</c:v>
                </c:pt>
                <c:pt idx="1">
                  <c:v>0.28000000000000003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F-4AE1-AFB1-FD64F307939C}"/>
            </c:ext>
          </c:extLst>
        </c:ser>
        <c:ser>
          <c:idx val="1"/>
          <c:order val="1"/>
          <c:tx>
            <c:strRef>
              <c:f>'Area de Transparencia'!$C$18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'Area de Transparencia'!$A$19:$A$21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'Area de Transparencia'!$C$19:$C$21</c:f>
              <c:numCache>
                <c:formatCode>0%</c:formatCode>
                <c:ptCount val="3"/>
                <c:pt idx="0">
                  <c:v>0.73</c:v>
                </c:pt>
                <c:pt idx="1">
                  <c:v>0.27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F-4AE1-AFB1-FD64F307939C}"/>
            </c:ext>
          </c:extLst>
        </c:ser>
        <c:ser>
          <c:idx val="2"/>
          <c:order val="2"/>
          <c:tx>
            <c:strRef>
              <c:f>'Area de Transparencia'!$D$18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'Area de Transparencia'!$A$19:$A$21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'Area de Transparencia'!$D$19:$D$21</c:f>
              <c:numCache>
                <c:formatCode>0%</c:formatCode>
                <c:ptCount val="3"/>
                <c:pt idx="0">
                  <c:v>0.67</c:v>
                </c:pt>
                <c:pt idx="1">
                  <c:v>0.31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F-4AE1-AFB1-FD64F30793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98768351"/>
        <c:axId val="991665471"/>
      </c:barChart>
      <c:catAx>
        <c:axId val="119876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91665471"/>
        <c:crosses val="autoZero"/>
        <c:auto val="1"/>
        <c:lblAlgn val="ctr"/>
        <c:lblOffset val="100"/>
        <c:noMultiLvlLbl val="0"/>
      </c:catAx>
      <c:valAx>
        <c:axId val="9916654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876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200" b="1" dirty="0"/>
              <a:t>Incluyéndolo(a) a Ud. ¿Cuántas personas trabajan en ella? (N=230)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2.4403771491957847E-2"/>
          <c:y val="0.39224846894138243"/>
          <c:w val="0.95119245701608435"/>
          <c:h val="0.5003521434820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'Cuantos funcionarios trabajan'!$B$3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'Cuantos funcionarios trabajan'!$A$4:$A$9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a 6</c:v>
                </c:pt>
                <c:pt idx="4">
                  <c:v>7 a 10</c:v>
                </c:pt>
                <c:pt idx="5">
                  <c:v>11 o más</c:v>
                </c:pt>
              </c:strCache>
            </c:strRef>
          </c:cat>
          <c:val>
            <c:numRef>
              <c:f>'Cuantos funcionarios trabajan'!$B$4:$B$9</c:f>
              <c:numCache>
                <c:formatCode>0%</c:formatCode>
                <c:ptCount val="6"/>
                <c:pt idx="0">
                  <c:v>0.26600000000000001</c:v>
                </c:pt>
                <c:pt idx="1">
                  <c:v>0.27600000000000002</c:v>
                </c:pt>
                <c:pt idx="2">
                  <c:v>0.15</c:v>
                </c:pt>
                <c:pt idx="3">
                  <c:v>0.129</c:v>
                </c:pt>
                <c:pt idx="4">
                  <c:v>5.5E-2</c:v>
                </c:pt>
                <c:pt idx="5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6-4A0A-955E-B5BD16215B4D}"/>
            </c:ext>
          </c:extLst>
        </c:ser>
        <c:ser>
          <c:idx val="1"/>
          <c:order val="1"/>
          <c:tx>
            <c:strRef>
              <c:f>'Cuantos funcionarios trabajan'!$C$3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'Cuantos funcionarios trabajan'!$A$4:$A$9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a 6</c:v>
                </c:pt>
                <c:pt idx="4">
                  <c:v>7 a 10</c:v>
                </c:pt>
                <c:pt idx="5">
                  <c:v>11 o más</c:v>
                </c:pt>
              </c:strCache>
            </c:strRef>
          </c:cat>
          <c:val>
            <c:numRef>
              <c:f>'Cuantos funcionarios trabajan'!$C$4:$C$9</c:f>
              <c:numCache>
                <c:formatCode>0%</c:formatCode>
                <c:ptCount val="6"/>
                <c:pt idx="0">
                  <c:v>0.24</c:v>
                </c:pt>
                <c:pt idx="1">
                  <c:v>0.3</c:v>
                </c:pt>
                <c:pt idx="2">
                  <c:v>0.15</c:v>
                </c:pt>
                <c:pt idx="3">
                  <c:v>0.11</c:v>
                </c:pt>
                <c:pt idx="4">
                  <c:v>0.05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6-4A0A-955E-B5BD16215B4D}"/>
            </c:ext>
          </c:extLst>
        </c:ser>
        <c:ser>
          <c:idx val="2"/>
          <c:order val="2"/>
          <c:tx>
            <c:strRef>
              <c:f>'Cuantos funcionarios trabajan'!$D$3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'Cuantos funcionarios trabajan'!$A$4:$A$9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a 6</c:v>
                </c:pt>
                <c:pt idx="4">
                  <c:v>7 a 10</c:v>
                </c:pt>
                <c:pt idx="5">
                  <c:v>11 o más</c:v>
                </c:pt>
              </c:strCache>
            </c:strRef>
          </c:cat>
          <c:val>
            <c:numRef>
              <c:f>'Cuantos funcionarios trabajan'!$D$4:$D$9</c:f>
              <c:numCache>
                <c:formatCode>0%</c:formatCode>
                <c:ptCount val="6"/>
                <c:pt idx="0">
                  <c:v>0.26</c:v>
                </c:pt>
                <c:pt idx="1">
                  <c:v>0.37</c:v>
                </c:pt>
                <c:pt idx="2">
                  <c:v>0.17</c:v>
                </c:pt>
                <c:pt idx="3">
                  <c:v>0.15</c:v>
                </c:pt>
                <c:pt idx="4">
                  <c:v>0.02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86-4A0A-955E-B5BD16215B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4920527"/>
        <c:axId val="1322971615"/>
      </c:barChart>
      <c:catAx>
        <c:axId val="132492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22971615"/>
        <c:crosses val="autoZero"/>
        <c:auto val="1"/>
        <c:lblAlgn val="ctr"/>
        <c:lblOffset val="100"/>
        <c:noMultiLvlLbl val="0"/>
      </c:catAx>
      <c:valAx>
        <c:axId val="132297161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24920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u="none" strike="noStrike" baseline="0" dirty="0">
                <a:effectLst/>
              </a:rPr>
              <a:t>Cuántos de esos funcionarios se encuentran en calidad de honorarios? (N=228)</a:t>
            </a:r>
            <a:endParaRPr lang="es-419" sz="1100" dirty="0"/>
          </a:p>
        </c:rich>
      </c:tx>
      <c:layout>
        <c:manualLayout>
          <c:xMode val="edge"/>
          <c:yMode val="edge"/>
          <c:x val="0.106790251218597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9266771653543305"/>
          <c:y val="0.43560148731408582"/>
          <c:w val="0.45656932883389578"/>
          <c:h val="0.554858559346748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B0-4A7A-88B6-9B2610007150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B0-4A7A-88B6-9B2610007150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B0-4A7A-88B6-9B2610007150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B0-4A7A-88B6-9B2610007150}"/>
              </c:ext>
            </c:extLst>
          </c:dPt>
          <c:dLbls>
            <c:dLbl>
              <c:idx val="0"/>
              <c:layout>
                <c:manualLayout>
                  <c:x val="-0.11149147875010336"/>
                  <c:y val="-0.223491178186060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B0-4A7A-88B6-9B2610007150}"/>
                </c:ext>
              </c:extLst>
            </c:dLbl>
            <c:dLbl>
              <c:idx val="1"/>
              <c:layout>
                <c:manualLayout>
                  <c:x val="0.12714748079802909"/>
                  <c:y val="7.10691892680081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B0-4A7A-88B6-9B2610007150}"/>
                </c:ext>
              </c:extLst>
            </c:dLbl>
            <c:dLbl>
              <c:idx val="2"/>
              <c:layout>
                <c:manualLayout>
                  <c:x val="-0.11680494938132734"/>
                  <c:y val="2.0176071741032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B0-4A7A-88B6-9B2610007150}"/>
                </c:ext>
              </c:extLst>
            </c:dLbl>
            <c:dLbl>
              <c:idx val="3"/>
              <c:layout>
                <c:manualLayout>
                  <c:x val="7.7523959505061871E-2"/>
                  <c:y val="6.72025371828525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B0-4A7A-88B6-9B2610007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Honorarios!$B$10:$B$13</c:f>
              <c:strCache>
                <c:ptCount val="4"/>
                <c:pt idx="0">
                  <c:v>Ningún funcionario</c:v>
                </c:pt>
                <c:pt idx="1">
                  <c:v>Un funcionario</c:v>
                </c:pt>
                <c:pt idx="2">
                  <c:v>Dos funcionarios</c:v>
                </c:pt>
                <c:pt idx="3">
                  <c:v>Más de dos funcionarios, ¿cuántos?</c:v>
                </c:pt>
              </c:strCache>
            </c:strRef>
          </c:cat>
          <c:val>
            <c:numRef>
              <c:f>Honorarios!$E$10:$E$13</c:f>
              <c:numCache>
                <c:formatCode>####</c:formatCode>
                <c:ptCount val="4"/>
                <c:pt idx="0">
                  <c:v>73.684210526315795</c:v>
                </c:pt>
                <c:pt idx="1">
                  <c:v>21.491228070175438</c:v>
                </c:pt>
                <c:pt idx="2">
                  <c:v>3.9473684210526314</c:v>
                </c:pt>
                <c:pt idx="3">
                  <c:v>0.8771929824561403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B0-4A7A-88B6-9B261000715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5212962962962964"/>
          <c:w val="0.75585084146496406"/>
          <c:h val="0.21412146398366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200" b="1" dirty="0"/>
              <a:t>¿Existen en su institución mecanismos/procedimientos para proteger los datos personales de las personas? (N=339)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4.4444444444444446E-2"/>
          <c:y val="0.35780147273257512"/>
          <c:w val="0.93888888888888888"/>
          <c:h val="0.53479913969087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'Mecanismos PDP'!$I$10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'Mecanismos PDP'!$H$11:$H$13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'Mecanismos PDP'!$I$11:$I$13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0.28999999999999998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6-4386-9391-3476C8891FAE}"/>
            </c:ext>
          </c:extLst>
        </c:ser>
        <c:ser>
          <c:idx val="1"/>
          <c:order val="1"/>
          <c:tx>
            <c:strRef>
              <c:f>'Mecanismos PDP'!$J$10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'Mecanismos PDP'!$H$11:$H$13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'Mecanismos PDP'!$J$11:$J$13</c:f>
              <c:numCache>
                <c:formatCode>0%</c:formatCode>
                <c:ptCount val="3"/>
                <c:pt idx="0">
                  <c:v>0.68</c:v>
                </c:pt>
                <c:pt idx="1">
                  <c:v>0.22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76-4386-9391-3476C8891F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888848"/>
        <c:axId val="205735104"/>
      </c:barChart>
      <c:catAx>
        <c:axId val="7388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735104"/>
        <c:crosses val="autoZero"/>
        <c:auto val="1"/>
        <c:lblAlgn val="ctr"/>
        <c:lblOffset val="100"/>
        <c:noMultiLvlLbl val="0"/>
      </c:catAx>
      <c:valAx>
        <c:axId val="205735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88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419"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419"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¿Existen en su institución mecanismos/procedimientos para proteger los datos personales de las personas? (Respuestas Sí)</a:t>
            </a:r>
          </a:p>
        </c:rich>
      </c:tx>
      <c:layout>
        <c:manualLayout>
          <c:xMode val="edge"/>
          <c:yMode val="edge"/>
          <c:x val="0.120595176995470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419" sz="12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'Mecanismos PDP'!$B$20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'Mecanismos PDP'!$A$21:$A$22</c:f>
              <c:strCache>
                <c:ptCount val="2"/>
                <c:pt idx="0">
                  <c:v>OAC</c:v>
                </c:pt>
                <c:pt idx="1">
                  <c:v>Municipio</c:v>
                </c:pt>
              </c:strCache>
            </c:strRef>
          </c:cat>
          <c:val>
            <c:numRef>
              <c:f>'Mecanismos PDP'!$B$21:$B$22</c:f>
              <c:numCache>
                <c:formatCode>0%</c:formatCode>
                <c:ptCount val="2"/>
                <c:pt idx="0">
                  <c:v>0.75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C-4180-8E6C-217E9009A430}"/>
            </c:ext>
          </c:extLst>
        </c:ser>
        <c:ser>
          <c:idx val="1"/>
          <c:order val="1"/>
          <c:tx>
            <c:strRef>
              <c:f>'Mecanismos PDP'!$C$20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'Mecanismos PDP'!$A$21:$A$22</c:f>
              <c:strCache>
                <c:ptCount val="2"/>
                <c:pt idx="0">
                  <c:v>OAC</c:v>
                </c:pt>
                <c:pt idx="1">
                  <c:v>Municipio</c:v>
                </c:pt>
              </c:strCache>
            </c:strRef>
          </c:cat>
          <c:val>
            <c:numRef>
              <c:f>'Mecanismos PDP'!$C$21:$C$22</c:f>
              <c:numCache>
                <c:formatCode>0%</c:formatCode>
                <c:ptCount val="2"/>
                <c:pt idx="0">
                  <c:v>0.77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6C-4180-8E6C-217E9009A4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31021935"/>
        <c:axId val="1751674847"/>
      </c:barChart>
      <c:catAx>
        <c:axId val="193102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51674847"/>
        <c:crosses val="autoZero"/>
        <c:auto val="1"/>
        <c:lblAlgn val="ctr"/>
        <c:lblOffset val="100"/>
        <c:noMultiLvlLbl val="0"/>
      </c:catAx>
      <c:valAx>
        <c:axId val="17516748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31021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100" b="1" dirty="0"/>
              <a:t>En general, ¿Diría Ud. que el Consejo para la Transparencia es un organismo?: (N=371)  </a:t>
            </a:r>
            <a:endParaRPr lang="es-419" sz="11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1.283701590351587E-3"/>
          <c:y val="0.36184219735692508"/>
          <c:w val="0.96810438200584847"/>
          <c:h val="0.44442471790960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'P4'!$J$6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'P4'!$I$7:$I$11</c:f>
              <c:strCache>
                <c:ptCount val="5"/>
                <c:pt idx="0">
                  <c:v>Autónomo (que no depende de ninguno de los 3 poderes del Estado)</c:v>
                </c:pt>
                <c:pt idx="1">
                  <c:v>Eficaz (que cumple con su propósito)</c:v>
                </c:pt>
                <c:pt idx="2">
                  <c:v>Transparente</c:v>
                </c:pt>
                <c:pt idx="3">
                  <c:v>Confiable</c:v>
                </c:pt>
                <c:pt idx="4">
                  <c:v>Técnico</c:v>
                </c:pt>
              </c:strCache>
            </c:strRef>
          </c:cat>
          <c:val>
            <c:numRef>
              <c:f>'P4'!$J$7:$J$11</c:f>
              <c:numCache>
                <c:formatCode>General</c:formatCode>
                <c:ptCount val="5"/>
                <c:pt idx="0">
                  <c:v>81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78-4C42-BDE4-BFA8BE76642A}"/>
            </c:ext>
          </c:extLst>
        </c:ser>
        <c:ser>
          <c:idx val="1"/>
          <c:order val="1"/>
          <c:tx>
            <c:strRef>
              <c:f>'P4'!$K$6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'P4'!$I$7:$I$11</c:f>
              <c:strCache>
                <c:ptCount val="5"/>
                <c:pt idx="0">
                  <c:v>Autónomo (que no depende de ninguno de los 3 poderes del Estado)</c:v>
                </c:pt>
                <c:pt idx="1">
                  <c:v>Eficaz (que cumple con su propósito)</c:v>
                </c:pt>
                <c:pt idx="2">
                  <c:v>Transparente</c:v>
                </c:pt>
                <c:pt idx="3">
                  <c:v>Confiable</c:v>
                </c:pt>
                <c:pt idx="4">
                  <c:v>Técnico</c:v>
                </c:pt>
              </c:strCache>
            </c:strRef>
          </c:cat>
          <c:val>
            <c:numRef>
              <c:f>'P4'!$K$7:$K$11</c:f>
              <c:numCache>
                <c:formatCode>General</c:formatCode>
                <c:ptCount val="5"/>
                <c:pt idx="0">
                  <c:v>76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78-4C42-BDE4-BFA8BE76642A}"/>
            </c:ext>
          </c:extLst>
        </c:ser>
        <c:ser>
          <c:idx val="2"/>
          <c:order val="2"/>
          <c:tx>
            <c:strRef>
              <c:f>'P4'!$L$6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'P4'!$I$7:$I$11</c:f>
              <c:strCache>
                <c:ptCount val="5"/>
                <c:pt idx="0">
                  <c:v>Autónomo (que no depende de ninguno de los 3 poderes del Estado)</c:v>
                </c:pt>
                <c:pt idx="1">
                  <c:v>Eficaz (que cumple con su propósito)</c:v>
                </c:pt>
                <c:pt idx="2">
                  <c:v>Transparente</c:v>
                </c:pt>
                <c:pt idx="3">
                  <c:v>Confiable</c:v>
                </c:pt>
                <c:pt idx="4">
                  <c:v>Técnico</c:v>
                </c:pt>
              </c:strCache>
            </c:strRef>
          </c:cat>
          <c:val>
            <c:numRef>
              <c:f>'P4'!$L$7:$L$11</c:f>
              <c:numCache>
                <c:formatCode>General</c:formatCode>
                <c:ptCount val="5"/>
                <c:pt idx="0">
                  <c:v>82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78-4C42-BDE4-BFA8BE76642A}"/>
            </c:ext>
          </c:extLst>
        </c:ser>
        <c:ser>
          <c:idx val="3"/>
          <c:order val="3"/>
          <c:tx>
            <c:strRef>
              <c:f>'P4'!$M$6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'P4'!$I$7:$I$11</c:f>
              <c:strCache>
                <c:ptCount val="5"/>
                <c:pt idx="0">
                  <c:v>Autónomo (que no depende de ninguno de los 3 poderes del Estado)</c:v>
                </c:pt>
                <c:pt idx="1">
                  <c:v>Eficaz (que cumple con su propósito)</c:v>
                </c:pt>
                <c:pt idx="2">
                  <c:v>Transparente</c:v>
                </c:pt>
                <c:pt idx="3">
                  <c:v>Confiable</c:v>
                </c:pt>
                <c:pt idx="4">
                  <c:v>Técnico</c:v>
                </c:pt>
              </c:strCache>
            </c:strRef>
          </c:cat>
          <c:val>
            <c:numRef>
              <c:f>'P4'!$M$7:$M$11</c:f>
              <c:numCache>
                <c:formatCode>General</c:formatCode>
                <c:ptCount val="5"/>
                <c:pt idx="0">
                  <c:v>80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78-4C42-BDE4-BFA8BE76642A}"/>
            </c:ext>
          </c:extLst>
        </c:ser>
        <c:ser>
          <c:idx val="4"/>
          <c:order val="4"/>
          <c:tx>
            <c:strRef>
              <c:f>'P4'!$N$6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'P4'!$I$7:$I$11</c:f>
              <c:strCache>
                <c:ptCount val="5"/>
                <c:pt idx="0">
                  <c:v>Autónomo (que no depende de ninguno de los 3 poderes del Estado)</c:v>
                </c:pt>
                <c:pt idx="1">
                  <c:v>Eficaz (que cumple con su propósito)</c:v>
                </c:pt>
                <c:pt idx="2">
                  <c:v>Transparente</c:v>
                </c:pt>
                <c:pt idx="3">
                  <c:v>Confiable</c:v>
                </c:pt>
                <c:pt idx="4">
                  <c:v>Técnico</c:v>
                </c:pt>
              </c:strCache>
            </c:strRef>
          </c:cat>
          <c:val>
            <c:numRef>
              <c:f>'P4'!$N$7:$N$11</c:f>
              <c:numCache>
                <c:formatCode>General</c:formatCode>
                <c:ptCount val="5"/>
                <c:pt idx="0">
                  <c:v>83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78-4C42-BDE4-BFA8BE76642A}"/>
            </c:ext>
          </c:extLst>
        </c:ser>
        <c:ser>
          <c:idx val="5"/>
          <c:order val="5"/>
          <c:tx>
            <c:strRef>
              <c:f>'P4'!$O$6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'P4'!$I$7:$I$11</c:f>
              <c:strCache>
                <c:ptCount val="5"/>
                <c:pt idx="0">
                  <c:v>Autónomo (que no depende de ninguno de los 3 poderes del Estado)</c:v>
                </c:pt>
                <c:pt idx="1">
                  <c:v>Eficaz (que cumple con su propósito)</c:v>
                </c:pt>
                <c:pt idx="2">
                  <c:v>Transparente</c:v>
                </c:pt>
                <c:pt idx="3">
                  <c:v>Confiable</c:v>
                </c:pt>
                <c:pt idx="4">
                  <c:v>Técnico</c:v>
                </c:pt>
              </c:strCache>
            </c:strRef>
          </c:cat>
          <c:val>
            <c:numRef>
              <c:f>'P4'!$O$7:$O$11</c:f>
              <c:numCache>
                <c:formatCode>General</c:formatCode>
                <c:ptCount val="5"/>
                <c:pt idx="0">
                  <c:v>86</c:v>
                </c:pt>
                <c:pt idx="1">
                  <c:v>83</c:v>
                </c:pt>
                <c:pt idx="2">
                  <c:v>78</c:v>
                </c:pt>
                <c:pt idx="3">
                  <c:v>79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78-4C42-BDE4-BFA8BE7664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0596479"/>
        <c:axId val="1303953919"/>
      </c:barChart>
      <c:catAx>
        <c:axId val="13205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03953919"/>
        <c:crosses val="autoZero"/>
        <c:auto val="1"/>
        <c:lblAlgn val="ctr"/>
        <c:lblOffset val="100"/>
        <c:noMultiLvlLbl val="0"/>
      </c:catAx>
      <c:valAx>
        <c:axId val="1303953919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3205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682183568984947"/>
          <c:y val="0.15362604248572093"/>
          <c:w val="0.32635632862030106"/>
          <c:h val="7.8408309909021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general, ¿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cuán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satisfecho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encuentra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Ud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con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los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servicios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presta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Consejo para la Transparencia? (N=324)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6961176232879908"/>
          <c:y val="0.43469813928470175"/>
          <c:w val="0.4988007273874876"/>
          <c:h val="0.54002240547405422"/>
        </c:manualLayout>
      </c:layout>
      <c:pieChart>
        <c:varyColors val="1"/>
        <c:ser>
          <c:idx val="0"/>
          <c:order val="0"/>
          <c:tx>
            <c:strRef>
              <c:f>'P77'!$H$3</c:f>
              <c:strCache>
                <c:ptCount val="1"/>
                <c:pt idx="0">
                  <c:v>En general, ¿Cuán satisfecho se encuentra Ud. con los servicios que presta el Consejo para la Transparencia?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D8-4410-8F4F-BAACAE1DA597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D8-4410-8F4F-BAACAE1DA59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D8-4410-8F4F-BAACAE1DA597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D8-4410-8F4F-BAACAE1DA597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D8-4410-8F4F-BAACAE1DA597}"/>
              </c:ext>
            </c:extLst>
          </c:dPt>
          <c:dLbls>
            <c:dLbl>
              <c:idx val="0"/>
              <c:layout>
                <c:manualLayout>
                  <c:x val="-0.12933848886645621"/>
                  <c:y val="7.9292010476680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D8-4410-8F4F-BAACAE1DA597}"/>
                </c:ext>
              </c:extLst>
            </c:dLbl>
            <c:dLbl>
              <c:idx val="1"/>
              <c:layout>
                <c:manualLayout>
                  <c:x val="0.13759088062831612"/>
                  <c:y val="-0.131881142660529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D8-4410-8F4F-BAACAE1DA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'P77'!$I$2:$M$2</c:f>
              <c:strCache>
                <c:ptCount val="5"/>
                <c:pt idx="0">
                  <c:v>Muy Satisfecho</c:v>
                </c:pt>
                <c:pt idx="1">
                  <c:v>Satisfecho</c:v>
                </c:pt>
                <c:pt idx="2">
                  <c:v>Insatisfecho</c:v>
                </c:pt>
                <c:pt idx="3">
                  <c:v>Muy insatisfecho</c:v>
                </c:pt>
                <c:pt idx="4">
                  <c:v>No sabe</c:v>
                </c:pt>
              </c:strCache>
            </c:strRef>
          </c:cat>
          <c:val>
            <c:numRef>
              <c:f>'P77'!$I$3:$M$3</c:f>
              <c:numCache>
                <c:formatCode>0%</c:formatCode>
                <c:ptCount val="5"/>
                <c:pt idx="0">
                  <c:v>0.32</c:v>
                </c:pt>
                <c:pt idx="1">
                  <c:v>0.63</c:v>
                </c:pt>
                <c:pt idx="2">
                  <c:v>0.04</c:v>
                </c:pt>
                <c:pt idx="3">
                  <c:v>8.9999999999999993E-3</c:v>
                </c:pt>
                <c:pt idx="4" formatCode="0.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D8-4410-8F4F-BAACAE1DA5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045385586231586E-2"/>
          <c:y val="0.17786997409794866"/>
          <c:w val="0.34963097176513169"/>
          <c:h val="0.2525190472197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400" b="1" i="0" baseline="0">
                <a:effectLst/>
              </a:rPr>
              <a:t>Experiencia v/s expectativas, según tipo de usuario</a:t>
            </a:r>
            <a:endParaRPr lang="es-CL" sz="14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expectativas!$C$3</c:f>
              <c:strCache>
                <c:ptCount val="1"/>
                <c:pt idx="0">
                  <c:v>Mejor / Mucho mejor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expectativas!$B$4:$B$12</c:f>
              <c:strCache>
                <c:ptCount val="9"/>
                <c:pt idx="0">
                  <c:v>Defensoría 
(100)</c:v>
                </c:pt>
                <c:pt idx="1">
                  <c:v>Reclamantes 
(1059)</c:v>
                </c:pt>
                <c:pt idx="2">
                  <c:v>Seguimiento de decisiones 
(62)</c:v>
                </c:pt>
                <c:pt idx="3">
                  <c:v>Solicitantes derivados 
(420)</c:v>
                </c:pt>
                <c:pt idx="4">
                  <c:v>Solicitantes CPLT 
(41)</c:v>
                </c:pt>
                <c:pt idx="5">
                  <c:v>Consultantes 
(939)</c:v>
                </c:pt>
                <c:pt idx="6">
                  <c:v>Capacitados Funcionarios 
(712)</c:v>
                </c:pt>
                <c:pt idx="7">
                  <c:v>Sensibilización Sociedad Civil 
(95)</c:v>
                </c:pt>
                <c:pt idx="8">
                  <c:v>Ciclos Formativos 
(36)</c:v>
                </c:pt>
              </c:strCache>
            </c:strRef>
          </c:cat>
          <c:val>
            <c:numRef>
              <c:f>expectativas!$C$4:$C$12</c:f>
              <c:numCache>
                <c:formatCode>0%</c:formatCode>
                <c:ptCount val="9"/>
                <c:pt idx="0">
                  <c:v>0.22988505747126436</c:v>
                </c:pt>
                <c:pt idx="1">
                  <c:v>0.29367327667610948</c:v>
                </c:pt>
                <c:pt idx="2">
                  <c:v>0.45161290322580649</c:v>
                </c:pt>
                <c:pt idx="3">
                  <c:v>0.51620947630922687</c:v>
                </c:pt>
                <c:pt idx="4">
                  <c:v>0.36585365853658536</c:v>
                </c:pt>
                <c:pt idx="5">
                  <c:v>0.47071352502662406</c:v>
                </c:pt>
                <c:pt idx="6">
                  <c:v>0.7443820224719101</c:v>
                </c:pt>
                <c:pt idx="7">
                  <c:v>0.94699999999999995</c:v>
                </c:pt>
                <c:pt idx="8">
                  <c:v>0.86111111111111116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5-464A-A68D-8E72D0F0C633}"/>
            </c:ext>
          </c:extLst>
        </c:ser>
        <c:ser>
          <c:idx val="1"/>
          <c:order val="1"/>
          <c:tx>
            <c:strRef>
              <c:f>expectativas!$D$3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expectativas!$B$4:$B$12</c:f>
              <c:strCache>
                <c:ptCount val="9"/>
                <c:pt idx="0">
                  <c:v>Defensoría 
(100)</c:v>
                </c:pt>
                <c:pt idx="1">
                  <c:v>Reclamantes 
(1059)</c:v>
                </c:pt>
                <c:pt idx="2">
                  <c:v>Seguimiento de decisiones 
(62)</c:v>
                </c:pt>
                <c:pt idx="3">
                  <c:v>Solicitantes derivados 
(420)</c:v>
                </c:pt>
                <c:pt idx="4">
                  <c:v>Solicitantes CPLT 
(41)</c:v>
                </c:pt>
                <c:pt idx="5">
                  <c:v>Consultantes 
(939)</c:v>
                </c:pt>
                <c:pt idx="6">
                  <c:v>Capacitados Funcionarios 
(712)</c:v>
                </c:pt>
                <c:pt idx="7">
                  <c:v>Sensibilización Sociedad Civil 
(95)</c:v>
                </c:pt>
                <c:pt idx="8">
                  <c:v>Ciclos Formativos 
(36)</c:v>
                </c:pt>
              </c:strCache>
            </c:strRef>
          </c:cat>
          <c:val>
            <c:numRef>
              <c:f>expectativas!$D$4:$D$12</c:f>
              <c:numCache>
                <c:formatCode>0%</c:formatCode>
                <c:ptCount val="9"/>
                <c:pt idx="0">
                  <c:v>0.13793103448275862</c:v>
                </c:pt>
                <c:pt idx="1">
                  <c:v>0.25684608120868746</c:v>
                </c:pt>
                <c:pt idx="2">
                  <c:v>0.16129032258064516</c:v>
                </c:pt>
                <c:pt idx="3">
                  <c:v>0.24189526184538654</c:v>
                </c:pt>
                <c:pt idx="4">
                  <c:v>0.41463414634146339</c:v>
                </c:pt>
                <c:pt idx="5">
                  <c:v>0.30138445154419596</c:v>
                </c:pt>
                <c:pt idx="6">
                  <c:v>0.20224719101123592</c:v>
                </c:pt>
                <c:pt idx="7">
                  <c:v>5.2999999999999999E-2</c:v>
                </c:pt>
                <c:pt idx="8">
                  <c:v>0.1388888888888889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25-464A-A68D-8E72D0F0C633}"/>
            </c:ext>
          </c:extLst>
        </c:ser>
        <c:ser>
          <c:idx val="2"/>
          <c:order val="2"/>
          <c:tx>
            <c:strRef>
              <c:f>expectativas!$E$3</c:f>
              <c:strCache>
                <c:ptCount val="1"/>
                <c:pt idx="0">
                  <c:v>Peor / Mucho peor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25-464A-A68D-8E72D0F0C63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25-464A-A68D-8E72D0F0C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expectativas!$B$4:$B$12</c:f>
              <c:strCache>
                <c:ptCount val="9"/>
                <c:pt idx="0">
                  <c:v>Defensoría 
(100)</c:v>
                </c:pt>
                <c:pt idx="1">
                  <c:v>Reclamantes 
(1059)</c:v>
                </c:pt>
                <c:pt idx="2">
                  <c:v>Seguimiento de decisiones 
(62)</c:v>
                </c:pt>
                <c:pt idx="3">
                  <c:v>Solicitantes derivados 
(420)</c:v>
                </c:pt>
                <c:pt idx="4">
                  <c:v>Solicitantes CPLT 
(41)</c:v>
                </c:pt>
                <c:pt idx="5">
                  <c:v>Consultantes 
(939)</c:v>
                </c:pt>
                <c:pt idx="6">
                  <c:v>Capacitados Funcionarios 
(712)</c:v>
                </c:pt>
                <c:pt idx="7">
                  <c:v>Sensibilización Sociedad Civil 
(95)</c:v>
                </c:pt>
                <c:pt idx="8">
                  <c:v>Ciclos Formativos 
(36)</c:v>
                </c:pt>
              </c:strCache>
            </c:strRef>
          </c:cat>
          <c:val>
            <c:numRef>
              <c:f>expectativas!$E$4:$E$12</c:f>
              <c:numCache>
                <c:formatCode>0%</c:formatCode>
                <c:ptCount val="9"/>
                <c:pt idx="0">
                  <c:v>0.55172413793103448</c:v>
                </c:pt>
                <c:pt idx="1">
                  <c:v>0.44948064211520306</c:v>
                </c:pt>
                <c:pt idx="2">
                  <c:v>0.38709677419354838</c:v>
                </c:pt>
                <c:pt idx="3">
                  <c:v>0.24189526184538651</c:v>
                </c:pt>
                <c:pt idx="4">
                  <c:v>0.21951219512195122</c:v>
                </c:pt>
                <c:pt idx="5">
                  <c:v>0.22790202342918001</c:v>
                </c:pt>
                <c:pt idx="6">
                  <c:v>5.3370786516853938E-2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25-464A-A68D-8E72D0F0C6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6049295"/>
        <c:axId val="1782043503"/>
      </c:barChart>
      <c:catAx>
        <c:axId val="1326049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82043503"/>
        <c:crosses val="autoZero"/>
        <c:auto val="1"/>
        <c:lblAlgn val="ctr"/>
        <c:lblOffset val="100"/>
        <c:noMultiLvlLbl val="0"/>
      </c:catAx>
      <c:valAx>
        <c:axId val="178204350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26049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>
          <a:lumMod val="50000"/>
          <a:lumOff val="50000"/>
        </a:sysClr>
      </a:solidFill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100" b="1" dirty="0"/>
              <a:t>En una escala del 1 al 7, donde 1 es “muy insatisfecho” y 7 “muy satisfecho”, en general, ¿cuán satisfecho se encuentra Ud. con los servicios que presta el Consejo para la Transparencia? (N=397)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5947043017200551E-2"/>
          <c:y val="0.40735153765040327"/>
          <c:w val="0.93888888888888888"/>
          <c:h val="0.487693205016039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'P1'!$I$11:$I$13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'P1'!$K$11:$K$13</c:f>
              <c:numCache>
                <c:formatCode>0%</c:formatCode>
                <c:ptCount val="3"/>
                <c:pt idx="0">
                  <c:v>2.7707808564231738E-2</c:v>
                </c:pt>
                <c:pt idx="1">
                  <c:v>0.2141057934508816</c:v>
                </c:pt>
                <c:pt idx="2">
                  <c:v>0.75818639798488663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C-47E0-9EE9-3C62DCB018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98111343"/>
        <c:axId val="1194237151"/>
      </c:barChart>
      <c:catAx>
        <c:axId val="119811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94237151"/>
        <c:crosses val="autoZero"/>
        <c:auto val="1"/>
        <c:lblAlgn val="ctr"/>
        <c:lblOffset val="100"/>
        <c:noMultiLvlLbl val="0"/>
      </c:catAx>
      <c:valAx>
        <c:axId val="11942371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8111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35204427516668E-2"/>
          <c:y val="0.34804026474132804"/>
          <c:w val="0.92172959114496666"/>
          <c:h val="0.52354755122988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'P1'!$K$27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'P1'!$J$28:$J$30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'P1'!$K$28:$K$30</c:f>
              <c:numCache>
                <c:formatCode>0%</c:formatCode>
                <c:ptCount val="3"/>
                <c:pt idx="0">
                  <c:v>0.02</c:v>
                </c:pt>
                <c:pt idx="1">
                  <c:v>0.18</c:v>
                </c:pt>
                <c:pt idx="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7-4590-8647-2F4C26FCD409}"/>
            </c:ext>
          </c:extLst>
        </c:ser>
        <c:ser>
          <c:idx val="1"/>
          <c:order val="1"/>
          <c:tx>
            <c:strRef>
              <c:f>'P1'!$L$27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'P1'!$J$28:$J$30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'P1'!$L$28:$L$30</c:f>
              <c:numCache>
                <c:formatCode>0%</c:formatCode>
                <c:ptCount val="3"/>
                <c:pt idx="0">
                  <c:v>0.02</c:v>
                </c:pt>
                <c:pt idx="1">
                  <c:v>0.22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7-4590-8647-2F4C26FCD4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9017855"/>
        <c:axId val="918611471"/>
      </c:barChart>
      <c:catAx>
        <c:axId val="132901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8611471"/>
        <c:crosses val="autoZero"/>
        <c:auto val="1"/>
        <c:lblAlgn val="ctr"/>
        <c:lblOffset val="100"/>
        <c:noMultiLvlLbl val="0"/>
      </c:catAx>
      <c:valAx>
        <c:axId val="9186114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29017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426136153533264"/>
          <c:y val="9.6371683923088161E-2"/>
          <c:w val="0.40128543879052331"/>
          <c:h val="9.3410887345460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31886628754738994"/>
          <c:w val="0.93888888888888888"/>
          <c:h val="0.57373432487605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'P1'!$E$64</c:f>
              <c:strCache>
                <c:ptCount val="1"/>
                <c:pt idx="0">
                  <c:v>OAC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'P1'!$D$65:$D$67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'P1'!$E$65:$E$67</c:f>
              <c:numCache>
                <c:formatCode>0%</c:formatCode>
                <c:ptCount val="3"/>
                <c:pt idx="0">
                  <c:v>0.03</c:v>
                </c:pt>
                <c:pt idx="1">
                  <c:v>0.17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9-4A4B-8C83-FEDD7F9697AD}"/>
            </c:ext>
          </c:extLst>
        </c:ser>
        <c:ser>
          <c:idx val="1"/>
          <c:order val="1"/>
          <c:tx>
            <c:strRef>
              <c:f>'P1'!$F$64</c:f>
              <c:strCache>
                <c:ptCount val="1"/>
                <c:pt idx="0">
                  <c:v>Municipio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'P1'!$D$65:$D$67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'P1'!$F$65:$F$67</c:f>
              <c:numCache>
                <c:formatCode>0%</c:formatCode>
                <c:ptCount val="3"/>
                <c:pt idx="0">
                  <c:v>0.01</c:v>
                </c:pt>
                <c:pt idx="1">
                  <c:v>0.24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9-4A4B-8C83-FEDD7F9697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8318463"/>
        <c:axId val="1392053519"/>
      </c:barChart>
      <c:catAx>
        <c:axId val="141831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92053519"/>
        <c:crosses val="autoZero"/>
        <c:auto val="1"/>
        <c:lblAlgn val="ctr"/>
        <c:lblOffset val="100"/>
        <c:noMultiLvlLbl val="0"/>
      </c:catAx>
      <c:valAx>
        <c:axId val="13920535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18318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759381621449887"/>
          <c:y val="0.10185185185185185"/>
          <c:w val="0.4574026245345691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84990253411304E-2"/>
          <c:y val="0.3997356505735587"/>
          <c:w val="0.91423001949317739"/>
          <c:h val="0.4770331796174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'P1'!$K$78</c:f>
              <c:strCache>
                <c:ptCount val="1"/>
                <c:pt idx="0">
                  <c:v>Jefe, subjefe o encargado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'P1'!$J$79:$J$81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'P1'!$K$79:$K$81</c:f>
              <c:numCache>
                <c:formatCode>0%</c:formatCode>
                <c:ptCount val="3"/>
                <c:pt idx="0">
                  <c:v>0</c:v>
                </c:pt>
                <c:pt idx="1">
                  <c:v>0.24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C-4F43-8EA2-C2016EDF332D}"/>
            </c:ext>
          </c:extLst>
        </c:ser>
        <c:ser>
          <c:idx val="1"/>
          <c:order val="1"/>
          <c:tx>
            <c:strRef>
              <c:f>'P1'!$L$78</c:f>
              <c:strCache>
                <c:ptCount val="1"/>
                <c:pt idx="0">
                  <c:v>Profesional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'P1'!$J$79:$J$81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'P1'!$L$79:$L$81</c:f>
              <c:numCache>
                <c:formatCode>0%</c:formatCode>
                <c:ptCount val="3"/>
                <c:pt idx="0">
                  <c:v>0.05</c:v>
                </c:pt>
                <c:pt idx="1">
                  <c:v>0.17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DC-4F43-8EA2-C2016EDF332D}"/>
            </c:ext>
          </c:extLst>
        </c:ser>
        <c:ser>
          <c:idx val="2"/>
          <c:order val="2"/>
          <c:tx>
            <c:strRef>
              <c:f>'P1'!$M$78</c:f>
              <c:strCache>
                <c:ptCount val="1"/>
                <c:pt idx="0">
                  <c:v>Técnico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'P1'!$J$79:$J$81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'P1'!$M$79:$M$81</c:f>
              <c:numCache>
                <c:formatCode>0%</c:formatCode>
                <c:ptCount val="3"/>
                <c:pt idx="0">
                  <c:v>0</c:v>
                </c:pt>
                <c:pt idx="1">
                  <c:v>0.08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DC-4F43-8EA2-C2016EDF332D}"/>
            </c:ext>
          </c:extLst>
        </c:ser>
        <c:ser>
          <c:idx val="3"/>
          <c:order val="3"/>
          <c:tx>
            <c:strRef>
              <c:f>'P1'!$N$78</c:f>
              <c:strCache>
                <c:ptCount val="1"/>
                <c:pt idx="0">
                  <c:v>Administrativo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'P1'!$J$79:$J$81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'P1'!$N$79:$N$81</c:f>
              <c:numCache>
                <c:formatCode>0%</c:formatCode>
                <c:ptCount val="3"/>
                <c:pt idx="0">
                  <c:v>0.06</c:v>
                </c:pt>
                <c:pt idx="1">
                  <c:v>0.12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DC-4F43-8EA2-C2016EDF33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90809695"/>
        <c:axId val="1329457727"/>
      </c:barChart>
      <c:catAx>
        <c:axId val="1190809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29457727"/>
        <c:crosses val="autoZero"/>
        <c:auto val="1"/>
        <c:lblAlgn val="ctr"/>
        <c:lblOffset val="100"/>
        <c:noMultiLvlLbl val="0"/>
      </c:catAx>
      <c:valAx>
        <c:axId val="13294577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080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573519390490348E-2"/>
          <c:y val="9.6237187712313779E-2"/>
          <c:w val="0.65015180120028837"/>
          <c:h val="0.25429688649985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66666666666667E-2"/>
          <c:y val="0.39467701953922418"/>
          <c:w val="0.92666666666666664"/>
          <c:h val="0.49792359288422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'P1'!$E$119</c:f>
              <c:strCache>
                <c:ptCount val="1"/>
                <c:pt idx="0">
                  <c:v>Educación media 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'P1'!$D$120:$D$122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'P1'!$E$120:$E$122</c:f>
              <c:numCache>
                <c:formatCode>0%</c:formatCode>
                <c:ptCount val="3"/>
                <c:pt idx="0">
                  <c:v>0.13</c:v>
                </c:pt>
                <c:pt idx="1">
                  <c:v>0.25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A-40D8-9880-E070B898FA95}"/>
            </c:ext>
          </c:extLst>
        </c:ser>
        <c:ser>
          <c:idx val="1"/>
          <c:order val="1"/>
          <c:tx>
            <c:strRef>
              <c:f>'P1'!$F$119</c:f>
              <c:strCache>
                <c:ptCount val="1"/>
                <c:pt idx="0">
                  <c:v>Técnica-Profesional 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'P1'!$D$120:$D$122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'P1'!$F$120:$F$122</c:f>
              <c:numCache>
                <c:formatCode>0%</c:formatCode>
                <c:ptCount val="3"/>
                <c:pt idx="0">
                  <c:v>0.03</c:v>
                </c:pt>
                <c:pt idx="1">
                  <c:v>0.21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A-40D8-9880-E070B898FA95}"/>
            </c:ext>
          </c:extLst>
        </c:ser>
        <c:ser>
          <c:idx val="2"/>
          <c:order val="2"/>
          <c:tx>
            <c:strRef>
              <c:f>'P1'!$G$119</c:f>
              <c:strCache>
                <c:ptCount val="1"/>
                <c:pt idx="0">
                  <c:v>Universitaria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'P1'!$D$120:$D$122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'P1'!$G$120:$G$122</c:f>
              <c:numCache>
                <c:formatCode>0%</c:formatCode>
                <c:ptCount val="3"/>
                <c:pt idx="0">
                  <c:v>0.02</c:v>
                </c:pt>
                <c:pt idx="1">
                  <c:v>0.18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A-40D8-9880-E070B898FA95}"/>
            </c:ext>
          </c:extLst>
        </c:ser>
        <c:ser>
          <c:idx val="3"/>
          <c:order val="3"/>
          <c:tx>
            <c:strRef>
              <c:f>'P1'!$H$119</c:f>
              <c:strCache>
                <c:ptCount val="1"/>
                <c:pt idx="0">
                  <c:v>Magíster o Doctorado 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'P1'!$D$120:$D$122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'P1'!$H$120:$H$122</c:f>
              <c:numCache>
                <c:formatCode>0%</c:formatCode>
                <c:ptCount val="3"/>
                <c:pt idx="0">
                  <c:v>0.02</c:v>
                </c:pt>
                <c:pt idx="1">
                  <c:v>0.25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FA-40D8-9880-E070B898FA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8543503"/>
        <c:axId val="1301091391"/>
      </c:barChart>
      <c:catAx>
        <c:axId val="141854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01091391"/>
        <c:crosses val="autoZero"/>
        <c:auto val="1"/>
        <c:lblAlgn val="ctr"/>
        <c:lblOffset val="100"/>
        <c:noMultiLvlLbl val="0"/>
      </c:catAx>
      <c:valAx>
        <c:axId val="13010913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1854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226509186351699E-2"/>
          <c:y val="5.0925925925925923E-2"/>
          <c:w val="0.50288031496063001"/>
          <c:h val="0.25115850102070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 dirty="0">
                <a:effectLst/>
              </a:rPr>
              <a:t>En una escala del 1 al 7, donde 1 es “muy insatisfecho” y 7 “muy satisfecho”, en general, ¿cuán satisfecho se encuentra Ud. con los servicios que presta el Consejo para la Transparencia? (N=93)</a:t>
            </a:r>
            <a:endParaRPr lang="es-419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46686663282799129"/>
          <c:y val="0.16145041191895917"/>
          <c:w val="0.48907165394256263"/>
          <c:h val="0.81262896530328887"/>
        </c:manualLayout>
      </c:layout>
      <c:barChart>
        <c:barDir val="bar"/>
        <c:grouping val="clustered"/>
        <c:varyColors val="0"/>
        <c:ser>
          <c:idx val="0"/>
          <c:order val="0"/>
          <c:tx>
            <c:v>¿Por qué evalúa con nota 5 o menor?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 T'!$B$103:$B$123</c:f>
              <c:strCache>
                <c:ptCount val="21"/>
                <c:pt idx="0">
                  <c:v>Falta de asesoría, apoyo o atención al usuario</c:v>
                </c:pt>
                <c:pt idx="1">
                  <c:v>Por problemas tecnológicos (plataforma anticuada, Problemas con jurisprudencia)</c:v>
                </c:pt>
                <c:pt idx="2">
                  <c:v>Excesivas solicitudes, demandas o cargas de trabajo a las instituciones públicas, especialmente ahora en Pandemia</c:v>
                </c:pt>
                <c:pt idx="3">
                  <c:v>Pocos canales de comunicación </c:v>
                </c:pt>
                <c:pt idx="4">
                  <c:v>Parcialidad en las decisiones del Consejo</c:v>
                </c:pt>
                <c:pt idx="5">
                  <c:v>Falta de capacitaciones y difusión</c:v>
                </c:pt>
                <c:pt idx="6">
                  <c:v>Parcialidad en las evaluaciones a instituciones públicas </c:v>
                </c:pt>
                <c:pt idx="7">
                  <c:v>Demora en las decisiones</c:v>
                </c:pt>
                <c:pt idx="8">
                  <c:v>Entidad lejana y sancionadora</c:v>
                </c:pt>
                <c:pt idx="9">
                  <c:v>Falta de prolijidad en revisión de amparos o reclamos</c:v>
                </c:pt>
                <c:pt idx="10">
                  <c:v>Demora en el envío de documentación</c:v>
                </c:pt>
                <c:pt idx="11">
                  <c:v>Competencia en funciones que no están asignadas por Ley (p.e. Probidad)</c:v>
                </c:pt>
                <c:pt idx="12">
                  <c:v>Falta de retroalimentación de fiscalizaciones</c:v>
                </c:pt>
                <c:pt idx="13">
                  <c:v>Falta de actualización de encargados de transparencia</c:v>
                </c:pt>
                <c:pt idx="14">
                  <c:v>Falta de empatía con las instituciones</c:v>
                </c:pt>
                <c:pt idx="15">
                  <c:v>Uso político de la Ley (para entorpecer labores de un organismo)</c:v>
                </c:pt>
                <c:pt idx="16">
                  <c:v>Falta de certificación en las capacitaciones </c:v>
                </c:pt>
                <c:pt idx="17">
                  <c:v>Falta de transparencia en sus procesos</c:v>
                </c:pt>
                <c:pt idx="18">
                  <c:v>Poca credibilidad</c:v>
                </c:pt>
                <c:pt idx="19">
                  <c:v>Cambio constante de normas para las instituciones</c:v>
                </c:pt>
                <c:pt idx="20">
                  <c:v>Encuesta excesivamente larga</c:v>
                </c:pt>
              </c:strCache>
            </c:strRef>
          </c:cat>
          <c:val>
            <c:numRef>
              <c:f>'P1 T'!$C$103:$C$123</c:f>
              <c:numCache>
                <c:formatCode>0%</c:formatCode>
                <c:ptCount val="21"/>
                <c:pt idx="0">
                  <c:v>0.2</c:v>
                </c:pt>
                <c:pt idx="1">
                  <c:v>0.09</c:v>
                </c:pt>
                <c:pt idx="2">
                  <c:v>0.08</c:v>
                </c:pt>
                <c:pt idx="3">
                  <c:v>0.06</c:v>
                </c:pt>
                <c:pt idx="4">
                  <c:v>0.05</c:v>
                </c:pt>
                <c:pt idx="5">
                  <c:v>0.04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0.02</c:v>
                </c:pt>
                <c:pt idx="10">
                  <c:v>0.02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E-4692-A224-DB59A71947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3237472"/>
        <c:axId val="67851296"/>
      </c:barChart>
      <c:catAx>
        <c:axId val="173237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7851296"/>
        <c:crosses val="autoZero"/>
        <c:auto val="1"/>
        <c:lblAlgn val="ctr"/>
        <c:lblOffset val="100"/>
        <c:noMultiLvlLbl val="0"/>
      </c:catAx>
      <c:valAx>
        <c:axId val="678512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323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491390165472448"/>
          <c:y val="0.11689408262491005"/>
          <c:w val="0.34902689501222073"/>
          <c:h val="3.6913712298542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100" b="1"/>
              <a:t>En base a su experiencia, indique su nivel de satisfacción con...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49048775153105861"/>
          <c:w val="0.93888888888888888"/>
          <c:h val="0.40211286089238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'Satisfacción Direcciones'!$I$33</c:f>
              <c:strCache>
                <c:ptCount val="1"/>
                <c:pt idx="0">
                  <c:v>Resolución de amparos o reclamos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Direcciones'!$H$34:$H$36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Direcciones'!$I$34:$I$36</c:f>
              <c:numCache>
                <c:formatCode>0%</c:formatCode>
                <c:ptCount val="3"/>
                <c:pt idx="0">
                  <c:v>0.06</c:v>
                </c:pt>
                <c:pt idx="1">
                  <c:v>0.21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9-4C6B-88EE-A45ABA4EF113}"/>
            </c:ext>
          </c:extLst>
        </c:ser>
        <c:ser>
          <c:idx val="1"/>
          <c:order val="1"/>
          <c:tx>
            <c:strRef>
              <c:f>'Satisfacción Direcciones'!$J$33</c:f>
              <c:strCache>
                <c:ptCount val="1"/>
                <c:pt idx="0">
                  <c:v>SARC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Direcciones'!$H$34:$H$36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Direcciones'!$J$34:$J$36</c:f>
              <c:numCache>
                <c:formatCode>0%</c:formatCode>
                <c:ptCount val="3"/>
                <c:pt idx="0">
                  <c:v>0.02</c:v>
                </c:pt>
                <c:pt idx="1">
                  <c:v>0.09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9-4C6B-88EE-A45ABA4EF113}"/>
            </c:ext>
          </c:extLst>
        </c:ser>
        <c:ser>
          <c:idx val="2"/>
          <c:order val="2"/>
          <c:tx>
            <c:strRef>
              <c:f>'Satisfacción Direcciones'!$K$33</c:f>
              <c:strCache>
                <c:ptCount val="1"/>
                <c:pt idx="0">
                  <c:v>Herramienta de búsqueda de Jurisprudencia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Direcciones'!$H$34:$H$36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Direcciones'!$K$34:$K$36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0.32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49-4C6B-88EE-A45ABA4EF113}"/>
            </c:ext>
          </c:extLst>
        </c:ser>
        <c:ser>
          <c:idx val="3"/>
          <c:order val="3"/>
          <c:tx>
            <c:strRef>
              <c:f>'Satisfacción Direcciones'!$L$33</c:f>
              <c:strCache>
                <c:ptCount val="1"/>
                <c:pt idx="0">
                  <c:v>Oficios de normativa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Direcciones'!$H$34:$H$36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Direcciones'!$L$34:$L$36</c:f>
              <c:numCache>
                <c:formatCode>0%</c:formatCode>
                <c:ptCount val="3"/>
                <c:pt idx="0">
                  <c:v>0.03</c:v>
                </c:pt>
                <c:pt idx="1">
                  <c:v>0.15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49-4C6B-88EE-A45ABA4EF1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5170383"/>
        <c:axId val="1396892895"/>
      </c:barChart>
      <c:catAx>
        <c:axId val="13151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96892895"/>
        <c:crosses val="autoZero"/>
        <c:auto val="1"/>
        <c:lblAlgn val="ctr"/>
        <c:lblOffset val="100"/>
        <c:noMultiLvlLbl val="0"/>
      </c:catAx>
      <c:valAx>
        <c:axId val="13968928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517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8075678040244961E-2"/>
          <c:y val="0.17347079037800689"/>
          <c:w val="0.53051531058617674"/>
          <c:h val="0.32454365884676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100" b="1" dirty="0"/>
              <a:t>En base a su experiencia, indique su nivel de satisfacción con...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4.0950749175928461E-2"/>
          <c:y val="0.373439763328553"/>
          <c:w val="0.91809850164814311"/>
          <c:h val="0.41744766440277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'Satisfacción Direcciones'!$I$38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Direcciones'!$H$39:$H$42</c:f>
              <c:strCache>
                <c:ptCount val="4"/>
                <c:pt idx="0">
                  <c:v>Resolución de amparos o reclamos</c:v>
                </c:pt>
                <c:pt idx="1">
                  <c:v>SARC</c:v>
                </c:pt>
                <c:pt idx="2">
                  <c:v>Herramienta de búsqueda de Jurisprudencia</c:v>
                </c:pt>
                <c:pt idx="3">
                  <c:v>Oficios de normativa</c:v>
                </c:pt>
              </c:strCache>
            </c:strRef>
          </c:cat>
          <c:val>
            <c:numRef>
              <c:f>'Satisfacción Direcciones'!$I$39:$I$42</c:f>
              <c:numCache>
                <c:formatCode>####.0</c:formatCode>
                <c:ptCount val="4"/>
                <c:pt idx="0">
                  <c:v>5.8732876712328768</c:v>
                </c:pt>
                <c:pt idx="1">
                  <c:v>6.3502538071065988</c:v>
                </c:pt>
                <c:pt idx="2">
                  <c:v>5.5866666666666669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3-43C1-9AD3-1F04301803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8644959"/>
        <c:axId val="1292213215"/>
      </c:barChart>
      <c:catAx>
        <c:axId val="140864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2213215"/>
        <c:crosses val="autoZero"/>
        <c:auto val="1"/>
        <c:lblAlgn val="ctr"/>
        <c:lblOffset val="100"/>
        <c:noMultiLvlLbl val="0"/>
      </c:catAx>
      <c:valAx>
        <c:axId val="1292213215"/>
        <c:scaling>
          <c:orientation val="minMax"/>
          <c:min val="0"/>
        </c:scaling>
        <c:delete val="1"/>
        <c:axPos val="l"/>
        <c:numFmt formatCode="####.0" sourceLinked="1"/>
        <c:majorTickMark val="none"/>
        <c:minorTickMark val="none"/>
        <c:tickLblPos val="nextTo"/>
        <c:crossAx val="140864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419" sz="11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419" sz="11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En base a su experiencia, indique su nivel de satisfacción con...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419" sz="11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2.9511305872116124E-2"/>
          <c:y val="0.30838542089455312"/>
          <c:w val="0.94097738825576771"/>
          <c:h val="0.48465766521452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'Promedio Satisfacción x organis'!$A$9</c:f>
              <c:strCache>
                <c:ptCount val="1"/>
                <c:pt idx="0">
                  <c:v>OAC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Satisfacción x organis'!$B$8:$E$8</c:f>
              <c:strCache>
                <c:ptCount val="4"/>
                <c:pt idx="0">
                  <c:v>Resolución de amparos o reclamos</c:v>
                </c:pt>
                <c:pt idx="1">
                  <c:v>SARC</c:v>
                </c:pt>
                <c:pt idx="2">
                  <c:v>Herramienta de búsqueda de Jurisprudencia</c:v>
                </c:pt>
                <c:pt idx="3">
                  <c:v>Oficios de Normativa</c:v>
                </c:pt>
              </c:strCache>
            </c:strRef>
          </c:cat>
          <c:val>
            <c:numRef>
              <c:f>'Promedio Satisfacción x organis'!$B$9:$E$9</c:f>
              <c:numCache>
                <c:formatCode>0.0</c:formatCode>
                <c:ptCount val="4"/>
                <c:pt idx="0">
                  <c:v>5.59</c:v>
                </c:pt>
                <c:pt idx="1">
                  <c:v>6.48</c:v>
                </c:pt>
                <c:pt idx="2">
                  <c:v>5.46</c:v>
                </c:pt>
                <c:pt idx="3">
                  <c:v>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7-4ACA-BB25-AB8CF5778744}"/>
            </c:ext>
          </c:extLst>
        </c:ser>
        <c:ser>
          <c:idx val="1"/>
          <c:order val="1"/>
          <c:tx>
            <c:strRef>
              <c:f>'Promedio Satisfacción x organis'!$A$10</c:f>
              <c:strCache>
                <c:ptCount val="1"/>
                <c:pt idx="0">
                  <c:v>Municipio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Satisfacción x organis'!$B$8:$E$8</c:f>
              <c:strCache>
                <c:ptCount val="4"/>
                <c:pt idx="0">
                  <c:v>Resolución de amparos o reclamos</c:v>
                </c:pt>
                <c:pt idx="1">
                  <c:v>SARC</c:v>
                </c:pt>
                <c:pt idx="2">
                  <c:v>Herramienta de búsqueda de Jurisprudencia</c:v>
                </c:pt>
                <c:pt idx="3">
                  <c:v>Oficios de Normativa</c:v>
                </c:pt>
              </c:strCache>
            </c:strRef>
          </c:cat>
          <c:val>
            <c:numRef>
              <c:f>'Promedio Satisfacción x organis'!$B$10:$E$10</c:f>
              <c:numCache>
                <c:formatCode>0.0</c:formatCode>
                <c:ptCount val="4"/>
                <c:pt idx="0">
                  <c:v>6.1</c:v>
                </c:pt>
                <c:pt idx="1">
                  <c:v>6.37</c:v>
                </c:pt>
                <c:pt idx="2">
                  <c:v>5.71</c:v>
                </c:pt>
                <c:pt idx="3">
                  <c:v>6.12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F7-4ACA-BB25-AB8CF57787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02304047"/>
        <c:axId val="2102683471"/>
      </c:barChart>
      <c:catAx>
        <c:axId val="210230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2683471"/>
        <c:crosses val="autoZero"/>
        <c:auto val="1"/>
        <c:lblAlgn val="ctr"/>
        <c:lblOffset val="100"/>
        <c:noMultiLvlLbl val="0"/>
      </c:catAx>
      <c:valAx>
        <c:axId val="2102683471"/>
        <c:scaling>
          <c:orientation val="minMax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210230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100" b="1" dirty="0"/>
              <a:t>En base a su experiencia, indique su nivel de satisfacción con</a:t>
            </a:r>
          </a:p>
        </c:rich>
      </c:tx>
      <c:layout>
        <c:manualLayout>
          <c:xMode val="edge"/>
          <c:yMode val="edge"/>
          <c:x val="0.10706233595800525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38835991494292588"/>
          <c:w val="0.93888888888888888"/>
          <c:h val="0.50424062407800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'Satisfacción Direcciones'!$I$58</c:f>
              <c:strCache>
                <c:ptCount val="1"/>
                <c:pt idx="0">
                  <c:v>Informes de fiscalización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Direcciones'!$H$59:$H$61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Direcciones'!$I$59:$I$61</c:f>
              <c:numCache>
                <c:formatCode>0%</c:formatCode>
                <c:ptCount val="3"/>
                <c:pt idx="0">
                  <c:v>0.04</c:v>
                </c:pt>
                <c:pt idx="1">
                  <c:v>0.28000000000000003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5-441B-B24E-0E668275AB90}"/>
            </c:ext>
          </c:extLst>
        </c:ser>
        <c:ser>
          <c:idx val="1"/>
          <c:order val="1"/>
          <c:tx>
            <c:strRef>
              <c:f>'Satisfacción Direcciones'!$J$58</c:f>
              <c:strCache>
                <c:ptCount val="1"/>
                <c:pt idx="0">
                  <c:v>Seguimiento de decisiones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Direcciones'!$H$59:$H$61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Direcciones'!$J$59:$J$61</c:f>
              <c:numCache>
                <c:formatCode>0%</c:formatCode>
                <c:ptCount val="3"/>
                <c:pt idx="0">
                  <c:v>0.05</c:v>
                </c:pt>
                <c:pt idx="1">
                  <c:v>0.2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5-441B-B24E-0E668275AB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4658639"/>
        <c:axId val="1322091983"/>
      </c:barChart>
      <c:catAx>
        <c:axId val="141465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22091983"/>
        <c:crosses val="autoZero"/>
        <c:auto val="1"/>
        <c:lblAlgn val="ctr"/>
        <c:lblOffset val="100"/>
        <c:noMultiLvlLbl val="0"/>
      </c:catAx>
      <c:valAx>
        <c:axId val="132209198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1465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 b="1" i="0" baseline="0">
                <a:effectLst/>
              </a:rPr>
              <a:t>Recurrencia y recomendación según tipo de usuario </a:t>
            </a:r>
            <a:endParaRPr lang="es-CL" sz="1600">
              <a:effectLst/>
            </a:endParaRPr>
          </a:p>
          <a:p>
            <a:pPr>
              <a:defRPr sz="1600"/>
            </a:pPr>
            <a:r>
              <a:rPr lang="es-CL" sz="1600" b="0" i="0" baseline="0">
                <a:effectLst/>
              </a:rPr>
              <a:t>(% "Probable" y "Muy probable")</a:t>
            </a:r>
            <a:endParaRPr lang="es-CL" sz="16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'volver recom'!$C$4</c:f>
              <c:strCache>
                <c:ptCount val="1"/>
                <c:pt idx="0">
                  <c:v>Volver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'volver recom'!$B$5:$B$11</c:f>
              <c:strCache>
                <c:ptCount val="7"/>
                <c:pt idx="0">
                  <c:v>Reclamantes</c:v>
                </c:pt>
                <c:pt idx="1">
                  <c:v>Seguimiento de decisiones</c:v>
                </c:pt>
                <c:pt idx="2">
                  <c:v>Solicitantes CPLT</c:v>
                </c:pt>
                <c:pt idx="3">
                  <c:v>Consultantes</c:v>
                </c:pt>
                <c:pt idx="4">
                  <c:v>Capacitados Funcionarios</c:v>
                </c:pt>
                <c:pt idx="5">
                  <c:v>Sensibilización Sociedad Civil </c:v>
                </c:pt>
                <c:pt idx="6">
                  <c:v>Ciclos Formativos</c:v>
                </c:pt>
              </c:strCache>
            </c:strRef>
          </c:cat>
          <c:val>
            <c:numRef>
              <c:f>'volver recom'!$C$5:$C$11</c:f>
              <c:numCache>
                <c:formatCode>0%</c:formatCode>
                <c:ptCount val="7"/>
                <c:pt idx="0">
                  <c:v>0.66034155597722966</c:v>
                </c:pt>
                <c:pt idx="1">
                  <c:v>0.75</c:v>
                </c:pt>
                <c:pt idx="2">
                  <c:v>0.80487804878048785</c:v>
                </c:pt>
                <c:pt idx="3">
                  <c:v>0.83867521367521369</c:v>
                </c:pt>
                <c:pt idx="4">
                  <c:v>0.97191011235955049</c:v>
                </c:pt>
                <c:pt idx="5">
                  <c:v>0.97899999999999998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A-4464-AB80-C62E99675595}"/>
            </c:ext>
          </c:extLst>
        </c:ser>
        <c:ser>
          <c:idx val="1"/>
          <c:order val="1"/>
          <c:tx>
            <c:strRef>
              <c:f>'volver recom'!$D$4</c:f>
              <c:strCache>
                <c:ptCount val="1"/>
                <c:pt idx="0">
                  <c:v>Recomendar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'volver recom'!$B$5:$B$11</c:f>
              <c:strCache>
                <c:ptCount val="7"/>
                <c:pt idx="0">
                  <c:v>Reclamantes</c:v>
                </c:pt>
                <c:pt idx="1">
                  <c:v>Seguimiento de decisiones</c:v>
                </c:pt>
                <c:pt idx="2">
                  <c:v>Solicitantes CPLT</c:v>
                </c:pt>
                <c:pt idx="3">
                  <c:v>Consultantes</c:v>
                </c:pt>
                <c:pt idx="4">
                  <c:v>Capacitados Funcionarios</c:v>
                </c:pt>
                <c:pt idx="5">
                  <c:v>Sensibilización Sociedad Civil </c:v>
                </c:pt>
                <c:pt idx="6">
                  <c:v>Ciclos Formativos</c:v>
                </c:pt>
              </c:strCache>
            </c:strRef>
          </c:cat>
          <c:val>
            <c:numRef>
              <c:f>'volver recom'!$D$5:$D$11</c:f>
              <c:numCache>
                <c:formatCode>0%</c:formatCode>
                <c:ptCount val="7"/>
                <c:pt idx="0">
                  <c:v>0.60531309297912717</c:v>
                </c:pt>
                <c:pt idx="1">
                  <c:v>0.73333333333333328</c:v>
                </c:pt>
                <c:pt idx="2">
                  <c:v>0.80487804878048785</c:v>
                </c:pt>
                <c:pt idx="3">
                  <c:v>0.81517094017094016</c:v>
                </c:pt>
                <c:pt idx="4">
                  <c:v>0.9592696629213483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A-4464-AB80-C62E996755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9705919"/>
        <c:axId val="1840163439"/>
      </c:barChart>
      <c:catAx>
        <c:axId val="177970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840163439"/>
        <c:crosses val="autoZero"/>
        <c:auto val="1"/>
        <c:lblAlgn val="ctr"/>
        <c:lblOffset val="100"/>
        <c:noMultiLvlLbl val="0"/>
      </c:catAx>
      <c:valAx>
        <c:axId val="184016343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970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>
          <a:lumMod val="50000"/>
          <a:lumOff val="50000"/>
        </a:sysClr>
      </a:solidFill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419" sz="11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419" sz="11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En base a su experiencia, indique su nivel de satisfacción con...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419" sz="11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4.4332838383796709E-2"/>
          <c:y val="0.38134672821069782"/>
          <c:w val="0.9113343232324066"/>
          <c:h val="0.50347325549823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'Satisfacción Direcciones'!$I$63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Direcciones'!$H$64:$H$65</c:f>
              <c:strCache>
                <c:ptCount val="2"/>
                <c:pt idx="0">
                  <c:v>Informes de fiscalización</c:v>
                </c:pt>
                <c:pt idx="1">
                  <c:v>Seguimiento de decisiones</c:v>
                </c:pt>
              </c:strCache>
            </c:strRef>
          </c:cat>
          <c:val>
            <c:numRef>
              <c:f>'Satisfacción Direcciones'!$I$64:$I$65</c:f>
              <c:numCache>
                <c:formatCode>####.0</c:formatCode>
                <c:ptCount val="2"/>
                <c:pt idx="0">
                  <c:v>5.7935779816513762</c:v>
                </c:pt>
                <c:pt idx="1">
                  <c:v>5.8686868686868685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9-40DE-8FE2-30A7BD3AC6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8643359"/>
        <c:axId val="1292210719"/>
      </c:barChart>
      <c:catAx>
        <c:axId val="140864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2210719"/>
        <c:crosses val="autoZero"/>
        <c:auto val="1"/>
        <c:lblAlgn val="ctr"/>
        <c:lblOffset val="100"/>
        <c:noMultiLvlLbl val="0"/>
      </c:catAx>
      <c:valAx>
        <c:axId val="1292210719"/>
        <c:scaling>
          <c:orientation val="minMax"/>
          <c:min val="0"/>
        </c:scaling>
        <c:delete val="1"/>
        <c:axPos val="l"/>
        <c:numFmt formatCode="####.0" sourceLinked="1"/>
        <c:majorTickMark val="none"/>
        <c:minorTickMark val="none"/>
        <c:tickLblPos val="nextTo"/>
        <c:crossAx val="1408643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419" sz="11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419" sz="11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En base a su experiencia, indique su nivel de satisfacción con...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419" sz="110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0184051412708673E-2"/>
          <c:y val="0.31708111759656715"/>
          <c:w val="0.93963189717458262"/>
          <c:h val="0.57626014164544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'Promedio Satisfacción x organis'!$A$14</c:f>
              <c:strCache>
                <c:ptCount val="1"/>
                <c:pt idx="0">
                  <c:v>OAC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Satisfacción x organis'!$B$13:$C$13</c:f>
              <c:strCache>
                <c:ptCount val="2"/>
                <c:pt idx="0">
                  <c:v>Informes de fiscalización</c:v>
                </c:pt>
                <c:pt idx="1">
                  <c:v>Seguimiento de decisiones</c:v>
                </c:pt>
              </c:strCache>
            </c:strRef>
          </c:cat>
          <c:val>
            <c:numRef>
              <c:f>'Promedio Satisfacción x organis'!$B$14:$C$14</c:f>
              <c:numCache>
                <c:formatCode>0.0</c:formatCode>
                <c:ptCount val="2"/>
                <c:pt idx="0">
                  <c:v>5.75</c:v>
                </c:pt>
                <c:pt idx="1">
                  <c:v>5.95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4-41D4-944B-1913758C2E04}"/>
            </c:ext>
          </c:extLst>
        </c:ser>
        <c:ser>
          <c:idx val="1"/>
          <c:order val="1"/>
          <c:tx>
            <c:strRef>
              <c:f>'Promedio Satisfacción x organis'!$A$15</c:f>
              <c:strCache>
                <c:ptCount val="1"/>
                <c:pt idx="0">
                  <c:v>Municipio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Satisfacción x organis'!$B$13:$C$13</c:f>
              <c:strCache>
                <c:ptCount val="2"/>
                <c:pt idx="0">
                  <c:v>Informes de fiscalización</c:v>
                </c:pt>
                <c:pt idx="1">
                  <c:v>Seguimiento de decisiones</c:v>
                </c:pt>
              </c:strCache>
            </c:strRef>
          </c:cat>
          <c:val>
            <c:numRef>
              <c:f>'Promedio Satisfacción x organis'!$B$15:$C$15</c:f>
              <c:numCache>
                <c:formatCode>0.0</c:formatCode>
                <c:ptCount val="2"/>
                <c:pt idx="0">
                  <c:v>6.02</c:v>
                </c:pt>
                <c:pt idx="1">
                  <c:v>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4-41D4-944B-1913758C2E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143711"/>
        <c:axId val="143704399"/>
      </c:barChart>
      <c:catAx>
        <c:axId val="11814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704399"/>
        <c:crosses val="autoZero"/>
        <c:auto val="1"/>
        <c:lblAlgn val="ctr"/>
        <c:lblOffset val="100"/>
        <c:noMultiLvlLbl val="0"/>
      </c:catAx>
      <c:valAx>
        <c:axId val="143704399"/>
        <c:scaling>
          <c:orientation val="minMax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11814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000" b="1"/>
              <a:t>En una escala de 1 a 7, donde 1 es “muy insatisfecho” y 7 es “muy satisfecho”, ¿Qué tan satisfecho se encuentra con el servicio de...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4040977690288714"/>
          <c:w val="0.93888888888888888"/>
          <c:h val="0.48850284339457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'Satisfacción Direcciones'!$I$95</c:f>
              <c:strCache>
                <c:ptCount val="1"/>
                <c:pt idx="0">
                  <c:v>Consultas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Direcciones'!$H$96:$H$98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Direcciones'!$I$96:$I$98</c:f>
              <c:numCache>
                <c:formatCode>0%</c:formatCode>
                <c:ptCount val="3"/>
                <c:pt idx="0">
                  <c:v>0.01</c:v>
                </c:pt>
                <c:pt idx="1">
                  <c:v>0.11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1-45B1-BD19-6239ECE71275}"/>
            </c:ext>
          </c:extLst>
        </c:ser>
        <c:ser>
          <c:idx val="1"/>
          <c:order val="1"/>
          <c:tx>
            <c:strRef>
              <c:f>'Satisfacción Direcciones'!$J$95</c:f>
              <c:strCache>
                <c:ptCount val="1"/>
                <c:pt idx="0">
                  <c:v>Capacitaciones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Direcciones'!$H$96:$H$98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Direcciones'!$J$96:$J$98</c:f>
              <c:numCache>
                <c:formatCode>0%</c:formatCode>
                <c:ptCount val="3"/>
                <c:pt idx="0">
                  <c:v>0.01</c:v>
                </c:pt>
                <c:pt idx="1">
                  <c:v>0.16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1-45B1-BD19-6239ECE71275}"/>
            </c:ext>
          </c:extLst>
        </c:ser>
        <c:ser>
          <c:idx val="2"/>
          <c:order val="2"/>
          <c:tx>
            <c:strRef>
              <c:f>'Satisfacción Direcciones'!$K$95</c:f>
              <c:strCache>
                <c:ptCount val="1"/>
                <c:pt idx="0">
                  <c:v>Educatransparencia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Direcciones'!$H$96:$H$98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Direcciones'!$K$96:$K$98</c:f>
              <c:numCache>
                <c:formatCode>0%</c:formatCode>
                <c:ptCount val="3"/>
                <c:pt idx="0">
                  <c:v>0.01</c:v>
                </c:pt>
                <c:pt idx="1">
                  <c:v>0.09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11-45B1-BD19-6239ECE71275}"/>
            </c:ext>
          </c:extLst>
        </c:ser>
        <c:ser>
          <c:idx val="3"/>
          <c:order val="3"/>
          <c:tx>
            <c:strRef>
              <c:f>'Satisfacción Direcciones'!$L$95</c:f>
              <c:strCache>
                <c:ptCount val="1"/>
                <c:pt idx="0">
                  <c:v>Queja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Direcciones'!$H$96:$H$98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Direcciones'!$L$96:$L$98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11-45B1-BD19-6239ECE712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7525823"/>
        <c:axId val="1408639375"/>
      </c:barChart>
      <c:catAx>
        <c:axId val="141752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08639375"/>
        <c:crosses val="autoZero"/>
        <c:auto val="1"/>
        <c:lblAlgn val="ctr"/>
        <c:lblOffset val="100"/>
        <c:noMultiLvlLbl val="0"/>
      </c:catAx>
      <c:valAx>
        <c:axId val="14086393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1752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050" b="1" i="0" baseline="0" dirty="0">
                <a:effectLst/>
              </a:rPr>
              <a:t>En una escala de 1 a 7, donde 1 es “muy insatisfecho” y 7 es “muy satisfecho”, ¿Qué tan satisfecho se encuentra con el servicio de...</a:t>
            </a:r>
            <a:endParaRPr lang="es-419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44599591717701964"/>
          <c:w val="0.93888888888888888"/>
          <c:h val="0.44660469524642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'Satisfacción Direcciones'!$I$101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Direcciones'!$H$102:$H$105</c:f>
              <c:strCache>
                <c:ptCount val="4"/>
                <c:pt idx="0">
                  <c:v>Consultas</c:v>
                </c:pt>
                <c:pt idx="1">
                  <c:v>Capacitaciones</c:v>
                </c:pt>
                <c:pt idx="2">
                  <c:v>Educatransparencia</c:v>
                </c:pt>
                <c:pt idx="3">
                  <c:v>Queja</c:v>
                </c:pt>
              </c:strCache>
            </c:strRef>
          </c:cat>
          <c:val>
            <c:numRef>
              <c:f>'Satisfacción Direcciones'!$I$102:$I$105</c:f>
              <c:numCache>
                <c:formatCode>####.0</c:formatCode>
                <c:ptCount val="4"/>
                <c:pt idx="0">
                  <c:v>6.3272058823529411</c:v>
                </c:pt>
                <c:pt idx="1">
                  <c:v>6.166666666666667</c:v>
                </c:pt>
                <c:pt idx="2">
                  <c:v>6.2893081761006293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B-4998-8047-D6F42DA98C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2064111"/>
        <c:axId val="1438622079"/>
      </c:barChart>
      <c:catAx>
        <c:axId val="132206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8622079"/>
        <c:crosses val="autoZero"/>
        <c:auto val="1"/>
        <c:lblAlgn val="ctr"/>
        <c:lblOffset val="100"/>
        <c:noMultiLvlLbl val="0"/>
      </c:catAx>
      <c:valAx>
        <c:axId val="1438622079"/>
        <c:scaling>
          <c:orientation val="minMax"/>
        </c:scaling>
        <c:delete val="1"/>
        <c:axPos val="l"/>
        <c:numFmt formatCode="####.0" sourceLinked="1"/>
        <c:majorTickMark val="none"/>
        <c:minorTickMark val="none"/>
        <c:tickLblPos val="nextTo"/>
        <c:crossAx val="1322064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419" sz="105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419" sz="105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En una escala de 1 a 7, donde 1 es “muy insatisfecho” y 7 es “muy satisfecho”, ¿Qué tan satisfecho se encuentra con el servicio de...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419" sz="105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43039406532516766"/>
          <c:w val="0.93888888888888888"/>
          <c:h val="0.46220654709827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'Promedio Satisfacción x organis'!$A$23</c:f>
              <c:strCache>
                <c:ptCount val="1"/>
                <c:pt idx="0">
                  <c:v>OAC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Satisfacción x organis'!$B$22:$E$22</c:f>
              <c:strCache>
                <c:ptCount val="4"/>
                <c:pt idx="0">
                  <c:v>Consultas</c:v>
                </c:pt>
                <c:pt idx="1">
                  <c:v>Capacitaciones</c:v>
                </c:pt>
                <c:pt idx="2">
                  <c:v>Educatransparencia</c:v>
                </c:pt>
                <c:pt idx="3">
                  <c:v>Queja</c:v>
                </c:pt>
              </c:strCache>
            </c:strRef>
          </c:cat>
          <c:val>
            <c:numRef>
              <c:f>'Promedio Satisfacción x organis'!$B$23:$E$23</c:f>
              <c:numCache>
                <c:formatCode>0.0</c:formatCode>
                <c:ptCount val="4"/>
                <c:pt idx="0">
                  <c:v>6.3</c:v>
                </c:pt>
                <c:pt idx="1">
                  <c:v>6.25</c:v>
                </c:pt>
                <c:pt idx="2">
                  <c:v>6.42</c:v>
                </c:pt>
                <c:pt idx="3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2-4A43-9DC5-C0C9F17D7F23}"/>
            </c:ext>
          </c:extLst>
        </c:ser>
        <c:ser>
          <c:idx val="1"/>
          <c:order val="1"/>
          <c:tx>
            <c:strRef>
              <c:f>'Promedio Satisfacción x organis'!$A$24</c:f>
              <c:strCache>
                <c:ptCount val="1"/>
                <c:pt idx="0">
                  <c:v>Municipio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Satisfacción x organis'!$B$22:$E$22</c:f>
              <c:strCache>
                <c:ptCount val="4"/>
                <c:pt idx="0">
                  <c:v>Consultas</c:v>
                </c:pt>
                <c:pt idx="1">
                  <c:v>Capacitaciones</c:v>
                </c:pt>
                <c:pt idx="2">
                  <c:v>Educatransparencia</c:v>
                </c:pt>
                <c:pt idx="3">
                  <c:v>Queja</c:v>
                </c:pt>
              </c:strCache>
            </c:strRef>
          </c:cat>
          <c:val>
            <c:numRef>
              <c:f>'Promedio Satisfacción x organis'!$B$24:$E$24</c:f>
              <c:numCache>
                <c:formatCode>0.0</c:formatCode>
                <c:ptCount val="4"/>
                <c:pt idx="0">
                  <c:v>6.42</c:v>
                </c:pt>
                <c:pt idx="1">
                  <c:v>6.17</c:v>
                </c:pt>
                <c:pt idx="2">
                  <c:v>6.33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62-4A43-9DC5-C0C9F17D7F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157311"/>
        <c:axId val="113898095"/>
      </c:barChart>
      <c:catAx>
        <c:axId val="11815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3898095"/>
        <c:crosses val="autoZero"/>
        <c:auto val="1"/>
        <c:lblAlgn val="ctr"/>
        <c:lblOffset val="100"/>
        <c:noMultiLvlLbl val="0"/>
      </c:catAx>
      <c:valAx>
        <c:axId val="11389809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1815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050" b="1" i="0" baseline="0" dirty="0">
                <a:effectLst/>
              </a:rPr>
              <a:t>En una escala de 1 a 7, donde 1 es “muy insatisfecho” y 7 es “muy satisfecho”, ¿Qué tan satisfecho se encuentra con el servicio de...</a:t>
            </a:r>
            <a:endParaRPr lang="es-419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41280147273257511"/>
          <c:w val="0.93888888888888888"/>
          <c:h val="0.47979913969087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'Satisfacción Direcciones'!$I$124</c:f>
              <c:strCache>
                <c:ptCount val="1"/>
                <c:pt idx="0">
                  <c:v>Extranet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Direcciones'!$H$125:$H$127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Direcciones'!$I$125:$I$127</c:f>
              <c:numCache>
                <c:formatCode>0%</c:formatCode>
                <c:ptCount val="3"/>
                <c:pt idx="0">
                  <c:v>0.01</c:v>
                </c:pt>
                <c:pt idx="1">
                  <c:v>0.22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D-4821-A0E5-F41D7E12206C}"/>
            </c:ext>
          </c:extLst>
        </c:ser>
        <c:ser>
          <c:idx val="1"/>
          <c:order val="1"/>
          <c:tx>
            <c:strRef>
              <c:f>'Satisfacción Direcciones'!$J$124</c:f>
              <c:strCache>
                <c:ptCount val="1"/>
                <c:pt idx="0">
                  <c:v>Portal de Transparencia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Direcciones'!$H$125:$H$127</c:f>
              <c:strCache>
                <c:ptCount val="3"/>
                <c:pt idx="0">
                  <c:v>1 a 3</c:v>
                </c:pt>
                <c:pt idx="1">
                  <c:v>4 a 5</c:v>
                </c:pt>
                <c:pt idx="2">
                  <c:v>6 a 7</c:v>
                </c:pt>
              </c:strCache>
            </c:strRef>
          </c:cat>
          <c:val>
            <c:numRef>
              <c:f>'Satisfacción Direcciones'!$J$125:$J$127</c:f>
              <c:numCache>
                <c:formatCode>0%</c:formatCode>
                <c:ptCount val="3"/>
                <c:pt idx="0">
                  <c:v>0.02</c:v>
                </c:pt>
                <c:pt idx="1">
                  <c:v>0.15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ED-4821-A0E5-F41D7E1220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50695551"/>
        <c:axId val="1408641039"/>
      </c:barChart>
      <c:catAx>
        <c:axId val="145069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08641039"/>
        <c:crosses val="autoZero"/>
        <c:auto val="1"/>
        <c:lblAlgn val="ctr"/>
        <c:lblOffset val="100"/>
        <c:noMultiLvlLbl val="0"/>
      </c:catAx>
      <c:valAx>
        <c:axId val="140864103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5069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050" b="1" dirty="0"/>
              <a:t>En una escala de 1 a 7, donde 1 es “muy insatisfecho” y 7 es “muy satisfecho”, ¿Qué tan satisfecho se encuentra con el servicio de...</a:t>
            </a:r>
          </a:p>
        </c:rich>
      </c:tx>
      <c:layout>
        <c:manualLayout>
          <c:xMode val="edge"/>
          <c:yMode val="edge"/>
          <c:x val="9.275143252797260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4.483319132411958E-2"/>
          <c:y val="0.40908756197142027"/>
          <c:w val="0.91033361735176088"/>
          <c:h val="0.47493256051326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'Satisfacción Direcciones'!$I$131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385-4BD7-B93E-1E304C21C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'Satisfacción Direcciones'!$H$132:$H$133</c:f>
              <c:strCache>
                <c:ptCount val="2"/>
                <c:pt idx="0">
                  <c:v>Extranet</c:v>
                </c:pt>
                <c:pt idx="1">
                  <c:v>Portal de Transparencia</c:v>
                </c:pt>
              </c:strCache>
            </c:strRef>
          </c:cat>
          <c:val>
            <c:numRef>
              <c:f>'Satisfacción Direcciones'!$I$132:$I$133</c:f>
              <c:numCache>
                <c:formatCode>####.0</c:formatCode>
                <c:ptCount val="2"/>
                <c:pt idx="0">
                  <c:v>6.0972222222222223</c:v>
                </c:pt>
                <c:pt idx="1">
                  <c:v>6.1803278688524594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5-4BD7-B93E-1E304C21CD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29011055"/>
        <c:axId val="1194574895"/>
      </c:barChart>
      <c:catAx>
        <c:axId val="132901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94574895"/>
        <c:crosses val="autoZero"/>
        <c:auto val="1"/>
        <c:lblAlgn val="ctr"/>
        <c:lblOffset val="100"/>
        <c:noMultiLvlLbl val="0"/>
      </c:catAx>
      <c:valAx>
        <c:axId val="1194574895"/>
        <c:scaling>
          <c:orientation val="minMax"/>
          <c:min val="0"/>
        </c:scaling>
        <c:delete val="1"/>
        <c:axPos val="l"/>
        <c:numFmt formatCode="####.0" sourceLinked="1"/>
        <c:majorTickMark val="none"/>
        <c:minorTickMark val="none"/>
        <c:tickLblPos val="nextTo"/>
        <c:crossAx val="1329011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230926611335162"/>
          <c:y val="0.25796296296296295"/>
          <c:w val="0.24796702176993224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419" sz="105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419" sz="105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En una escala de 1 a 7, donde 1 es “muy insatisfecho” y 7 es “muy satisfecho”, ¿Qué tan satisfecho se encuentra con el servicio de...</a:t>
            </a:r>
          </a:p>
        </c:rich>
      </c:tx>
      <c:layout>
        <c:manualLayout>
          <c:xMode val="edge"/>
          <c:yMode val="edge"/>
          <c:x val="0.1309722222222222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419" sz="1050" b="1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37483850976961219"/>
          <c:w val="0.93888888888888888"/>
          <c:h val="0.51776210265383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'Promedio Satisfacción x organis'!$A$30</c:f>
              <c:strCache>
                <c:ptCount val="1"/>
                <c:pt idx="0">
                  <c:v>OAC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Satisfacción x organis'!$B$29:$C$29</c:f>
              <c:strCache>
                <c:ptCount val="2"/>
                <c:pt idx="0">
                  <c:v>Extranet</c:v>
                </c:pt>
                <c:pt idx="1">
                  <c:v>Portal de transparencia</c:v>
                </c:pt>
              </c:strCache>
            </c:strRef>
          </c:cat>
          <c:val>
            <c:numRef>
              <c:f>'Promedio Satisfacción x organis'!$B$30:$C$30</c:f>
              <c:numCache>
                <c:formatCode>0.0</c:formatCode>
                <c:ptCount val="2"/>
                <c:pt idx="0">
                  <c:v>6.13</c:v>
                </c:pt>
                <c:pt idx="1">
                  <c:v>6.22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7-466E-9F2C-8548785989A0}"/>
            </c:ext>
          </c:extLst>
        </c:ser>
        <c:ser>
          <c:idx val="1"/>
          <c:order val="1"/>
          <c:tx>
            <c:strRef>
              <c:f>'Promedio Satisfacción x organis'!$A$31</c:f>
              <c:strCache>
                <c:ptCount val="1"/>
                <c:pt idx="0">
                  <c:v>Municipio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Satisfacción x organis'!$B$29:$C$29</c:f>
              <c:strCache>
                <c:ptCount val="2"/>
                <c:pt idx="0">
                  <c:v>Extranet</c:v>
                </c:pt>
                <c:pt idx="1">
                  <c:v>Portal de transparencia</c:v>
                </c:pt>
              </c:strCache>
            </c:strRef>
          </c:cat>
          <c:val>
            <c:numRef>
              <c:f>'Promedio Satisfacción x organis'!$B$31:$C$31</c:f>
              <c:numCache>
                <c:formatCode>0.0</c:formatCode>
                <c:ptCount val="2"/>
                <c:pt idx="0">
                  <c:v>6</c:v>
                </c:pt>
                <c:pt idx="1">
                  <c:v>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7-466E-9F2C-8548785989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16729519"/>
        <c:axId val="2104675951"/>
      </c:barChart>
      <c:catAx>
        <c:axId val="201672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4675951"/>
        <c:crosses val="autoZero"/>
        <c:auto val="1"/>
        <c:lblAlgn val="ctr"/>
        <c:lblOffset val="100"/>
        <c:noMultiLvlLbl val="0"/>
      </c:catAx>
      <c:valAx>
        <c:axId val="2104675951"/>
        <c:scaling>
          <c:orientation val="minMax"/>
          <c:min val="0"/>
        </c:scaling>
        <c:delete val="1"/>
        <c:axPos val="l"/>
        <c:numFmt formatCode="0.0" sourceLinked="1"/>
        <c:majorTickMark val="none"/>
        <c:minorTickMark val="none"/>
        <c:tickLblPos val="nextTo"/>
        <c:crossAx val="2016729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Tasa</a:t>
            </a:r>
            <a:r>
              <a:rPr lang="en-US" b="1" baseline="0" dirty="0"/>
              <a:t> de Respuesta</a:t>
            </a:r>
            <a:endParaRPr lang="en-US" b="1" dirty="0"/>
          </a:p>
        </c:rich>
      </c:tx>
      <c:layout>
        <c:manualLayout>
          <c:xMode val="edge"/>
          <c:yMode val="edge"/>
          <c:x val="0.3911136078861826"/>
          <c:y val="1.800993524459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3.0555605235851904E-2"/>
          <c:y val="0.37730692952433842"/>
          <c:w val="0.93888888888888888"/>
          <c:h val="0.49609288281599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Hoja1!$B$6</c:f>
              <c:strCache>
                <c:ptCount val="1"/>
                <c:pt idx="0">
                  <c:v>Respuestas completas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Hoja1!$C$5:$H$5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Hoja1!$C$6:$H$6</c:f>
              <c:numCache>
                <c:formatCode>0%</c:formatCode>
                <c:ptCount val="6"/>
                <c:pt idx="0">
                  <c:v>0.42</c:v>
                </c:pt>
                <c:pt idx="1">
                  <c:v>0.35</c:v>
                </c:pt>
                <c:pt idx="2">
                  <c:v>0.49</c:v>
                </c:pt>
                <c:pt idx="3">
                  <c:v>0.49</c:v>
                </c:pt>
                <c:pt idx="4">
                  <c:v>0.4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2-4D30-8EE8-AE17573F34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3879568"/>
        <c:axId val="491646768"/>
      </c:barChart>
      <c:catAx>
        <c:axId val="4938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91646768"/>
        <c:crosses val="autoZero"/>
        <c:auto val="1"/>
        <c:lblAlgn val="ctr"/>
        <c:lblOffset val="100"/>
        <c:noMultiLvlLbl val="0"/>
      </c:catAx>
      <c:valAx>
        <c:axId val="4916467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387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Tipo de </a:t>
            </a:r>
            <a:r>
              <a:rPr lang="en-US" sz="1100" b="1" dirty="0" err="1"/>
              <a:t>institución</a:t>
            </a:r>
            <a:r>
              <a:rPr lang="en-US" sz="1100" b="1" dirty="0"/>
              <a:t> (N=336)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8EAEF9-82F4-4760-847C-E0D73F96BF0C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07F-429B-BDBD-E5DB2C54BF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155467B-C636-4969-A0E7-6B5B2E704A24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7F-429B-BDBD-E5DB2C54BF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F48776A-B30B-4188-812A-95554024B307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07F-429B-BDBD-E5DB2C54BF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E8F59C6-5A51-4151-B224-3E1C6C0D989D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7F-429B-BDBD-E5DB2C54BF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DCD9CD0-C228-4934-872E-D71C537E3C26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07F-429B-BDBD-E5DB2C54BF1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376B140-8E63-4ABB-A85B-85AD1F4612E7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07F-429B-BDBD-E5DB2C54BF1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530EB04-0608-4A5A-ABAA-88E86E9BD436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07F-429B-BDBD-E5DB2C54BF1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891DE57-16C8-4DFE-BE3B-CD5D2BE65095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07F-429B-BDBD-E5DB2C54BF1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3D3B792-61B1-43C4-9740-D65B66BA157C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07F-429B-BDBD-E5DB2C54BF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 de institución'!$B$7:$B$15</c:f>
              <c:strCache>
                <c:ptCount val="9"/>
                <c:pt idx="0">
                  <c:v>Municipio</c:v>
                </c:pt>
                <c:pt idx="1">
                  <c:v>Ministerio o Servicio Público</c:v>
                </c:pt>
                <c:pt idx="2">
                  <c:v>Otra Institución, ¿cuál?</c:v>
                </c:pt>
                <c:pt idx="3">
                  <c:v>Corporación municipal</c:v>
                </c:pt>
                <c:pt idx="4">
                  <c:v>Hospital</c:v>
                </c:pt>
                <c:pt idx="5">
                  <c:v>Empresa Pública</c:v>
                </c:pt>
                <c:pt idx="6">
                  <c:v>Universidad Estatal</c:v>
                </c:pt>
                <c:pt idx="7">
                  <c:v>FF. AA. de Orden y Seguridad Pública</c:v>
                </c:pt>
                <c:pt idx="8">
                  <c:v>Fundación de la presidencia</c:v>
                </c:pt>
              </c:strCache>
            </c:strRef>
          </c:cat>
          <c:val>
            <c:numRef>
              <c:f>'Tipo de institución'!$E$7:$E$15</c:f>
              <c:numCache>
                <c:formatCode>0</c:formatCode>
                <c:ptCount val="9"/>
                <c:pt idx="0">
                  <c:v>44.642857142857103</c:v>
                </c:pt>
                <c:pt idx="1">
                  <c:v>31.845238095238095</c:v>
                </c:pt>
                <c:pt idx="2">
                  <c:v>7.1428571428571423</c:v>
                </c:pt>
                <c:pt idx="3">
                  <c:v>5.6547619047619051</c:v>
                </c:pt>
                <c:pt idx="4">
                  <c:v>5.0595238095238093</c:v>
                </c:pt>
                <c:pt idx="5">
                  <c:v>2.9761904761904758</c:v>
                </c:pt>
                <c:pt idx="6">
                  <c:v>1.4880952380952379</c:v>
                </c:pt>
                <c:pt idx="7">
                  <c:v>0.59523809523809523</c:v>
                </c:pt>
                <c:pt idx="8">
                  <c:v>0.59523809523809523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7F-429B-BDBD-E5DB2C54B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9327311"/>
        <c:axId val="452011823"/>
      </c:barChart>
      <c:catAx>
        <c:axId val="209327311"/>
        <c:scaling>
          <c:orientation val="maxMin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52011823"/>
        <c:crosses val="autoZero"/>
        <c:auto val="1"/>
        <c:lblAlgn val="ctr"/>
        <c:lblOffset val="100"/>
        <c:noMultiLvlLbl val="0"/>
      </c:catAx>
      <c:valAx>
        <c:axId val="452011823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20932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400" b="1" dirty="0"/>
              <a:t>¿Desde hace cuánto tiempo Ud. tiene tareas vinculadas a los temas de transparencia? </a:t>
            </a:r>
          </a:p>
          <a:p>
            <a:pPr>
              <a:defRPr/>
            </a:pPr>
            <a:r>
              <a:rPr lang="es-419" sz="1400" b="1" dirty="0"/>
              <a:t>(en %) </a:t>
            </a:r>
            <a:r>
              <a:rPr lang="es-419" sz="1200" b="1" dirty="0"/>
              <a:t>(N=336)</a:t>
            </a:r>
            <a:endParaRPr lang="es-419" sz="1400" b="1" dirty="0"/>
          </a:p>
        </c:rich>
      </c:tx>
      <c:layout>
        <c:manualLayout>
          <c:xMode val="edge"/>
          <c:yMode val="edge"/>
          <c:x val="0.167372725945901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2.2377625663436398E-2"/>
          <c:y val="0.42752135364522731"/>
          <c:w val="0.95897435295036659"/>
          <c:h val="0.47896817021583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'T° encargado de transparencia'!$C$18</c:f>
              <c:strCache>
                <c:ptCount val="1"/>
                <c:pt idx="0">
                  <c:v>2015 (N=350)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'T° encargado de transparencia'!$B$19:$B$22</c:f>
              <c:strCache>
                <c:ptCount val="4"/>
                <c:pt idx="0">
                  <c:v>1 año o menos</c:v>
                </c:pt>
                <c:pt idx="1">
                  <c:v>Entre 1 y 2 años</c:v>
                </c:pt>
                <c:pt idx="2">
                  <c:v>Entre 2 y 3 años</c:v>
                </c:pt>
                <c:pt idx="3">
                  <c:v>Más de 3 años</c:v>
                </c:pt>
              </c:strCache>
            </c:strRef>
          </c:cat>
          <c:val>
            <c:numRef>
              <c:f>'T° encargado de transparencia'!$C$19:$C$22</c:f>
              <c:numCache>
                <c:formatCode>0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16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F-453A-BA3F-22249E9C98DE}"/>
            </c:ext>
          </c:extLst>
        </c:ser>
        <c:ser>
          <c:idx val="1"/>
          <c:order val="1"/>
          <c:tx>
            <c:strRef>
              <c:f>'T° encargado de transparencia'!$D$18</c:f>
              <c:strCache>
                <c:ptCount val="1"/>
                <c:pt idx="0">
                  <c:v>2016 (N=272)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'T° encargado de transparencia'!$B$19:$B$22</c:f>
              <c:strCache>
                <c:ptCount val="4"/>
                <c:pt idx="0">
                  <c:v>1 año o menos</c:v>
                </c:pt>
                <c:pt idx="1">
                  <c:v>Entre 1 y 2 años</c:v>
                </c:pt>
                <c:pt idx="2">
                  <c:v>Entre 2 y 3 años</c:v>
                </c:pt>
                <c:pt idx="3">
                  <c:v>Más de 3 años</c:v>
                </c:pt>
              </c:strCache>
            </c:strRef>
          </c:cat>
          <c:val>
            <c:numRef>
              <c:f>'T° encargado de transparencia'!$D$19:$D$22</c:f>
              <c:numCache>
                <c:formatCode>0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17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F-453A-BA3F-22249E9C98DE}"/>
            </c:ext>
          </c:extLst>
        </c:ser>
        <c:ser>
          <c:idx val="2"/>
          <c:order val="2"/>
          <c:tx>
            <c:strRef>
              <c:f>'T° encargado de transparencia'!$E$18</c:f>
              <c:strCache>
                <c:ptCount val="1"/>
                <c:pt idx="0">
                  <c:v>2017 (N=390)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'T° encargado de transparencia'!$B$19:$B$22</c:f>
              <c:strCache>
                <c:ptCount val="4"/>
                <c:pt idx="0">
                  <c:v>1 año o menos</c:v>
                </c:pt>
                <c:pt idx="1">
                  <c:v>Entre 1 y 2 años</c:v>
                </c:pt>
                <c:pt idx="2">
                  <c:v>Entre 2 y 3 años</c:v>
                </c:pt>
                <c:pt idx="3">
                  <c:v>Más de 3 años</c:v>
                </c:pt>
              </c:strCache>
            </c:strRef>
          </c:cat>
          <c:val>
            <c:numRef>
              <c:f>'T° encargado de transparencia'!$E$19:$E$22</c:f>
              <c:numCache>
                <c:formatCode>0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F-453A-BA3F-22249E9C98DE}"/>
            </c:ext>
          </c:extLst>
        </c:ser>
        <c:ser>
          <c:idx val="3"/>
          <c:order val="3"/>
          <c:tx>
            <c:strRef>
              <c:f>'T° encargado de transparencia'!$F$18</c:f>
              <c:strCache>
                <c:ptCount val="1"/>
                <c:pt idx="0">
                  <c:v>2018 (N=402)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'T° encargado de transparencia'!$B$19:$B$22</c:f>
              <c:strCache>
                <c:ptCount val="4"/>
                <c:pt idx="0">
                  <c:v>1 año o menos</c:v>
                </c:pt>
                <c:pt idx="1">
                  <c:v>Entre 1 y 2 años</c:v>
                </c:pt>
                <c:pt idx="2">
                  <c:v>Entre 2 y 3 años</c:v>
                </c:pt>
                <c:pt idx="3">
                  <c:v>Más de 3 años</c:v>
                </c:pt>
              </c:strCache>
            </c:strRef>
          </c:cat>
          <c:val>
            <c:numRef>
              <c:f>'T° encargado de transparencia'!$F$19:$F$22</c:f>
              <c:numCache>
                <c:formatCode>0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8F-453A-BA3F-22249E9C98DE}"/>
            </c:ext>
          </c:extLst>
        </c:ser>
        <c:ser>
          <c:idx val="4"/>
          <c:order val="4"/>
          <c:tx>
            <c:strRef>
              <c:f>'T° encargado de transparencia'!$G$18</c:f>
              <c:strCache>
                <c:ptCount val="1"/>
                <c:pt idx="0">
                  <c:v>2019 (N=324)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'T° encargado de transparencia'!$B$19:$B$22</c:f>
              <c:strCache>
                <c:ptCount val="4"/>
                <c:pt idx="0">
                  <c:v>1 año o menos</c:v>
                </c:pt>
                <c:pt idx="1">
                  <c:v>Entre 1 y 2 años</c:v>
                </c:pt>
                <c:pt idx="2">
                  <c:v>Entre 2 y 3 años</c:v>
                </c:pt>
                <c:pt idx="3">
                  <c:v>Más de 3 años</c:v>
                </c:pt>
              </c:strCache>
            </c:strRef>
          </c:cat>
          <c:val>
            <c:numRef>
              <c:f>'T° encargado de transparencia'!$G$19:$G$22</c:f>
              <c:numCache>
                <c:formatCode>0</c:formatCode>
                <c:ptCount val="4"/>
                <c:pt idx="0">
                  <c:v>10</c:v>
                </c:pt>
                <c:pt idx="1">
                  <c:v>16</c:v>
                </c:pt>
                <c:pt idx="2">
                  <c:v>12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8F-453A-BA3F-22249E9C98DE}"/>
            </c:ext>
          </c:extLst>
        </c:ser>
        <c:ser>
          <c:idx val="5"/>
          <c:order val="5"/>
          <c:tx>
            <c:strRef>
              <c:f>'T° encargado de transparencia'!$H$18</c:f>
              <c:strCache>
                <c:ptCount val="1"/>
                <c:pt idx="0">
                  <c:v>2020 (N=336)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'T° encargado de transparencia'!$B$19:$B$22</c:f>
              <c:strCache>
                <c:ptCount val="4"/>
                <c:pt idx="0">
                  <c:v>1 año o menos</c:v>
                </c:pt>
                <c:pt idx="1">
                  <c:v>Entre 1 y 2 años</c:v>
                </c:pt>
                <c:pt idx="2">
                  <c:v>Entre 2 y 3 años</c:v>
                </c:pt>
                <c:pt idx="3">
                  <c:v>Más de 3 años</c:v>
                </c:pt>
              </c:strCache>
            </c:strRef>
          </c:cat>
          <c:val>
            <c:numRef>
              <c:f>'T° encargado de transparencia'!$H$19:$H$22</c:f>
              <c:numCache>
                <c:formatCode>0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11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8F-453A-BA3F-22249E9C98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6037616"/>
        <c:axId val="1083336080"/>
      </c:barChart>
      <c:catAx>
        <c:axId val="79603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83336080"/>
        <c:crosses val="autoZero"/>
        <c:auto val="1"/>
        <c:lblAlgn val="ctr"/>
        <c:lblOffset val="100"/>
        <c:noMultiLvlLbl val="0"/>
      </c:catAx>
      <c:valAx>
        <c:axId val="108333608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9603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072580577656304E-2"/>
          <c:y val="0.15178573272955573"/>
          <c:w val="0.8017912336616011"/>
          <c:h val="0.25521426688039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100" b="1" i="0" u="none" strike="noStrike" baseline="0" dirty="0">
                <a:effectLst/>
              </a:rPr>
              <a:t>¿Desde hace cuánto tiempo Ud. tiene tareas vinculadas a los temas de transparencia?  </a:t>
            </a:r>
            <a:r>
              <a:rPr lang="es-419" sz="900" b="1" i="0" u="none" strike="noStrike" baseline="0" dirty="0">
                <a:effectLst/>
              </a:rPr>
              <a:t>(N Municipio=150) (N OAC=107</a:t>
            </a:r>
            <a:r>
              <a:rPr lang="es-419" sz="1050" b="1" i="0" u="none" strike="noStrike" baseline="0" dirty="0">
                <a:effectLst/>
              </a:rPr>
              <a:t>)</a:t>
            </a:r>
            <a:endParaRPr lang="es-419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'T° encargado de transparencia'!$C$27</c:f>
              <c:strCache>
                <c:ptCount val="1"/>
                <c:pt idx="0">
                  <c:v>Municipio 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'T° encargado de transparencia'!$B$28:$B$31</c:f>
              <c:strCache>
                <c:ptCount val="4"/>
                <c:pt idx="0">
                  <c:v>1 año o menos</c:v>
                </c:pt>
                <c:pt idx="1">
                  <c:v>Entre 1 y 2 años</c:v>
                </c:pt>
                <c:pt idx="2">
                  <c:v>Entre 2 y 3 años</c:v>
                </c:pt>
                <c:pt idx="3">
                  <c:v>Más de 3 años</c:v>
                </c:pt>
              </c:strCache>
            </c:strRef>
          </c:cat>
          <c:val>
            <c:numRef>
              <c:f>'T° encargado de transparencia'!$C$28:$C$31</c:f>
              <c:numCache>
                <c:formatCode>0%</c:formatCode>
                <c:ptCount val="4"/>
                <c:pt idx="0">
                  <c:v>0.11</c:v>
                </c:pt>
                <c:pt idx="1">
                  <c:v>0.1</c:v>
                </c:pt>
                <c:pt idx="2">
                  <c:v>0.09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2-450D-BA1D-69DC7AFD2A6F}"/>
            </c:ext>
          </c:extLst>
        </c:ser>
        <c:ser>
          <c:idx val="1"/>
          <c:order val="1"/>
          <c:tx>
            <c:strRef>
              <c:f>'T° encargado de transparencia'!$D$27</c:f>
              <c:strCache>
                <c:ptCount val="1"/>
                <c:pt idx="0">
                  <c:v>OAC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'T° encargado de transparencia'!$B$28:$B$31</c:f>
              <c:strCache>
                <c:ptCount val="4"/>
                <c:pt idx="0">
                  <c:v>1 año o menos</c:v>
                </c:pt>
                <c:pt idx="1">
                  <c:v>Entre 1 y 2 años</c:v>
                </c:pt>
                <c:pt idx="2">
                  <c:v>Entre 2 y 3 años</c:v>
                </c:pt>
                <c:pt idx="3">
                  <c:v>Más de 3 años</c:v>
                </c:pt>
              </c:strCache>
            </c:strRef>
          </c:cat>
          <c:val>
            <c:numRef>
              <c:f>'T° encargado de transparencia'!$D$28:$D$31</c:f>
              <c:numCache>
                <c:formatCode>0%</c:formatCode>
                <c:ptCount val="4"/>
                <c:pt idx="0">
                  <c:v>0.16</c:v>
                </c:pt>
                <c:pt idx="1">
                  <c:v>0.13</c:v>
                </c:pt>
                <c:pt idx="2">
                  <c:v>0.11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52-450D-BA1D-69DC7AFD2A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9758031"/>
        <c:axId val="1751624511"/>
      </c:barChart>
      <c:catAx>
        <c:axId val="1859758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51624511"/>
        <c:crosses val="autoZero"/>
        <c:auto val="1"/>
        <c:lblAlgn val="ctr"/>
        <c:lblOffset val="100"/>
        <c:noMultiLvlLbl val="0"/>
      </c:catAx>
      <c:valAx>
        <c:axId val="17516245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9758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sz="1100" b="1" dirty="0"/>
              <a:t>¿Cuáles</a:t>
            </a:r>
            <a:r>
              <a:rPr lang="es-419" sz="1100" b="1" baseline="0" dirty="0"/>
              <a:t> son los temas de Transparencia que corresponden a sus funciones? (N=336)</a:t>
            </a:r>
          </a:p>
          <a:p>
            <a:pPr>
              <a:defRPr/>
            </a:pPr>
            <a:endParaRPr lang="es-419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8EB707-3EA4-42FE-99D6-B8643AEA974D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B6F-419C-A82A-1139CF802A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DBACF21-7AA1-4579-97F2-CF6C31896964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6F-419C-A82A-1139CF802A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48C691A-8C87-4FC8-8D55-1672EC60910A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B6F-419C-A82A-1139CF802AD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0AA8F5B-9F57-43A4-B86A-5475F84F7784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6F-419C-A82A-1139CF802AD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FCC5807-A1E8-4920-82F9-D29BCD01CBE4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B6F-419C-A82A-1139CF802AD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9C6A574-46A0-4248-82E7-5990F2DAE8A9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6F-419C-A82A-1139CF802AD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E7D57EE-6C2F-440F-BBE9-2611042B1474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B6F-419C-A82A-1139CF802AD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3AAF8B3-AFA4-43A1-AF8D-FC7D4CB3B1E3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B6F-419C-A82A-1139CF802AD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0753A92-C2FA-4F80-A0FF-60B58D8120FA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B6F-419C-A82A-1139CF802AD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A43148B-8E4F-49A1-974E-DFCD352E3356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B6F-419C-A82A-1139CF802AD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49087F9-A7EB-4FEC-B056-64EE7781642D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B6F-419C-A82A-1139CF802AD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A27A23C-17E8-4716-9521-5B9E8B53DB6A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B6F-419C-A82A-1139CF802AD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F375D05-689E-4E5C-8F94-A65C9A0BA710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B6F-419C-A82A-1139CF802AD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40EBC19-D3B9-4C52-A899-4856451BBB8D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B6F-419C-A82A-1139CF802AD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2C04E88-AE9B-40C9-824F-818C057C027A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1B6F-419C-A82A-1139CF802AD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1596E8E-9B30-4E95-BED1-0EE99039145F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B6F-419C-A82A-1139CF802AD2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EAFDC473-3229-487B-B4E3-8C9626C9B11E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1B6F-419C-A82A-1139CF802AD2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35325E35-28C3-47CD-95E2-E549596C8EFE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B6F-419C-A82A-1139CF802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'Temas de Transparencia'!$B$17:$B$34</c:f>
              <c:strCache>
                <c:ptCount val="18"/>
                <c:pt idx="0">
                  <c:v>SAI, TA, Portal</c:v>
                </c:pt>
                <c:pt idx="1">
                  <c:v>SAI, TA, Portal, Lobby</c:v>
                </c:pt>
                <c:pt idx="2">
                  <c:v>SAI, TA, Portal, Lobby, Probidad, PDP</c:v>
                </c:pt>
                <c:pt idx="3">
                  <c:v>SAI, TA</c:v>
                </c:pt>
                <c:pt idx="4">
                  <c:v>TA</c:v>
                </c:pt>
                <c:pt idx="5">
                  <c:v>SAI</c:v>
                </c:pt>
                <c:pt idx="6">
                  <c:v>SAI, Portal </c:v>
                </c:pt>
                <c:pt idx="7">
                  <c:v>SAI, TA, Lobby</c:v>
                </c:pt>
                <c:pt idx="8">
                  <c:v>Portal</c:v>
                </c:pt>
                <c:pt idx="9">
                  <c:v>SAI, PDP</c:v>
                </c:pt>
                <c:pt idx="10">
                  <c:v>TA, Portal</c:v>
                </c:pt>
                <c:pt idx="11">
                  <c:v>SAI, TA, Portal, Lobby, Probidad</c:v>
                </c:pt>
                <c:pt idx="12">
                  <c:v>SAI, Lobby</c:v>
                </c:pt>
                <c:pt idx="13">
                  <c:v>SAI, TA, PDP</c:v>
                </c:pt>
                <c:pt idx="14">
                  <c:v>TA, Portal, Lobby</c:v>
                </c:pt>
                <c:pt idx="15">
                  <c:v>SAI, TA, Probidad</c:v>
                </c:pt>
                <c:pt idx="16">
                  <c:v>Lobby</c:v>
                </c:pt>
                <c:pt idx="17">
                  <c:v>Portal, Lobby</c:v>
                </c:pt>
              </c:strCache>
            </c:strRef>
          </c:cat>
          <c:val>
            <c:numRef>
              <c:f>'Temas de Transparencia'!$D$17:$D$34</c:f>
              <c:numCache>
                <c:formatCode>0</c:formatCode>
                <c:ptCount val="18"/>
                <c:pt idx="0">
                  <c:v>14.285714285714286</c:v>
                </c:pt>
                <c:pt idx="1">
                  <c:v>11.30952380952381</c:v>
                </c:pt>
                <c:pt idx="2">
                  <c:v>11.011904761904763</c:v>
                </c:pt>
                <c:pt idx="3">
                  <c:v>8.6309523809523814</c:v>
                </c:pt>
                <c:pt idx="4">
                  <c:v>5.0595238095238093</c:v>
                </c:pt>
                <c:pt idx="5">
                  <c:v>4.7619047619047619</c:v>
                </c:pt>
                <c:pt idx="6">
                  <c:v>4.7619047619047619</c:v>
                </c:pt>
                <c:pt idx="7">
                  <c:v>2.6785714285714284</c:v>
                </c:pt>
                <c:pt idx="8">
                  <c:v>1.7857142857142858</c:v>
                </c:pt>
                <c:pt idx="9">
                  <c:v>1.7857142857142858</c:v>
                </c:pt>
                <c:pt idx="10">
                  <c:v>1.7857142857142858</c:v>
                </c:pt>
                <c:pt idx="11">
                  <c:v>1.1904761904761905</c:v>
                </c:pt>
                <c:pt idx="12">
                  <c:v>1.1904761904761905</c:v>
                </c:pt>
                <c:pt idx="13">
                  <c:v>1.1904761904761905</c:v>
                </c:pt>
                <c:pt idx="14">
                  <c:v>1.1904761904761905</c:v>
                </c:pt>
                <c:pt idx="15">
                  <c:v>0.8928571428571429</c:v>
                </c:pt>
                <c:pt idx="16">
                  <c:v>0.59523809523809523</c:v>
                </c:pt>
                <c:pt idx="17">
                  <c:v>0.59523809523809523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B6F-419C-A82A-1139CF802A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00043871"/>
        <c:axId val="1391726207"/>
      </c:barChart>
      <c:catAx>
        <c:axId val="12000438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91726207"/>
        <c:crosses val="autoZero"/>
        <c:auto val="1"/>
        <c:lblAlgn val="ctr"/>
        <c:lblOffset val="100"/>
        <c:noMultiLvlLbl val="0"/>
      </c:catAx>
      <c:valAx>
        <c:axId val="1391726207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20004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SAI, TA, Portal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SAI, TA, Portal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E1-466A-BEE3-4A10FE0B17DB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E1-466A-BEE3-4A10FE0B17DB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E1-466A-BEE3-4A10FE0B17DB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E1-466A-BEE3-4A10FE0B17DB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E1-466A-BEE3-4A10FE0B17DB}"/>
              </c:ext>
            </c:extLst>
          </c:dPt>
          <c:dLbls>
            <c:dLbl>
              <c:idx val="0"/>
              <c:layout>
                <c:manualLayout>
                  <c:x val="-0.20789063867016622"/>
                  <c:y val="-3.62959317585301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1-466A-BEE3-4A10FE0B17D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E1-466A-BEE3-4A10FE0B17DB}"/>
                </c:ext>
              </c:extLst>
            </c:dLbl>
            <c:dLbl>
              <c:idx val="2"/>
              <c:layout>
                <c:manualLayout>
                  <c:x val="-3.7966972878390202E-2"/>
                  <c:y val="7.02909011373578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E1-466A-BEE3-4A10FE0B17DB}"/>
                </c:ext>
              </c:extLst>
            </c:dLbl>
            <c:dLbl>
              <c:idx val="3"/>
              <c:layout>
                <c:manualLayout>
                  <c:x val="-9.2879702537182848E-2"/>
                  <c:y val="4.87244823563721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E1-466A-BEE3-4A10FE0B17DB}"/>
                </c:ext>
              </c:extLst>
            </c:dLbl>
            <c:dLbl>
              <c:idx val="4"/>
              <c:layout>
                <c:manualLayout>
                  <c:x val="-3.1300962379702535E-2"/>
                  <c:y val="2.4720399533391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E1-466A-BEE3-4A10FE0B1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Hoja1!$B$1:$F$1</c:f>
              <c:strCache>
                <c:ptCount val="5"/>
                <c:pt idx="0">
                  <c:v>Municipio</c:v>
                </c:pt>
                <c:pt idx="1">
                  <c:v>OAC</c:v>
                </c:pt>
                <c:pt idx="2">
                  <c:v>Corporación Municipal </c:v>
                </c:pt>
                <c:pt idx="3">
                  <c:v>Hospital</c:v>
                </c:pt>
                <c:pt idx="4">
                  <c:v>Otra Institución</c:v>
                </c:pt>
              </c:strCache>
            </c:strRef>
          </c:cat>
          <c:val>
            <c:numRef>
              <c:f>Hoja1!$B$2:$F$2</c:f>
              <c:numCache>
                <c:formatCode>0</c:formatCode>
                <c:ptCount val="5"/>
                <c:pt idx="0">
                  <c:v>56.25</c:v>
                </c:pt>
                <c:pt idx="1">
                  <c:v>22.916666666666668</c:v>
                </c:pt>
                <c:pt idx="2">
                  <c:v>10.416666666666666</c:v>
                </c:pt>
                <c:pt idx="3">
                  <c:v>2.0833333333333335</c:v>
                </c:pt>
                <c:pt idx="4">
                  <c:v>8.3333333333333339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E1-466A-BEE3-4A10FE0B17D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9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0.06771</cdr:x>
      <cdr:y>0.48591</cdr:y>
    </cdr:from>
    <cdr:to>
      <cdr:x>0.93229</cdr:x>
      <cdr:y>0.59878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1D62953-C61C-465E-A323-BE731E2DFEBA}"/>
            </a:ext>
          </a:extLst>
        </cdr:cNvPr>
        <cdr:cNvSpPr txBox="1"/>
      </cdr:nvSpPr>
      <cdr:spPr>
        <a:xfrm xmlns:a="http://schemas.openxmlformats.org/drawingml/2006/main">
          <a:off x="446733" y="1448973"/>
          <a:ext cx="5704275" cy="336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419" sz="1100"/>
        </a:p>
      </cdr:txBody>
    </cdr:sp>
  </cdr:relSizeAnchor>
  <cdr:relSizeAnchor xmlns:cdr="http://schemas.openxmlformats.org/drawingml/2006/chartDrawing">
    <cdr:from>
      <cdr:x>0.05497</cdr:x>
      <cdr:y>0.61032</cdr:y>
    </cdr:from>
    <cdr:to>
      <cdr:x>0.9758</cdr:x>
      <cdr:y>0.73401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0BD83D1E-C586-48AD-A426-1C858216D431}"/>
            </a:ext>
          </a:extLst>
        </cdr:cNvPr>
        <cdr:cNvSpPr txBox="1"/>
      </cdr:nvSpPr>
      <cdr:spPr>
        <a:xfrm xmlns:a="http://schemas.openxmlformats.org/drawingml/2006/main">
          <a:off x="350317" y="1291125"/>
          <a:ext cx="5868142" cy="26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419" sz="1000" dirty="0">
              <a:solidFill>
                <a:schemeClr val="bg1">
                  <a:lumMod val="50000"/>
                </a:schemeClr>
              </a:solidFill>
            </a:rPr>
            <a:t>     </a:t>
          </a:r>
          <a:r>
            <a:rPr lang="es-419" sz="900" dirty="0">
              <a:solidFill>
                <a:schemeClr val="bg1"/>
              </a:solidFill>
            </a:rPr>
            <a:t>350                                   272                                  390                                  402                                  324                                  336</a:t>
          </a:r>
          <a:endParaRPr lang="es-419" sz="10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0.20868</cdr:y>
    </cdr:from>
    <cdr:to>
      <cdr:x>0.18957</cdr:x>
      <cdr:y>0.31845</cdr:y>
    </cdr:to>
    <cdr:sp macro="" textlink="">
      <cdr:nvSpPr>
        <cdr:cNvPr id="2" name="9 Llamada rectangular redondeada">
          <a:extLst xmlns:a="http://schemas.openxmlformats.org/drawingml/2006/main">
            <a:ext uri="{FF2B5EF4-FFF2-40B4-BE49-F238E27FC236}">
              <a16:creationId xmlns:a16="http://schemas.microsoft.com/office/drawing/2014/main" id="{6EFF02C9-E6DC-5948-82D0-1D241BCACD23}"/>
            </a:ext>
          </a:extLst>
        </cdr:cNvPr>
        <cdr:cNvSpPr/>
      </cdr:nvSpPr>
      <cdr:spPr>
        <a:xfrm xmlns:a="http://schemas.openxmlformats.org/drawingml/2006/main">
          <a:off x="0" y="1084310"/>
          <a:ext cx="893077" cy="57035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s-E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defRPr/>
          </a:pPr>
          <a:r>
            <a:rPr lang="es-CL" sz="1100" b="1" dirty="0">
              <a:solidFill>
                <a:schemeClr val="tx1"/>
              </a:solidFill>
            </a:rPr>
            <a:t>Promedio: 6,0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0BB58-CA6B-4B74-966A-072C7D6A29DF}" type="datetimeFigureOut">
              <a:rPr lang="es-CL" smtClean="0"/>
              <a:t>26-04-2021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9E18D-9234-4C69-9017-541F2FBE84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776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Error </a:t>
            </a:r>
            <a:r>
              <a:rPr lang="es-419" dirty="0" err="1"/>
              <a:t>muestral</a:t>
            </a:r>
            <a:r>
              <a:rPr lang="es-419" dirty="0"/>
              <a:t>: 5%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44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586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36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504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87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073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831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325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0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Municipios + OAC suman: 76%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6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Municipios + OAC suman: 76%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9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06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932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63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549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En cuanto al tiempo que un Enlace tiene</a:t>
            </a:r>
            <a:r>
              <a:rPr lang="es-419" baseline="0" dirty="0"/>
              <a:t> tareas vinculadas a  temáticas de transparencia, un 62%...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1B65F-D618-4FF3-B695-67D3798D529A}" type="slidenum">
              <a:rPr kumimoji="0" lang="es-41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41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42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67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6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7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98"/>
            <a:ext cx="640080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31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249" y="755712"/>
            <a:ext cx="1774213" cy="2908489"/>
          </a:xfrm>
        </p:spPr>
        <p:txBody>
          <a:bodyPr lIns="0" tIns="0" rIns="0" bIns="0"/>
          <a:lstStyle>
            <a:lvl1pPr>
              <a:defRPr sz="27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0569" y="2444464"/>
            <a:ext cx="6622883" cy="230832"/>
          </a:xfrm>
        </p:spPr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60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os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" y="0"/>
            <a:ext cx="9143999" cy="6857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249" y="755712"/>
            <a:ext cx="1774213" cy="2908489"/>
          </a:xfrm>
        </p:spPr>
        <p:txBody>
          <a:bodyPr lIns="0" tIns="0" rIns="0" bIns="0"/>
          <a:lstStyle>
            <a:lvl1pPr>
              <a:defRPr sz="27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10452" y="2216811"/>
            <a:ext cx="318798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E452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85029" y="1780055"/>
            <a:ext cx="3565467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637794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9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olo el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" y="17"/>
            <a:ext cx="9143999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11356"/>
            <a:ext cx="9144000" cy="6246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" y="18"/>
            <a:ext cx="4284915" cy="5712817"/>
          </a:xfrm>
          <a:custGeom>
            <a:avLst/>
            <a:gdLst/>
            <a:ahLst/>
            <a:cxnLst/>
            <a:rect l="l" t="t" r="r" b="b"/>
            <a:pathLst>
              <a:path w="9420860" h="9420860">
                <a:moveTo>
                  <a:pt x="9420719" y="0"/>
                </a:moveTo>
                <a:lnTo>
                  <a:pt x="9379024" y="0"/>
                </a:lnTo>
                <a:lnTo>
                  <a:pt x="0" y="9379032"/>
                </a:lnTo>
                <a:lnTo>
                  <a:pt x="0" y="9420728"/>
                </a:lnTo>
                <a:lnTo>
                  <a:pt x="942071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" y="0"/>
            <a:ext cx="4640451" cy="6186832"/>
          </a:xfrm>
          <a:custGeom>
            <a:avLst/>
            <a:gdLst/>
            <a:ahLst/>
            <a:cxnLst/>
            <a:rect l="l" t="t" r="r" b="b"/>
            <a:pathLst>
              <a:path w="10202545" h="10202545">
                <a:moveTo>
                  <a:pt x="10202260" y="0"/>
                </a:moveTo>
                <a:lnTo>
                  <a:pt x="10160565" y="0"/>
                </a:lnTo>
                <a:lnTo>
                  <a:pt x="0" y="10160574"/>
                </a:lnTo>
                <a:lnTo>
                  <a:pt x="0" y="10202269"/>
                </a:lnTo>
                <a:lnTo>
                  <a:pt x="1020226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" y="18"/>
            <a:ext cx="4995987" cy="6660847"/>
          </a:xfrm>
          <a:custGeom>
            <a:avLst/>
            <a:gdLst/>
            <a:ahLst/>
            <a:cxnLst/>
            <a:rect l="l" t="t" r="r" b="b"/>
            <a:pathLst>
              <a:path w="10984230" h="10984230">
                <a:moveTo>
                  <a:pt x="10983823" y="0"/>
                </a:moveTo>
                <a:lnTo>
                  <a:pt x="10942138" y="0"/>
                </a:lnTo>
                <a:lnTo>
                  <a:pt x="0" y="10942119"/>
                </a:lnTo>
                <a:lnTo>
                  <a:pt x="0" y="10983813"/>
                </a:lnTo>
                <a:lnTo>
                  <a:pt x="10983823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88810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76" y="0"/>
                </a:lnTo>
                <a:lnTo>
                  <a:pt x="0" y="11308556"/>
                </a:lnTo>
                <a:lnTo>
                  <a:pt x="4169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544282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76" y="0"/>
                </a:lnTo>
                <a:lnTo>
                  <a:pt x="0" y="11308556"/>
                </a:lnTo>
                <a:lnTo>
                  <a:pt x="4169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99757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255238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610706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966178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2321650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3" y="991212"/>
            <a:ext cx="4081587" cy="5453669"/>
          </a:xfrm>
          <a:custGeom>
            <a:avLst/>
            <a:gdLst/>
            <a:ahLst/>
            <a:cxnLst/>
            <a:rect l="l" t="t" r="r" b="b"/>
            <a:pathLst>
              <a:path w="8973820" h="8993505">
                <a:moveTo>
                  <a:pt x="0" y="0"/>
                </a:moveTo>
                <a:lnTo>
                  <a:pt x="0" y="39480"/>
                </a:lnTo>
                <a:lnTo>
                  <a:pt x="8954027" y="8993500"/>
                </a:lnTo>
                <a:lnTo>
                  <a:pt x="8973775" y="8973752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3" y="1288888"/>
            <a:ext cx="4149459" cy="5544160"/>
          </a:xfrm>
          <a:custGeom>
            <a:avLst/>
            <a:gdLst/>
            <a:ahLst/>
            <a:cxnLst/>
            <a:rect l="l" t="t" r="r" b="b"/>
            <a:pathLst>
              <a:path w="9123045" h="9142730">
                <a:moveTo>
                  <a:pt x="0" y="0"/>
                </a:moveTo>
                <a:lnTo>
                  <a:pt x="0" y="39488"/>
                </a:lnTo>
                <a:lnTo>
                  <a:pt x="9102911" y="9142391"/>
                </a:lnTo>
                <a:lnTo>
                  <a:pt x="9122659" y="9122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2" y="1586584"/>
            <a:ext cx="3953639" cy="5271149"/>
          </a:xfrm>
          <a:custGeom>
            <a:avLst/>
            <a:gdLst/>
            <a:ahLst/>
            <a:cxnLst/>
            <a:rect l="l" t="t" r="r" b="b"/>
            <a:pathLst>
              <a:path w="8692515" h="8692515">
                <a:moveTo>
                  <a:pt x="0" y="0"/>
                </a:moveTo>
                <a:lnTo>
                  <a:pt x="0" y="39475"/>
                </a:lnTo>
                <a:lnTo>
                  <a:pt x="8652688" y="8692163"/>
                </a:lnTo>
                <a:lnTo>
                  <a:pt x="8692163" y="869216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" y="1884292"/>
            <a:ext cx="3730383" cy="4973493"/>
          </a:xfrm>
          <a:custGeom>
            <a:avLst/>
            <a:gdLst/>
            <a:ahLst/>
            <a:cxnLst/>
            <a:rect l="l" t="t" r="r" b="b"/>
            <a:pathLst>
              <a:path w="8201659" h="8201659">
                <a:moveTo>
                  <a:pt x="0" y="0"/>
                </a:moveTo>
                <a:lnTo>
                  <a:pt x="0" y="39477"/>
                </a:lnTo>
                <a:lnTo>
                  <a:pt x="8161752" y="8201222"/>
                </a:lnTo>
                <a:lnTo>
                  <a:pt x="8201237" y="8201222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9" y="2181986"/>
            <a:ext cx="3507125" cy="4675839"/>
          </a:xfrm>
          <a:custGeom>
            <a:avLst/>
            <a:gdLst/>
            <a:ahLst/>
            <a:cxnLst/>
            <a:rect l="l" t="t" r="r" b="b"/>
            <a:pathLst>
              <a:path w="7710805" h="7710805">
                <a:moveTo>
                  <a:pt x="0" y="0"/>
                </a:moveTo>
                <a:lnTo>
                  <a:pt x="0" y="39477"/>
                </a:lnTo>
                <a:lnTo>
                  <a:pt x="7670847" y="7710318"/>
                </a:lnTo>
                <a:lnTo>
                  <a:pt x="7710331" y="7710318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" y="2479680"/>
            <a:ext cx="3283869" cy="4378184"/>
          </a:xfrm>
          <a:custGeom>
            <a:avLst/>
            <a:gdLst/>
            <a:ahLst/>
            <a:cxnLst/>
            <a:rect l="l" t="t" r="r" b="b"/>
            <a:pathLst>
              <a:path w="7219950" h="7219950">
                <a:moveTo>
                  <a:pt x="0" y="0"/>
                </a:moveTo>
                <a:lnTo>
                  <a:pt x="0" y="39477"/>
                </a:lnTo>
                <a:lnTo>
                  <a:pt x="7179902" y="7219379"/>
                </a:lnTo>
                <a:lnTo>
                  <a:pt x="7219386" y="721937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2" y="2777386"/>
            <a:ext cx="3060612" cy="4080529"/>
          </a:xfrm>
          <a:custGeom>
            <a:avLst/>
            <a:gdLst/>
            <a:ahLst/>
            <a:cxnLst/>
            <a:rect l="l" t="t" r="r" b="b"/>
            <a:pathLst>
              <a:path w="6729095" h="6729095">
                <a:moveTo>
                  <a:pt x="0" y="0"/>
                </a:moveTo>
                <a:lnTo>
                  <a:pt x="0" y="39475"/>
                </a:lnTo>
                <a:lnTo>
                  <a:pt x="6689001" y="6728470"/>
                </a:lnTo>
                <a:lnTo>
                  <a:pt x="6728476" y="672847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" y="3075074"/>
            <a:ext cx="2837067" cy="3782489"/>
          </a:xfrm>
          <a:custGeom>
            <a:avLst/>
            <a:gdLst/>
            <a:ahLst/>
            <a:cxnLst/>
            <a:rect l="l" t="t" r="r" b="b"/>
            <a:pathLst>
              <a:path w="6237605" h="6237605">
                <a:moveTo>
                  <a:pt x="0" y="0"/>
                </a:moveTo>
                <a:lnTo>
                  <a:pt x="0" y="39476"/>
                </a:lnTo>
                <a:lnTo>
                  <a:pt x="6198090" y="6237561"/>
                </a:lnTo>
                <a:lnTo>
                  <a:pt x="6237572" y="6237561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3" y="3372749"/>
            <a:ext cx="2613809" cy="3484835"/>
          </a:xfrm>
          <a:custGeom>
            <a:avLst/>
            <a:gdLst/>
            <a:ahLst/>
            <a:cxnLst/>
            <a:rect l="l" t="t" r="r" b="b"/>
            <a:pathLst>
              <a:path w="5746750" h="5746750">
                <a:moveTo>
                  <a:pt x="0" y="0"/>
                </a:moveTo>
                <a:lnTo>
                  <a:pt x="0" y="39494"/>
                </a:lnTo>
                <a:lnTo>
                  <a:pt x="5707149" y="5746643"/>
                </a:lnTo>
                <a:lnTo>
                  <a:pt x="5746638" y="5746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" y="3670459"/>
            <a:ext cx="2390552" cy="3187180"/>
          </a:xfrm>
          <a:custGeom>
            <a:avLst/>
            <a:gdLst/>
            <a:ahLst/>
            <a:cxnLst/>
            <a:rect l="l" t="t" r="r" b="b"/>
            <a:pathLst>
              <a:path w="5255895" h="5255895">
                <a:moveTo>
                  <a:pt x="0" y="0"/>
                </a:moveTo>
                <a:lnTo>
                  <a:pt x="0" y="39475"/>
                </a:lnTo>
                <a:lnTo>
                  <a:pt x="5216239" y="5255710"/>
                </a:lnTo>
                <a:lnTo>
                  <a:pt x="5255714" y="525571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0" y="17"/>
            <a:ext cx="9144000" cy="6857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639882" y="223414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970182" y="228162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1311678" y="23174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1663839" y="234239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026101" y="23585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397960" y="236890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778936" y="23766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168183" y="238378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5" y="0"/>
                </a:moveTo>
                <a:lnTo>
                  <a:pt x="20049" y="1222"/>
                </a:lnTo>
                <a:lnTo>
                  <a:pt x="10361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3564233" y="23894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2" y="20053"/>
                </a:lnTo>
                <a:lnTo>
                  <a:pt x="50809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964743" y="238978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79" y="30992"/>
                </a:lnTo>
                <a:lnTo>
                  <a:pt x="56053" y="20049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4365912" y="23764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4762314" y="23373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5147598" y="22605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41718" y="224482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342156" y="233524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654675" y="24188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979671" y="24946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317845" y="256292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669899" y="26255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2035413" y="26838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2413851" y="273962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2804526" y="279470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3206313" y="28494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3617142" y="29009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4033815" y="29429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4451730" y="29648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4864395" y="295356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5264751" y="289876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5646402" y="279413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6003918" y="263624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6333591" y="24242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82788" y="23832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373551" y="24896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678006" y="259405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996498" y="269513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1329702" y="279270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1001"/>
                </a:lnTo>
                <a:lnTo>
                  <a:pt x="56061" y="20054"/>
                </a:lnTo>
                <a:lnTo>
                  <a:pt x="50819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1678680" y="28881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2044296" y="29836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2425974" y="30796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2822721" y="31760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3233100" y="32714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0" y="0"/>
                </a:moveTo>
                <a:lnTo>
                  <a:pt x="20053" y="1222"/>
                </a:lnTo>
                <a:lnTo>
                  <a:pt x="10362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79" y="30991"/>
                </a:lnTo>
                <a:lnTo>
                  <a:pt x="56055" y="20045"/>
                </a:lnTo>
                <a:lnTo>
                  <a:pt x="50817" y="10358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3654570" y="33612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4083156" y="34369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4513527" y="348701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4939044" y="35001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5352401" y="346749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5747064" y="33838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6117798" y="32468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6460647" y="30559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6773319" y="281182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7055208" y="25161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133662" y="25174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413124" y="263582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1"/>
                </a:lnTo>
                <a:lnTo>
                  <a:pt x="56057" y="20045"/>
                </a:lnTo>
                <a:lnTo>
                  <a:pt x="50818" y="1035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707775" y="275639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1017914" y="287788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1344150" y="29996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1687350" y="31220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2048652" y="32462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2428749" y="337331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2826411" y="350152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3239598" y="36272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3665535" y="374495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0"/>
                </a:lnTo>
                <a:lnTo>
                  <a:pt x="56055" y="20053"/>
                </a:lnTo>
                <a:lnTo>
                  <a:pt x="50817" y="10362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4099878" y="38456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4536822" y="39181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4969923" y="395276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5392290" y="394237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5797458" y="38821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6180480" y="377034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5" y="0"/>
                </a:moveTo>
                <a:lnTo>
                  <a:pt x="20049" y="1222"/>
                </a:lnTo>
                <a:lnTo>
                  <a:pt x="10361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6537654" y="36065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6866340" y="33909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7165050" y="312399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7433358" y="280675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7671864" y="244064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194166" y="26477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460302" y="277342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743053" y="29048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79" y="30997"/>
                </a:lnTo>
                <a:lnTo>
                  <a:pt x="56053" y="20053"/>
                </a:lnTo>
                <a:lnTo>
                  <a:pt x="50814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1042566" y="30407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1359312" y="318010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7" name="bk object 117"/>
          <p:cNvSpPr/>
          <p:nvPr/>
        </p:nvSpPr>
        <p:spPr>
          <a:xfrm>
            <a:off x="1693986" y="332233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8" name="bk object 118"/>
          <p:cNvSpPr/>
          <p:nvPr/>
        </p:nvSpPr>
        <p:spPr>
          <a:xfrm>
            <a:off x="2047431" y="346728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9" name="bk object 119"/>
          <p:cNvSpPr/>
          <p:nvPr/>
        </p:nvSpPr>
        <p:spPr>
          <a:xfrm>
            <a:off x="2420502" y="36150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0" name="bk object 120"/>
          <p:cNvSpPr/>
          <p:nvPr/>
        </p:nvSpPr>
        <p:spPr>
          <a:xfrm>
            <a:off x="2813249" y="376440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1" name="bk object 121"/>
          <p:cNvSpPr/>
          <p:nvPr/>
        </p:nvSpPr>
        <p:spPr>
          <a:xfrm>
            <a:off x="3223326" y="391061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2" name="bk object 122"/>
          <p:cNvSpPr/>
          <p:nvPr/>
        </p:nvSpPr>
        <p:spPr>
          <a:xfrm>
            <a:off x="3647346" y="40470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3" name="bk object 123"/>
          <p:cNvSpPr/>
          <p:nvPr/>
        </p:nvSpPr>
        <p:spPr>
          <a:xfrm>
            <a:off x="4081098" y="41653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4" name="bk object 124"/>
          <p:cNvSpPr/>
          <p:nvPr/>
        </p:nvSpPr>
        <p:spPr>
          <a:xfrm>
            <a:off x="4518885" y="425590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5" name="bk object 125"/>
          <p:cNvSpPr/>
          <p:nvPr/>
        </p:nvSpPr>
        <p:spPr>
          <a:xfrm>
            <a:off x="4954203" y="43097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6" name="bk object 126"/>
          <p:cNvSpPr/>
          <p:nvPr/>
        </p:nvSpPr>
        <p:spPr>
          <a:xfrm>
            <a:off x="5380875" y="43209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7" name="bk object 127"/>
          <p:cNvSpPr/>
          <p:nvPr/>
        </p:nvSpPr>
        <p:spPr>
          <a:xfrm>
            <a:off x="5792970" y="42852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8" name="bk object 128"/>
          <p:cNvSpPr/>
          <p:nvPr/>
        </p:nvSpPr>
        <p:spPr>
          <a:xfrm>
            <a:off x="6185580" y="42005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6" y="20056"/>
                </a:lnTo>
                <a:lnTo>
                  <a:pt x="50814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9" name="bk object 129"/>
          <p:cNvSpPr/>
          <p:nvPr/>
        </p:nvSpPr>
        <p:spPr>
          <a:xfrm>
            <a:off x="6555375" y="406656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0" name="bk object 130"/>
          <p:cNvSpPr/>
          <p:nvPr/>
        </p:nvSpPr>
        <p:spPr>
          <a:xfrm>
            <a:off x="6899919" y="38834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1" name="bk object 131"/>
          <p:cNvSpPr/>
          <p:nvPr/>
        </p:nvSpPr>
        <p:spPr>
          <a:xfrm>
            <a:off x="7217355" y="365097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2" name="bk object 132"/>
          <p:cNvSpPr/>
          <p:nvPr/>
        </p:nvSpPr>
        <p:spPr>
          <a:xfrm>
            <a:off x="7506414" y="336890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79" y="30997"/>
                </a:lnTo>
                <a:lnTo>
                  <a:pt x="56052" y="20050"/>
                </a:lnTo>
                <a:lnTo>
                  <a:pt x="50809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3" name="bk object 133"/>
          <p:cNvSpPr/>
          <p:nvPr/>
        </p:nvSpPr>
        <p:spPr>
          <a:xfrm>
            <a:off x="7766340" y="303710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4" name="bk object 134"/>
          <p:cNvSpPr/>
          <p:nvPr/>
        </p:nvSpPr>
        <p:spPr>
          <a:xfrm>
            <a:off x="7997118" y="26560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5" name="bk object 135"/>
          <p:cNvSpPr/>
          <p:nvPr/>
        </p:nvSpPr>
        <p:spPr>
          <a:xfrm>
            <a:off x="8202855" y="223065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6" name="bk object 136"/>
          <p:cNvSpPr/>
          <p:nvPr/>
        </p:nvSpPr>
        <p:spPr>
          <a:xfrm>
            <a:off x="32754" y="265784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7" name="bk object 137"/>
          <p:cNvSpPr/>
          <p:nvPr/>
        </p:nvSpPr>
        <p:spPr>
          <a:xfrm>
            <a:off x="265140" y="27758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5"/>
                </a:lnTo>
                <a:lnTo>
                  <a:pt x="56057" y="20048"/>
                </a:lnTo>
                <a:lnTo>
                  <a:pt x="50818" y="10358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8" name="bk object 138"/>
          <p:cNvSpPr/>
          <p:nvPr/>
        </p:nvSpPr>
        <p:spPr>
          <a:xfrm>
            <a:off x="515811" y="29039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9" name="bk object 139"/>
          <p:cNvSpPr/>
          <p:nvPr/>
        </p:nvSpPr>
        <p:spPr>
          <a:xfrm>
            <a:off x="784386" y="304079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0" name="bk object 140"/>
          <p:cNvSpPr/>
          <p:nvPr/>
        </p:nvSpPr>
        <p:spPr>
          <a:xfrm>
            <a:off x="1070856" y="31848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1" name="bk object 141"/>
          <p:cNvSpPr/>
          <p:nvPr/>
        </p:nvSpPr>
        <p:spPr>
          <a:xfrm>
            <a:off x="1375491" y="333491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2" name="bk object 142"/>
          <p:cNvSpPr/>
          <p:nvPr/>
        </p:nvSpPr>
        <p:spPr>
          <a:xfrm>
            <a:off x="1698795" y="348966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3" name="bk object 143"/>
          <p:cNvSpPr/>
          <p:nvPr/>
        </p:nvSpPr>
        <p:spPr>
          <a:xfrm>
            <a:off x="2041335" y="364796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4" name="bk object 144"/>
          <p:cNvSpPr/>
          <p:nvPr/>
        </p:nvSpPr>
        <p:spPr>
          <a:xfrm>
            <a:off x="2403618" y="380847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5" y="30992"/>
                </a:lnTo>
                <a:lnTo>
                  <a:pt x="56061" y="20049"/>
                </a:lnTo>
                <a:lnTo>
                  <a:pt x="50819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5" name="bk object 145"/>
          <p:cNvSpPr/>
          <p:nvPr/>
        </p:nvSpPr>
        <p:spPr>
          <a:xfrm>
            <a:off x="2785899" y="396948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6" name="bk object 146"/>
          <p:cNvSpPr/>
          <p:nvPr/>
        </p:nvSpPr>
        <p:spPr>
          <a:xfrm>
            <a:off x="3187218" y="412752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7" name="bk object 147"/>
          <p:cNvSpPr/>
          <p:nvPr/>
        </p:nvSpPr>
        <p:spPr>
          <a:xfrm>
            <a:off x="3604004" y="427581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8" name="bk object 148"/>
          <p:cNvSpPr/>
          <p:nvPr/>
        </p:nvSpPr>
        <p:spPr>
          <a:xfrm>
            <a:off x="4031688" y="44064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9" name="bk object 149"/>
          <p:cNvSpPr/>
          <p:nvPr/>
        </p:nvSpPr>
        <p:spPr>
          <a:xfrm>
            <a:off x="4465155" y="451117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0" name="bk object 150"/>
          <p:cNvSpPr/>
          <p:nvPr/>
        </p:nvSpPr>
        <p:spPr>
          <a:xfrm>
            <a:off x="4898304" y="45822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1" name="bk object 151"/>
          <p:cNvSpPr/>
          <p:nvPr/>
        </p:nvSpPr>
        <p:spPr>
          <a:xfrm>
            <a:off x="5325006" y="461351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2" name="bk object 152"/>
          <p:cNvSpPr/>
          <p:nvPr/>
        </p:nvSpPr>
        <p:spPr>
          <a:xfrm>
            <a:off x="5740107" y="46014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6" y="20054"/>
                </a:lnTo>
                <a:lnTo>
                  <a:pt x="50814" y="10366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3" name="bk object 153"/>
          <p:cNvSpPr/>
          <p:nvPr/>
        </p:nvSpPr>
        <p:spPr>
          <a:xfrm>
            <a:off x="6139065" y="45438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4" name="bk object 154"/>
          <p:cNvSpPr/>
          <p:nvPr/>
        </p:nvSpPr>
        <p:spPr>
          <a:xfrm>
            <a:off x="6518421" y="44399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5" name="bk object 155"/>
          <p:cNvSpPr/>
          <p:nvPr/>
        </p:nvSpPr>
        <p:spPr>
          <a:xfrm>
            <a:off x="6876096" y="42897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6" name="bk object 156"/>
          <p:cNvSpPr/>
          <p:nvPr/>
        </p:nvSpPr>
        <p:spPr>
          <a:xfrm>
            <a:off x="7210455" y="409328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7" name="bk object 157"/>
          <p:cNvSpPr/>
          <p:nvPr/>
        </p:nvSpPr>
        <p:spPr>
          <a:xfrm>
            <a:off x="7519998" y="384951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8" name="bk object 158"/>
          <p:cNvSpPr/>
          <p:nvPr/>
        </p:nvSpPr>
        <p:spPr>
          <a:xfrm>
            <a:off x="7803316" y="35571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9" name="bk object 159"/>
          <p:cNvSpPr/>
          <p:nvPr/>
        </p:nvSpPr>
        <p:spPr>
          <a:xfrm>
            <a:off x="8059098" y="32149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0" name="bk object 160"/>
          <p:cNvSpPr/>
          <p:nvPr/>
        </p:nvSpPr>
        <p:spPr>
          <a:xfrm>
            <a:off x="8286660" y="282272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1"/>
                </a:lnTo>
                <a:lnTo>
                  <a:pt x="1226" y="37225"/>
                </a:lnTo>
                <a:lnTo>
                  <a:pt x="6465" y="46912"/>
                </a:lnTo>
                <a:lnTo>
                  <a:pt x="15325" y="54099"/>
                </a:lnTo>
                <a:lnTo>
                  <a:pt x="26281" y="57279"/>
                </a:lnTo>
                <a:lnTo>
                  <a:pt x="37225" y="56055"/>
                </a:lnTo>
                <a:lnTo>
                  <a:pt x="46912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1" name="bk object 161"/>
          <p:cNvSpPr/>
          <p:nvPr/>
        </p:nvSpPr>
        <p:spPr>
          <a:xfrm>
            <a:off x="8489544" y="23847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2" name="bk object 162"/>
          <p:cNvSpPr/>
          <p:nvPr/>
        </p:nvSpPr>
        <p:spPr>
          <a:xfrm>
            <a:off x="134976" y="27907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3" name="bk object 163"/>
          <p:cNvSpPr/>
          <p:nvPr/>
        </p:nvSpPr>
        <p:spPr>
          <a:xfrm>
            <a:off x="348426" y="29044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9" y="31001"/>
                </a:lnTo>
                <a:lnTo>
                  <a:pt x="56053" y="20054"/>
                </a:lnTo>
                <a:lnTo>
                  <a:pt x="50814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4" name="bk object 164"/>
          <p:cNvSpPr/>
          <p:nvPr/>
        </p:nvSpPr>
        <p:spPr>
          <a:xfrm>
            <a:off x="581514" y="30304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5" name="bk object 165"/>
          <p:cNvSpPr/>
          <p:nvPr/>
        </p:nvSpPr>
        <p:spPr>
          <a:xfrm>
            <a:off x="833715" y="31674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6" name="bk object 166"/>
          <p:cNvSpPr/>
          <p:nvPr/>
        </p:nvSpPr>
        <p:spPr>
          <a:xfrm>
            <a:off x="1104810" y="331396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7" name="bk object 167"/>
          <p:cNvSpPr/>
          <p:nvPr/>
        </p:nvSpPr>
        <p:spPr>
          <a:xfrm>
            <a:off x="1394883" y="346834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8" name="bk object 168"/>
          <p:cNvSpPr/>
          <p:nvPr/>
        </p:nvSpPr>
        <p:spPr>
          <a:xfrm>
            <a:off x="1704201" y="362893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9" y="30997"/>
                </a:lnTo>
                <a:lnTo>
                  <a:pt x="56053" y="20050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9" name="bk object 169"/>
          <p:cNvSpPr/>
          <p:nvPr/>
        </p:nvSpPr>
        <p:spPr>
          <a:xfrm>
            <a:off x="2033103" y="379388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0" name="bk object 170"/>
          <p:cNvSpPr/>
          <p:nvPr/>
        </p:nvSpPr>
        <p:spPr>
          <a:xfrm>
            <a:off x="2381817" y="39609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1" name="bk object 171"/>
          <p:cNvSpPr/>
          <p:nvPr/>
        </p:nvSpPr>
        <p:spPr>
          <a:xfrm>
            <a:off x="2750286" y="412758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2" name="bk object 172"/>
          <p:cNvSpPr/>
          <p:nvPr/>
        </p:nvSpPr>
        <p:spPr>
          <a:xfrm>
            <a:off x="3137922" y="429053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3" name="bk object 173"/>
          <p:cNvSpPr/>
          <p:nvPr/>
        </p:nvSpPr>
        <p:spPr>
          <a:xfrm>
            <a:off x="3542745" y="44450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4" name="bk object 174"/>
          <p:cNvSpPr/>
          <p:nvPr/>
        </p:nvSpPr>
        <p:spPr>
          <a:xfrm>
            <a:off x="3960216" y="458396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5" name="bk object 175"/>
          <p:cNvSpPr/>
          <p:nvPr/>
        </p:nvSpPr>
        <p:spPr>
          <a:xfrm>
            <a:off x="4385118" y="469957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6" name="bk object 176"/>
          <p:cNvSpPr/>
          <p:nvPr/>
        </p:nvSpPr>
        <p:spPr>
          <a:xfrm>
            <a:off x="4812156" y="478517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7" name="bk object 177"/>
          <p:cNvSpPr/>
          <p:nvPr/>
        </p:nvSpPr>
        <p:spPr>
          <a:xfrm>
            <a:off x="5235600" y="48348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8" name="bk object 178"/>
          <p:cNvSpPr/>
          <p:nvPr/>
        </p:nvSpPr>
        <p:spPr>
          <a:xfrm>
            <a:off x="5650230" y="48445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9" name="bk object 179"/>
          <p:cNvSpPr/>
          <p:nvPr/>
        </p:nvSpPr>
        <p:spPr>
          <a:xfrm>
            <a:off x="6052095" y="48123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0" name="bk object 180"/>
          <p:cNvSpPr/>
          <p:nvPr/>
        </p:nvSpPr>
        <p:spPr>
          <a:xfrm>
            <a:off x="6437922" y="473706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1" name="bk object 181"/>
          <p:cNvSpPr/>
          <p:nvPr/>
        </p:nvSpPr>
        <p:spPr>
          <a:xfrm>
            <a:off x="6805344" y="46184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2" name="bk object 182"/>
          <p:cNvSpPr/>
          <p:nvPr/>
        </p:nvSpPr>
        <p:spPr>
          <a:xfrm>
            <a:off x="7153050" y="445636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78" y="57275"/>
                </a:lnTo>
                <a:lnTo>
                  <a:pt x="37222" y="56050"/>
                </a:lnTo>
                <a:lnTo>
                  <a:pt x="46912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6" y="20049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3" name="bk object 183"/>
          <p:cNvSpPr/>
          <p:nvPr/>
        </p:nvSpPr>
        <p:spPr>
          <a:xfrm>
            <a:off x="7479879" y="425019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4" name="bk object 184"/>
          <p:cNvSpPr/>
          <p:nvPr/>
        </p:nvSpPr>
        <p:spPr>
          <a:xfrm>
            <a:off x="7784424" y="39982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5" name="bk object 185"/>
          <p:cNvSpPr/>
          <p:nvPr/>
        </p:nvSpPr>
        <p:spPr>
          <a:xfrm>
            <a:off x="8064951" y="36980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6" name="bk object 186"/>
          <p:cNvSpPr/>
          <p:nvPr/>
        </p:nvSpPr>
        <p:spPr>
          <a:xfrm>
            <a:off x="8319510" y="33473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7" name="bk object 187"/>
          <p:cNvSpPr/>
          <p:nvPr/>
        </p:nvSpPr>
        <p:spPr>
          <a:xfrm>
            <a:off x="8546919" y="294542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8" name="bk object 188"/>
          <p:cNvSpPr/>
          <p:nvPr/>
        </p:nvSpPr>
        <p:spPr>
          <a:xfrm>
            <a:off x="8750163" y="249618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9" name="bk object 189"/>
          <p:cNvSpPr/>
          <p:nvPr/>
        </p:nvSpPr>
        <p:spPr>
          <a:xfrm>
            <a:off x="83282" y="284190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0" name="bk object 190"/>
          <p:cNvSpPr/>
          <p:nvPr/>
        </p:nvSpPr>
        <p:spPr>
          <a:xfrm>
            <a:off x="253986" y="293176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1" name="bk object 191"/>
          <p:cNvSpPr/>
          <p:nvPr/>
        </p:nvSpPr>
        <p:spPr>
          <a:xfrm>
            <a:off x="446607" y="30372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2" name="bk object 192"/>
          <p:cNvSpPr/>
          <p:nvPr/>
        </p:nvSpPr>
        <p:spPr>
          <a:xfrm>
            <a:off x="660159" y="315699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3" name="bk object 193"/>
          <p:cNvSpPr/>
          <p:nvPr/>
        </p:nvSpPr>
        <p:spPr>
          <a:xfrm>
            <a:off x="893946" y="328952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4" name="bk object 194"/>
          <p:cNvSpPr/>
          <p:nvPr/>
        </p:nvSpPr>
        <p:spPr>
          <a:xfrm>
            <a:off x="1147578" y="343330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5" name="bk object 195"/>
          <p:cNvSpPr/>
          <p:nvPr/>
        </p:nvSpPr>
        <p:spPr>
          <a:xfrm>
            <a:off x="1420920" y="35865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6" name="bk object 196"/>
          <p:cNvSpPr/>
          <p:nvPr/>
        </p:nvSpPr>
        <p:spPr>
          <a:xfrm>
            <a:off x="1714023" y="374735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7" name="bk object 197"/>
          <p:cNvSpPr/>
          <p:nvPr/>
        </p:nvSpPr>
        <p:spPr>
          <a:xfrm>
            <a:off x="2026995" y="39133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8" name="bk object 198"/>
          <p:cNvSpPr/>
          <p:nvPr/>
        </p:nvSpPr>
        <p:spPr>
          <a:xfrm>
            <a:off x="2359854" y="40818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9" name="bk object 199"/>
          <p:cNvSpPr/>
          <p:nvPr/>
        </p:nvSpPr>
        <p:spPr>
          <a:xfrm>
            <a:off x="2712327" y="424977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0" name="bk object 200"/>
          <p:cNvSpPr/>
          <p:nvPr/>
        </p:nvSpPr>
        <p:spPr>
          <a:xfrm>
            <a:off x="3083655" y="44136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1" name="bk object 201"/>
          <p:cNvSpPr/>
          <p:nvPr/>
        </p:nvSpPr>
        <p:spPr>
          <a:xfrm>
            <a:off x="3472443" y="45697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2" name="bk object 202"/>
          <p:cNvSpPr/>
          <p:nvPr/>
        </p:nvSpPr>
        <p:spPr>
          <a:xfrm>
            <a:off x="3875919" y="47129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3" name="bk object 203"/>
          <p:cNvSpPr/>
          <p:nvPr/>
        </p:nvSpPr>
        <p:spPr>
          <a:xfrm>
            <a:off x="4289088" y="483660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0997"/>
                </a:lnTo>
                <a:lnTo>
                  <a:pt x="56053" y="20053"/>
                </a:lnTo>
                <a:lnTo>
                  <a:pt x="50814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4" name="bk object 204"/>
          <p:cNvSpPr/>
          <p:nvPr/>
        </p:nvSpPr>
        <p:spPr>
          <a:xfrm>
            <a:off x="4706646" y="49338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5" name="bk object 205"/>
          <p:cNvSpPr/>
          <p:nvPr/>
        </p:nvSpPr>
        <p:spPr>
          <a:xfrm>
            <a:off x="5123658" y="49993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6" name="bk object 206"/>
          <p:cNvSpPr/>
          <p:nvPr/>
        </p:nvSpPr>
        <p:spPr>
          <a:xfrm>
            <a:off x="5535147" y="502880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7" name="bk object 207"/>
          <p:cNvSpPr/>
          <p:nvPr/>
        </p:nvSpPr>
        <p:spPr>
          <a:xfrm>
            <a:off x="5936895" y="501945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8" name="bk object 208"/>
          <p:cNvSpPr/>
          <p:nvPr/>
        </p:nvSpPr>
        <p:spPr>
          <a:xfrm>
            <a:off x="6325989" y="49702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9" name="bk object 209"/>
          <p:cNvSpPr/>
          <p:nvPr/>
        </p:nvSpPr>
        <p:spPr>
          <a:xfrm>
            <a:off x="6700119" y="48806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0" name="bk object 210"/>
          <p:cNvSpPr/>
          <p:nvPr/>
        </p:nvSpPr>
        <p:spPr>
          <a:xfrm>
            <a:off x="7057658" y="475039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1" name="bk object 211"/>
          <p:cNvSpPr/>
          <p:nvPr/>
        </p:nvSpPr>
        <p:spPr>
          <a:xfrm>
            <a:off x="7397712" y="45788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2" name="bk object 212"/>
          <p:cNvSpPr/>
          <p:nvPr/>
        </p:nvSpPr>
        <p:spPr>
          <a:xfrm>
            <a:off x="7719339" y="43649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3" name="bk object 213"/>
          <p:cNvSpPr/>
          <p:nvPr/>
        </p:nvSpPr>
        <p:spPr>
          <a:xfrm>
            <a:off x="8021079" y="410603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0"/>
                </a:lnTo>
                <a:lnTo>
                  <a:pt x="10366" y="6458"/>
                </a:lnTo>
                <a:lnTo>
                  <a:pt x="3179" y="15322"/>
                </a:lnTo>
                <a:lnTo>
                  <a:pt x="0" y="26279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096"/>
                </a:lnTo>
                <a:lnTo>
                  <a:pt x="26282" y="57276"/>
                </a:lnTo>
                <a:lnTo>
                  <a:pt x="37229" y="56052"/>
                </a:lnTo>
                <a:lnTo>
                  <a:pt x="46917" y="50814"/>
                </a:lnTo>
                <a:lnTo>
                  <a:pt x="54099" y="41949"/>
                </a:lnTo>
                <a:lnTo>
                  <a:pt x="57284" y="30998"/>
                </a:lnTo>
                <a:lnTo>
                  <a:pt x="56059" y="20055"/>
                </a:lnTo>
                <a:lnTo>
                  <a:pt x="50818" y="10368"/>
                </a:lnTo>
                <a:lnTo>
                  <a:pt x="41952" y="3186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4" name="bk object 214"/>
          <p:cNvSpPr/>
          <p:nvPr/>
        </p:nvSpPr>
        <p:spPr>
          <a:xfrm>
            <a:off x="8300843" y="379885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5" name="bk object 215"/>
          <p:cNvSpPr/>
          <p:nvPr/>
        </p:nvSpPr>
        <p:spPr>
          <a:xfrm>
            <a:off x="8555955" y="34397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6" name="bk object 216"/>
          <p:cNvSpPr/>
          <p:nvPr/>
        </p:nvSpPr>
        <p:spPr>
          <a:xfrm>
            <a:off x="8785050" y="302800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79" y="31001"/>
                </a:lnTo>
                <a:lnTo>
                  <a:pt x="56052" y="20056"/>
                </a:lnTo>
                <a:lnTo>
                  <a:pt x="50809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7" name="bk object 217"/>
          <p:cNvSpPr/>
          <p:nvPr/>
        </p:nvSpPr>
        <p:spPr>
          <a:xfrm>
            <a:off x="8990643" y="256720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8" name="bk object 218"/>
          <p:cNvSpPr/>
          <p:nvPr/>
        </p:nvSpPr>
        <p:spPr>
          <a:xfrm>
            <a:off x="392679" y="30847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9" name="bk object 219"/>
          <p:cNvSpPr/>
          <p:nvPr/>
        </p:nvSpPr>
        <p:spPr>
          <a:xfrm>
            <a:off x="562746" y="31784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0" name="bk object 220"/>
          <p:cNvSpPr/>
          <p:nvPr/>
        </p:nvSpPr>
        <p:spPr>
          <a:xfrm>
            <a:off x="754971" y="32880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1" name="bk object 221"/>
          <p:cNvSpPr/>
          <p:nvPr/>
        </p:nvSpPr>
        <p:spPr>
          <a:xfrm>
            <a:off x="968532" y="34120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2" name="bk object 222"/>
          <p:cNvSpPr/>
          <p:nvPr/>
        </p:nvSpPr>
        <p:spPr>
          <a:xfrm>
            <a:off x="1202871" y="354876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3" name="bk object 223"/>
          <p:cNvSpPr/>
          <p:nvPr/>
        </p:nvSpPr>
        <p:spPr>
          <a:xfrm>
            <a:off x="1457640" y="36963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4" name="bk object 224"/>
          <p:cNvSpPr/>
          <p:nvPr/>
        </p:nvSpPr>
        <p:spPr>
          <a:xfrm>
            <a:off x="1732683" y="38526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5" name="bk object 225"/>
          <p:cNvSpPr/>
          <p:nvPr/>
        </p:nvSpPr>
        <p:spPr>
          <a:xfrm>
            <a:off x="2027892" y="401508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0997"/>
                </a:lnTo>
                <a:lnTo>
                  <a:pt x="56061" y="20050"/>
                </a:lnTo>
                <a:lnTo>
                  <a:pt x="50819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6" name="bk object 226"/>
          <p:cNvSpPr/>
          <p:nvPr/>
        </p:nvSpPr>
        <p:spPr>
          <a:xfrm>
            <a:off x="2343095" y="418078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7" name="bk object 227"/>
          <p:cNvSpPr/>
          <p:nvPr/>
        </p:nvSpPr>
        <p:spPr>
          <a:xfrm>
            <a:off x="2677865" y="434643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8" name="bk object 228"/>
          <p:cNvSpPr/>
          <p:nvPr/>
        </p:nvSpPr>
        <p:spPr>
          <a:xfrm>
            <a:off x="3031356" y="45085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9" name="bk object 229"/>
          <p:cNvSpPr/>
          <p:nvPr/>
        </p:nvSpPr>
        <p:spPr>
          <a:xfrm>
            <a:off x="3402153" y="466337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0" name="bk object 230"/>
          <p:cNvSpPr/>
          <p:nvPr/>
        </p:nvSpPr>
        <p:spPr>
          <a:xfrm>
            <a:off x="3788262" y="48072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1" name="bk object 231"/>
          <p:cNvSpPr/>
          <p:nvPr/>
        </p:nvSpPr>
        <p:spPr>
          <a:xfrm>
            <a:off x="4186563" y="49355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2" name="bk object 232"/>
          <p:cNvSpPr/>
          <p:nvPr/>
        </p:nvSpPr>
        <p:spPr>
          <a:xfrm>
            <a:off x="4592034" y="50416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3" name="bk object 233"/>
          <p:cNvSpPr/>
          <p:nvPr/>
        </p:nvSpPr>
        <p:spPr>
          <a:xfrm>
            <a:off x="4999713" y="51199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4" name="bk object 234"/>
          <p:cNvSpPr/>
          <p:nvPr/>
        </p:nvSpPr>
        <p:spPr>
          <a:xfrm>
            <a:off x="5405232" y="51663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5" name="bk object 235"/>
          <p:cNvSpPr/>
          <p:nvPr/>
        </p:nvSpPr>
        <p:spPr>
          <a:xfrm>
            <a:off x="5804460" y="517753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6" name="bk object 236"/>
          <p:cNvSpPr/>
          <p:nvPr/>
        </p:nvSpPr>
        <p:spPr>
          <a:xfrm>
            <a:off x="6194043" y="51516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7" name="bk object 237"/>
          <p:cNvSpPr/>
          <p:nvPr/>
        </p:nvSpPr>
        <p:spPr>
          <a:xfrm>
            <a:off x="6571842" y="508801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8" name="bk object 238"/>
          <p:cNvSpPr/>
          <p:nvPr/>
        </p:nvSpPr>
        <p:spPr>
          <a:xfrm>
            <a:off x="6936222" y="49864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9" name="bk object 239"/>
          <p:cNvSpPr/>
          <p:nvPr/>
        </p:nvSpPr>
        <p:spPr>
          <a:xfrm>
            <a:off x="7286022" y="484622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0" name="bk object 240"/>
          <p:cNvSpPr/>
          <p:nvPr/>
        </p:nvSpPr>
        <p:spPr>
          <a:xfrm>
            <a:off x="7620471" y="466643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1" name="bk object 241"/>
          <p:cNvSpPr/>
          <p:nvPr/>
        </p:nvSpPr>
        <p:spPr>
          <a:xfrm>
            <a:off x="7938744" y="44452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2" name="bk object 242"/>
          <p:cNvSpPr/>
          <p:nvPr/>
        </p:nvSpPr>
        <p:spPr>
          <a:xfrm>
            <a:off x="8239239" y="41794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3" name="bk object 243"/>
          <p:cNvSpPr/>
          <p:nvPr/>
        </p:nvSpPr>
        <p:spPr>
          <a:xfrm>
            <a:off x="8519505" y="38646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4" name="bk object 244"/>
          <p:cNvSpPr/>
          <p:nvPr/>
        </p:nvSpPr>
        <p:spPr>
          <a:xfrm>
            <a:off x="8776119" y="349606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5" name="bk object 245"/>
          <p:cNvSpPr/>
          <p:nvPr/>
        </p:nvSpPr>
        <p:spPr>
          <a:xfrm>
            <a:off x="9007878" y="30731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6" name="bk object 246"/>
          <p:cNvSpPr/>
          <p:nvPr/>
        </p:nvSpPr>
        <p:spPr>
          <a:xfrm>
            <a:off x="700110" y="33324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7" name="bk object 247"/>
          <p:cNvSpPr/>
          <p:nvPr/>
        </p:nvSpPr>
        <p:spPr>
          <a:xfrm>
            <a:off x="869400" y="34283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79" y="30992"/>
                </a:lnTo>
                <a:lnTo>
                  <a:pt x="56053" y="20049"/>
                </a:lnTo>
                <a:lnTo>
                  <a:pt x="50814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8" name="bk object 248"/>
          <p:cNvSpPr/>
          <p:nvPr/>
        </p:nvSpPr>
        <p:spPr>
          <a:xfrm>
            <a:off x="1061118" y="354020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9" name="bk object 249"/>
          <p:cNvSpPr/>
          <p:nvPr/>
        </p:nvSpPr>
        <p:spPr>
          <a:xfrm>
            <a:off x="1274559" y="366616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0" name="bk object 250"/>
          <p:cNvSpPr/>
          <p:nvPr/>
        </p:nvSpPr>
        <p:spPr>
          <a:xfrm>
            <a:off x="1509198" y="380426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1" name="bk object 251"/>
          <p:cNvSpPr/>
          <p:nvPr/>
        </p:nvSpPr>
        <p:spPr>
          <a:xfrm>
            <a:off x="1764660" y="395221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2" name="bk object 252"/>
          <p:cNvSpPr/>
          <p:nvPr/>
        </p:nvSpPr>
        <p:spPr>
          <a:xfrm>
            <a:off x="2040651" y="410736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3" name="bk object 253"/>
          <p:cNvSpPr/>
          <p:nvPr/>
        </p:nvSpPr>
        <p:spPr>
          <a:xfrm>
            <a:off x="2336805" y="42667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4" name="bk object 254"/>
          <p:cNvSpPr/>
          <p:nvPr/>
        </p:nvSpPr>
        <p:spPr>
          <a:xfrm>
            <a:off x="2652579" y="442708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3" y="1223"/>
                </a:lnTo>
                <a:lnTo>
                  <a:pt x="10365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5" name="bk object 255"/>
          <p:cNvSpPr/>
          <p:nvPr/>
        </p:nvSpPr>
        <p:spPr>
          <a:xfrm>
            <a:off x="2987067" y="45848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6" name="bk object 256"/>
          <p:cNvSpPr/>
          <p:nvPr/>
        </p:nvSpPr>
        <p:spPr>
          <a:xfrm>
            <a:off x="3338883" y="47365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7" name="bk object 257"/>
          <p:cNvSpPr/>
          <p:nvPr/>
        </p:nvSpPr>
        <p:spPr>
          <a:xfrm>
            <a:off x="3706164" y="48787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8" name="bk object 258"/>
          <p:cNvSpPr/>
          <p:nvPr/>
        </p:nvSpPr>
        <p:spPr>
          <a:xfrm>
            <a:off x="4086663" y="50080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9" name="bk object 259"/>
          <p:cNvSpPr/>
          <p:nvPr/>
        </p:nvSpPr>
        <p:spPr>
          <a:xfrm>
            <a:off x="4477260" y="511970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0" name="bk object 260"/>
          <p:cNvSpPr/>
          <p:nvPr/>
        </p:nvSpPr>
        <p:spPr>
          <a:xfrm>
            <a:off x="4873218" y="52079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6" y="20056"/>
                </a:lnTo>
                <a:lnTo>
                  <a:pt x="50814" y="10366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1" name="bk object 261"/>
          <p:cNvSpPr/>
          <p:nvPr/>
        </p:nvSpPr>
        <p:spPr>
          <a:xfrm>
            <a:off x="5270058" y="526815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6"/>
                </a:lnTo>
                <a:lnTo>
                  <a:pt x="10366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84" y="31001"/>
                </a:lnTo>
                <a:lnTo>
                  <a:pt x="56059" y="20056"/>
                </a:lnTo>
                <a:lnTo>
                  <a:pt x="50818" y="10366"/>
                </a:lnTo>
                <a:lnTo>
                  <a:pt x="41952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2" name="bk object 262"/>
          <p:cNvSpPr/>
          <p:nvPr/>
        </p:nvSpPr>
        <p:spPr>
          <a:xfrm>
            <a:off x="5664061" y="52968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3" name="bk object 263"/>
          <p:cNvSpPr/>
          <p:nvPr/>
        </p:nvSpPr>
        <p:spPr>
          <a:xfrm>
            <a:off x="6051819" y="529156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4" name="bk object 264"/>
          <p:cNvSpPr/>
          <p:nvPr/>
        </p:nvSpPr>
        <p:spPr>
          <a:xfrm>
            <a:off x="6430668" y="52509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5" name="bk object 265"/>
          <p:cNvSpPr/>
          <p:nvPr/>
        </p:nvSpPr>
        <p:spPr>
          <a:xfrm>
            <a:off x="6798963" y="51746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6" name="bk object 266"/>
          <p:cNvSpPr/>
          <p:nvPr/>
        </p:nvSpPr>
        <p:spPr>
          <a:xfrm>
            <a:off x="7155531" y="506232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2"/>
                </a:lnTo>
                <a:lnTo>
                  <a:pt x="10366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84" y="30992"/>
                </a:lnTo>
                <a:lnTo>
                  <a:pt x="56059" y="20049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7" name="bk object 267"/>
          <p:cNvSpPr/>
          <p:nvPr/>
        </p:nvSpPr>
        <p:spPr>
          <a:xfrm>
            <a:off x="7499472" y="49130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8" name="bk object 268"/>
          <p:cNvSpPr/>
          <p:nvPr/>
        </p:nvSpPr>
        <p:spPr>
          <a:xfrm>
            <a:off x="7830027" y="472531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0"/>
                </a:lnTo>
                <a:lnTo>
                  <a:pt x="10362" y="6458"/>
                </a:lnTo>
                <a:lnTo>
                  <a:pt x="3179" y="15322"/>
                </a:lnTo>
                <a:lnTo>
                  <a:pt x="0" y="26279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096"/>
                </a:lnTo>
                <a:lnTo>
                  <a:pt x="26282" y="57276"/>
                </a:lnTo>
                <a:lnTo>
                  <a:pt x="37229" y="56052"/>
                </a:lnTo>
                <a:lnTo>
                  <a:pt x="46917" y="50814"/>
                </a:lnTo>
                <a:lnTo>
                  <a:pt x="54099" y="41949"/>
                </a:lnTo>
                <a:lnTo>
                  <a:pt x="57284" y="30998"/>
                </a:lnTo>
                <a:lnTo>
                  <a:pt x="56059" y="20055"/>
                </a:lnTo>
                <a:lnTo>
                  <a:pt x="50818" y="10368"/>
                </a:lnTo>
                <a:lnTo>
                  <a:pt x="41952" y="3186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9" name="bk object 269"/>
          <p:cNvSpPr/>
          <p:nvPr/>
        </p:nvSpPr>
        <p:spPr>
          <a:xfrm>
            <a:off x="8146323" y="449662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0" name="bk object 270"/>
          <p:cNvSpPr/>
          <p:nvPr/>
        </p:nvSpPr>
        <p:spPr>
          <a:xfrm>
            <a:off x="8446614" y="422297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1" name="bk object 271"/>
          <p:cNvSpPr/>
          <p:nvPr/>
        </p:nvSpPr>
        <p:spPr>
          <a:xfrm>
            <a:off x="8728047" y="389899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2" name="bk object 272"/>
          <p:cNvSpPr/>
          <p:nvPr/>
        </p:nvSpPr>
        <p:spPr>
          <a:xfrm>
            <a:off x="8986626" y="35188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3" name="bk object 273"/>
          <p:cNvSpPr/>
          <p:nvPr/>
        </p:nvSpPr>
        <p:spPr>
          <a:xfrm>
            <a:off x="1006890" y="358246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4" name="bk object 274"/>
          <p:cNvSpPr/>
          <p:nvPr/>
        </p:nvSpPr>
        <p:spPr>
          <a:xfrm>
            <a:off x="1175307" y="36788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5" name="bk object 275"/>
          <p:cNvSpPr/>
          <p:nvPr/>
        </p:nvSpPr>
        <p:spPr>
          <a:xfrm>
            <a:off x="1366428" y="379080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6" name="bk object 276"/>
          <p:cNvSpPr/>
          <p:nvPr/>
        </p:nvSpPr>
        <p:spPr>
          <a:xfrm>
            <a:off x="1579575" y="391615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7" name="bk object 277"/>
          <p:cNvSpPr/>
          <p:nvPr/>
        </p:nvSpPr>
        <p:spPr>
          <a:xfrm>
            <a:off x="1814185" y="405257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8" name="bk object 278"/>
          <p:cNvSpPr/>
          <p:nvPr/>
        </p:nvSpPr>
        <p:spPr>
          <a:xfrm>
            <a:off x="2069775" y="41973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9" name="bk object 279"/>
          <p:cNvSpPr/>
          <p:nvPr/>
        </p:nvSpPr>
        <p:spPr>
          <a:xfrm>
            <a:off x="2345808" y="43475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0" name="bk object 280"/>
          <p:cNvSpPr/>
          <p:nvPr/>
        </p:nvSpPr>
        <p:spPr>
          <a:xfrm>
            <a:off x="2641614" y="44999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1" name="bk object 281"/>
          <p:cNvSpPr/>
          <p:nvPr/>
        </p:nvSpPr>
        <p:spPr>
          <a:xfrm>
            <a:off x="2956239" y="46509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2" name="bk object 282"/>
          <p:cNvSpPr/>
          <p:nvPr/>
        </p:nvSpPr>
        <p:spPr>
          <a:xfrm>
            <a:off x="3288336" y="47974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3" name="bk object 283"/>
          <p:cNvSpPr/>
          <p:nvPr/>
        </p:nvSpPr>
        <p:spPr>
          <a:xfrm>
            <a:off x="3636171" y="493631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6" y="20050"/>
                </a:lnTo>
                <a:lnTo>
                  <a:pt x="50814" y="10362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4" name="bk object 284"/>
          <p:cNvSpPr/>
          <p:nvPr/>
        </p:nvSpPr>
        <p:spPr>
          <a:xfrm>
            <a:off x="3997683" y="506437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8"/>
                </a:lnTo>
                <a:lnTo>
                  <a:pt x="56055" y="20054"/>
                </a:lnTo>
                <a:lnTo>
                  <a:pt x="50817" y="10366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5" name="bk object 285"/>
          <p:cNvSpPr/>
          <p:nvPr/>
        </p:nvSpPr>
        <p:spPr>
          <a:xfrm>
            <a:off x="4370703" y="517792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6" name="bk object 286"/>
          <p:cNvSpPr/>
          <p:nvPr/>
        </p:nvSpPr>
        <p:spPr>
          <a:xfrm>
            <a:off x="4752279" y="527263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7" name="bk object 287"/>
          <p:cNvSpPr/>
          <p:nvPr/>
        </p:nvSpPr>
        <p:spPr>
          <a:xfrm>
            <a:off x="5138103" y="53434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8" name="bk object 288"/>
          <p:cNvSpPr/>
          <p:nvPr/>
        </p:nvSpPr>
        <p:spPr>
          <a:xfrm>
            <a:off x="5524230" y="538642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9" name="bk object 289"/>
          <p:cNvSpPr/>
          <p:nvPr/>
        </p:nvSpPr>
        <p:spPr>
          <a:xfrm>
            <a:off x="5907486" y="539869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0" name="bk object 290"/>
          <p:cNvSpPr/>
          <p:nvPr/>
        </p:nvSpPr>
        <p:spPr>
          <a:xfrm>
            <a:off x="6285066" y="537842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1" name="bk object 291"/>
          <p:cNvSpPr/>
          <p:nvPr/>
        </p:nvSpPr>
        <p:spPr>
          <a:xfrm>
            <a:off x="6654801" y="53245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2" name="bk object 292"/>
          <p:cNvSpPr/>
          <p:nvPr/>
        </p:nvSpPr>
        <p:spPr>
          <a:xfrm>
            <a:off x="7015320" y="52365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3" name="bk object 293"/>
          <p:cNvSpPr/>
          <p:nvPr/>
        </p:nvSpPr>
        <p:spPr>
          <a:xfrm>
            <a:off x="7365765" y="511398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4" name="bk object 294"/>
          <p:cNvSpPr/>
          <p:nvPr/>
        </p:nvSpPr>
        <p:spPr>
          <a:xfrm>
            <a:off x="7705383" y="49558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5" name="bk object 295"/>
          <p:cNvSpPr/>
          <p:nvPr/>
        </p:nvSpPr>
        <p:spPr>
          <a:xfrm>
            <a:off x="8033394" y="475985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6" name="bk object 296"/>
          <p:cNvSpPr/>
          <p:nvPr/>
        </p:nvSpPr>
        <p:spPr>
          <a:xfrm>
            <a:off x="8348715" y="452273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2"/>
                </a:lnTo>
                <a:lnTo>
                  <a:pt x="56055" y="20058"/>
                </a:lnTo>
                <a:lnTo>
                  <a:pt x="50817" y="10368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7" name="bk object 297"/>
          <p:cNvSpPr/>
          <p:nvPr/>
        </p:nvSpPr>
        <p:spPr>
          <a:xfrm>
            <a:off x="8649444" y="42396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8" name="bk object 298"/>
          <p:cNvSpPr/>
          <p:nvPr/>
        </p:nvSpPr>
        <p:spPr>
          <a:xfrm>
            <a:off x="8932278" y="390403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9" name="bk object 299"/>
          <p:cNvSpPr/>
          <p:nvPr/>
        </p:nvSpPr>
        <p:spPr>
          <a:xfrm>
            <a:off x="1314510" y="383230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0" name="bk object 300"/>
          <p:cNvSpPr/>
          <p:nvPr/>
        </p:nvSpPr>
        <p:spPr>
          <a:xfrm>
            <a:off x="1482006" y="39273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1" name="bk object 301"/>
          <p:cNvSpPr/>
          <p:nvPr/>
        </p:nvSpPr>
        <p:spPr>
          <a:xfrm>
            <a:off x="1672446" y="40370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2" name="bk object 302"/>
          <p:cNvSpPr/>
          <p:nvPr/>
        </p:nvSpPr>
        <p:spPr>
          <a:xfrm>
            <a:off x="1885095" y="415924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3" name="bk object 303"/>
          <p:cNvSpPr/>
          <p:nvPr/>
        </p:nvSpPr>
        <p:spPr>
          <a:xfrm>
            <a:off x="2119287" y="42910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4" name="bk object 304"/>
          <p:cNvSpPr/>
          <p:nvPr/>
        </p:nvSpPr>
        <p:spPr>
          <a:xfrm>
            <a:off x="2374332" y="44295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5" name="bk object 305"/>
          <p:cNvSpPr/>
          <p:nvPr/>
        </p:nvSpPr>
        <p:spPr>
          <a:xfrm>
            <a:off x="2649423" y="45715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6" name="bk object 306"/>
          <p:cNvSpPr/>
          <p:nvPr/>
        </p:nvSpPr>
        <p:spPr>
          <a:xfrm>
            <a:off x="2943555" y="471388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7" name="bk object 307"/>
          <p:cNvSpPr/>
          <p:nvPr/>
        </p:nvSpPr>
        <p:spPr>
          <a:xfrm>
            <a:off x="3255402" y="48532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8" name="bk object 308"/>
          <p:cNvSpPr/>
          <p:nvPr/>
        </p:nvSpPr>
        <p:spPr>
          <a:xfrm>
            <a:off x="3583332" y="49868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9" name="bk object 309"/>
          <p:cNvSpPr/>
          <p:nvPr/>
        </p:nvSpPr>
        <p:spPr>
          <a:xfrm>
            <a:off x="3925458" y="511184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0" name="bk object 310"/>
          <p:cNvSpPr/>
          <p:nvPr/>
        </p:nvSpPr>
        <p:spPr>
          <a:xfrm>
            <a:off x="4279854" y="522482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1"/>
                </a:lnTo>
                <a:lnTo>
                  <a:pt x="56055" y="20056"/>
                </a:lnTo>
                <a:lnTo>
                  <a:pt x="50817" y="10366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1" name="bk object 311"/>
          <p:cNvSpPr/>
          <p:nvPr/>
        </p:nvSpPr>
        <p:spPr>
          <a:xfrm>
            <a:off x="4644471" y="532227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6" y="20054"/>
                </a:lnTo>
                <a:lnTo>
                  <a:pt x="50814" y="10364"/>
                </a:lnTo>
                <a:lnTo>
                  <a:pt x="41943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2" name="bk object 312"/>
          <p:cNvSpPr/>
          <p:nvPr/>
        </p:nvSpPr>
        <p:spPr>
          <a:xfrm>
            <a:off x="5016636" y="54002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3" name="bk object 313"/>
          <p:cNvSpPr/>
          <p:nvPr/>
        </p:nvSpPr>
        <p:spPr>
          <a:xfrm>
            <a:off x="5392518" y="54542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4" name="bk object 314"/>
          <p:cNvSpPr/>
          <p:nvPr/>
        </p:nvSpPr>
        <p:spPr>
          <a:xfrm>
            <a:off x="5768658" y="54808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5" name="bk object 315"/>
          <p:cNvSpPr/>
          <p:nvPr/>
        </p:nvSpPr>
        <p:spPr>
          <a:xfrm>
            <a:off x="6142296" y="54776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6" name="bk object 316"/>
          <p:cNvSpPr/>
          <p:nvPr/>
        </p:nvSpPr>
        <p:spPr>
          <a:xfrm>
            <a:off x="6511086" y="54433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7" name="bk object 317"/>
          <p:cNvSpPr/>
          <p:nvPr/>
        </p:nvSpPr>
        <p:spPr>
          <a:xfrm>
            <a:off x="6873219" y="53768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8" name="bk object 318"/>
          <p:cNvSpPr/>
          <p:nvPr/>
        </p:nvSpPr>
        <p:spPr>
          <a:xfrm>
            <a:off x="7227462" y="52776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9" name="bk object 319"/>
          <p:cNvSpPr/>
          <p:nvPr/>
        </p:nvSpPr>
        <p:spPr>
          <a:xfrm>
            <a:off x="7573149" y="514515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0" name="bk object 320"/>
          <p:cNvSpPr/>
          <p:nvPr/>
        </p:nvSpPr>
        <p:spPr>
          <a:xfrm>
            <a:off x="7909608" y="497780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1" name="bk object 321"/>
          <p:cNvSpPr/>
          <p:nvPr/>
        </p:nvSpPr>
        <p:spPr>
          <a:xfrm>
            <a:off x="8236041" y="477292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2" name="bk object 322"/>
          <p:cNvSpPr/>
          <p:nvPr/>
        </p:nvSpPr>
        <p:spPr>
          <a:xfrm>
            <a:off x="8551146" y="45261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3" name="bk object 323"/>
          <p:cNvSpPr/>
          <p:nvPr/>
        </p:nvSpPr>
        <p:spPr>
          <a:xfrm>
            <a:off x="8852670" y="42314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4" name="bk object 324"/>
          <p:cNvSpPr/>
          <p:nvPr/>
        </p:nvSpPr>
        <p:spPr>
          <a:xfrm>
            <a:off x="1624536" y="40793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5" name="bk object 325"/>
          <p:cNvSpPr/>
          <p:nvPr/>
        </p:nvSpPr>
        <p:spPr>
          <a:xfrm>
            <a:off x="1791090" y="417108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6" name="bk object 326"/>
          <p:cNvSpPr/>
          <p:nvPr/>
        </p:nvSpPr>
        <p:spPr>
          <a:xfrm>
            <a:off x="1980750" y="42765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7" name="bk object 327"/>
          <p:cNvSpPr/>
          <p:nvPr/>
        </p:nvSpPr>
        <p:spPr>
          <a:xfrm>
            <a:off x="2192655" y="439314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8" name="bk object 328"/>
          <p:cNvSpPr/>
          <p:nvPr/>
        </p:nvSpPr>
        <p:spPr>
          <a:xfrm>
            <a:off x="2425965" y="451781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9" name="bk object 329"/>
          <p:cNvSpPr/>
          <p:nvPr/>
        </p:nvSpPr>
        <p:spPr>
          <a:xfrm>
            <a:off x="2679735" y="464755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0" name="bk object 330"/>
          <p:cNvSpPr/>
          <p:nvPr/>
        </p:nvSpPr>
        <p:spPr>
          <a:xfrm>
            <a:off x="2952894" y="47791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1" name="bk object 331"/>
          <p:cNvSpPr/>
          <p:nvPr/>
        </p:nvSpPr>
        <p:spPr>
          <a:xfrm>
            <a:off x="3244110" y="49096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2" name="bk object 332"/>
          <p:cNvSpPr/>
          <p:nvPr/>
        </p:nvSpPr>
        <p:spPr>
          <a:xfrm>
            <a:off x="3551826" y="50362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3" name="bk object 333"/>
          <p:cNvSpPr/>
          <p:nvPr/>
        </p:nvSpPr>
        <p:spPr>
          <a:xfrm>
            <a:off x="3874290" y="51562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4" name="bk object 334"/>
          <p:cNvSpPr/>
          <p:nvPr/>
        </p:nvSpPr>
        <p:spPr>
          <a:xfrm>
            <a:off x="4209762" y="52667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5" name="bk object 335"/>
          <p:cNvSpPr/>
          <p:nvPr/>
        </p:nvSpPr>
        <p:spPr>
          <a:xfrm>
            <a:off x="4556436" y="53642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6" name="bk object 336"/>
          <p:cNvSpPr/>
          <p:nvPr/>
        </p:nvSpPr>
        <p:spPr>
          <a:xfrm>
            <a:off x="4912446" y="544556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7" name="bk object 337"/>
          <p:cNvSpPr/>
          <p:nvPr/>
        </p:nvSpPr>
        <p:spPr>
          <a:xfrm>
            <a:off x="5275443" y="55070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8" name="bk object 338"/>
          <p:cNvSpPr/>
          <p:nvPr/>
        </p:nvSpPr>
        <p:spPr>
          <a:xfrm>
            <a:off x="5642031" y="55446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9" name="bk object 339"/>
          <p:cNvSpPr/>
          <p:nvPr/>
        </p:nvSpPr>
        <p:spPr>
          <a:xfrm>
            <a:off x="6009153" y="55555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2"/>
                </a:lnTo>
                <a:lnTo>
                  <a:pt x="10366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5"/>
                </a:lnTo>
                <a:lnTo>
                  <a:pt x="37229" y="56050"/>
                </a:lnTo>
                <a:lnTo>
                  <a:pt x="46917" y="50809"/>
                </a:lnTo>
                <a:lnTo>
                  <a:pt x="54099" y="41944"/>
                </a:lnTo>
                <a:lnTo>
                  <a:pt x="57284" y="30992"/>
                </a:lnTo>
                <a:lnTo>
                  <a:pt x="56059" y="20049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0" name="bk object 340"/>
          <p:cNvSpPr/>
          <p:nvPr/>
        </p:nvSpPr>
        <p:spPr>
          <a:xfrm>
            <a:off x="6374355" y="553770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1" name="bk object 341"/>
          <p:cNvSpPr/>
          <p:nvPr/>
        </p:nvSpPr>
        <p:spPr>
          <a:xfrm>
            <a:off x="6735627" y="54898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2" name="bk object 342"/>
          <p:cNvSpPr/>
          <p:nvPr/>
        </p:nvSpPr>
        <p:spPr>
          <a:xfrm>
            <a:off x="7091406" y="541122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84"/>
                </a:lnTo>
                <a:lnTo>
                  <a:pt x="37222" y="56059"/>
                </a:lnTo>
                <a:lnTo>
                  <a:pt x="46912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3" name="bk object 343"/>
          <p:cNvSpPr/>
          <p:nvPr/>
        </p:nvSpPr>
        <p:spPr>
          <a:xfrm>
            <a:off x="7440600" y="530109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4" name="bk object 344"/>
          <p:cNvSpPr/>
          <p:nvPr/>
        </p:nvSpPr>
        <p:spPr>
          <a:xfrm>
            <a:off x="7782534" y="51584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5" name="bk object 345"/>
          <p:cNvSpPr/>
          <p:nvPr/>
        </p:nvSpPr>
        <p:spPr>
          <a:xfrm>
            <a:off x="8116662" y="49814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6" name="bk object 346"/>
          <p:cNvSpPr/>
          <p:nvPr/>
        </p:nvSpPr>
        <p:spPr>
          <a:xfrm>
            <a:off x="8442150" y="476654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7" name="bk object 347"/>
          <p:cNvSpPr/>
          <p:nvPr/>
        </p:nvSpPr>
        <p:spPr>
          <a:xfrm>
            <a:off x="1938423" y="432108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8" name="bk object 348"/>
          <p:cNvSpPr/>
          <p:nvPr/>
        </p:nvSpPr>
        <p:spPr>
          <a:xfrm>
            <a:off x="2104047" y="44078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9" name="bk object 349"/>
          <p:cNvSpPr/>
          <p:nvPr/>
        </p:nvSpPr>
        <p:spPr>
          <a:xfrm>
            <a:off x="2292798" y="45072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0" name="bk object 350"/>
          <p:cNvSpPr/>
          <p:nvPr/>
        </p:nvSpPr>
        <p:spPr>
          <a:xfrm>
            <a:off x="2503671" y="461622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1" name="bk object 351"/>
          <p:cNvSpPr/>
          <p:nvPr/>
        </p:nvSpPr>
        <p:spPr>
          <a:xfrm>
            <a:off x="2735577" y="47318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2" name="bk object 352"/>
          <p:cNvSpPr/>
          <p:nvPr/>
        </p:nvSpPr>
        <p:spPr>
          <a:xfrm>
            <a:off x="2987358" y="48511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3" name="bk object 353"/>
          <p:cNvSpPr/>
          <p:nvPr/>
        </p:nvSpPr>
        <p:spPr>
          <a:xfrm>
            <a:off x="3257658" y="49710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4" name="bk object 354"/>
          <p:cNvSpPr/>
          <p:nvPr/>
        </p:nvSpPr>
        <p:spPr>
          <a:xfrm>
            <a:off x="3544944" y="508901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5" name="bk object 355"/>
          <p:cNvSpPr/>
          <p:nvPr/>
        </p:nvSpPr>
        <p:spPr>
          <a:xfrm>
            <a:off x="3847572" y="52024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6" name="bk object 356"/>
          <p:cNvSpPr/>
          <p:nvPr/>
        </p:nvSpPr>
        <p:spPr>
          <a:xfrm>
            <a:off x="4163940" y="530852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7" name="bk object 357"/>
          <p:cNvSpPr/>
          <p:nvPr/>
        </p:nvSpPr>
        <p:spPr>
          <a:xfrm>
            <a:off x="4492416" y="54040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8" name="bk object 358"/>
          <p:cNvSpPr/>
          <p:nvPr/>
        </p:nvSpPr>
        <p:spPr>
          <a:xfrm>
            <a:off x="4831350" y="548596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9" name="bk object 359"/>
          <p:cNvSpPr/>
          <p:nvPr/>
        </p:nvSpPr>
        <p:spPr>
          <a:xfrm>
            <a:off x="5179059" y="55510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0" name="bk object 360"/>
          <p:cNvSpPr/>
          <p:nvPr/>
        </p:nvSpPr>
        <p:spPr>
          <a:xfrm>
            <a:off x="5533458" y="559621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1" name="bk object 361"/>
          <p:cNvSpPr/>
          <p:nvPr/>
        </p:nvSpPr>
        <p:spPr>
          <a:xfrm>
            <a:off x="5891568" y="561788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2" name="bk object 362"/>
          <p:cNvSpPr/>
          <p:nvPr/>
        </p:nvSpPr>
        <p:spPr>
          <a:xfrm>
            <a:off x="6250662" y="56135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3" name="bk object 363"/>
          <p:cNvSpPr/>
          <p:nvPr/>
        </p:nvSpPr>
        <p:spPr>
          <a:xfrm>
            <a:off x="6608472" y="55812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4" name="bk object 364"/>
          <p:cNvSpPr/>
          <p:nvPr/>
        </p:nvSpPr>
        <p:spPr>
          <a:xfrm>
            <a:off x="6963246" y="55202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5" name="bk object 365"/>
          <p:cNvSpPr/>
          <p:nvPr/>
        </p:nvSpPr>
        <p:spPr>
          <a:xfrm>
            <a:off x="7313610" y="54297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6" name="bk object 366"/>
          <p:cNvSpPr/>
          <p:nvPr/>
        </p:nvSpPr>
        <p:spPr>
          <a:xfrm>
            <a:off x="7658607" y="53087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7" name="bk object 367"/>
          <p:cNvSpPr/>
          <p:nvPr/>
        </p:nvSpPr>
        <p:spPr>
          <a:xfrm>
            <a:off x="7997571" y="51558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8" name="bk object 368"/>
          <p:cNvSpPr/>
          <p:nvPr/>
        </p:nvSpPr>
        <p:spPr>
          <a:xfrm>
            <a:off x="2257440" y="455520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5" y="31001"/>
                </a:lnTo>
                <a:lnTo>
                  <a:pt x="56061" y="20054"/>
                </a:lnTo>
                <a:lnTo>
                  <a:pt x="50819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9" name="bk object 369"/>
          <p:cNvSpPr/>
          <p:nvPr/>
        </p:nvSpPr>
        <p:spPr>
          <a:xfrm>
            <a:off x="2422125" y="46356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0" name="bk object 370"/>
          <p:cNvSpPr/>
          <p:nvPr/>
        </p:nvSpPr>
        <p:spPr>
          <a:xfrm>
            <a:off x="2609817" y="47274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1" name="bk object 371"/>
          <p:cNvSpPr/>
          <p:nvPr/>
        </p:nvSpPr>
        <p:spPr>
          <a:xfrm>
            <a:off x="2819328" y="482750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2" name="bk object 372"/>
          <p:cNvSpPr/>
          <p:nvPr/>
        </p:nvSpPr>
        <p:spPr>
          <a:xfrm>
            <a:off x="3049326" y="493294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2"/>
                </a:lnTo>
                <a:lnTo>
                  <a:pt x="56055" y="20058"/>
                </a:lnTo>
                <a:lnTo>
                  <a:pt x="50817" y="10368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3" name="bk object 373"/>
          <p:cNvSpPr/>
          <p:nvPr/>
        </p:nvSpPr>
        <p:spPr>
          <a:xfrm>
            <a:off x="3298455" y="50408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4" name="bk object 374"/>
          <p:cNvSpPr/>
          <p:nvPr/>
        </p:nvSpPr>
        <p:spPr>
          <a:xfrm>
            <a:off x="3565137" y="51487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5" name="bk object 375"/>
          <p:cNvSpPr/>
          <p:nvPr/>
        </p:nvSpPr>
        <p:spPr>
          <a:xfrm>
            <a:off x="3847830" y="525411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1" y="57281"/>
                </a:lnTo>
                <a:lnTo>
                  <a:pt x="37225" y="56057"/>
                </a:lnTo>
                <a:lnTo>
                  <a:pt x="46912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6" name="bk object 376"/>
          <p:cNvSpPr/>
          <p:nvPr/>
        </p:nvSpPr>
        <p:spPr>
          <a:xfrm>
            <a:off x="4145010" y="53540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7" name="bk object 377"/>
          <p:cNvSpPr/>
          <p:nvPr/>
        </p:nvSpPr>
        <p:spPr>
          <a:xfrm>
            <a:off x="4455159" y="54457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8" name="bk object 378"/>
          <p:cNvSpPr/>
          <p:nvPr/>
        </p:nvSpPr>
        <p:spPr>
          <a:xfrm>
            <a:off x="4776771" y="552608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9" name="bk object 379"/>
          <p:cNvSpPr/>
          <p:nvPr/>
        </p:nvSpPr>
        <p:spPr>
          <a:xfrm>
            <a:off x="5108322" y="55921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3"/>
                </a:lnTo>
                <a:lnTo>
                  <a:pt x="10366" y="6462"/>
                </a:lnTo>
                <a:lnTo>
                  <a:pt x="3179" y="15326"/>
                </a:lnTo>
                <a:lnTo>
                  <a:pt x="0" y="26282"/>
                </a:lnTo>
                <a:lnTo>
                  <a:pt x="1226" y="37226"/>
                </a:lnTo>
                <a:lnTo>
                  <a:pt x="6465" y="46914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84" y="30997"/>
                </a:lnTo>
                <a:lnTo>
                  <a:pt x="56059" y="20050"/>
                </a:lnTo>
                <a:lnTo>
                  <a:pt x="50818" y="10362"/>
                </a:lnTo>
                <a:lnTo>
                  <a:pt x="41952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0" name="bk object 380"/>
          <p:cNvSpPr/>
          <p:nvPr/>
        </p:nvSpPr>
        <p:spPr>
          <a:xfrm>
            <a:off x="5448285" y="564101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1" name="bk object 381"/>
          <p:cNvSpPr/>
          <p:nvPr/>
        </p:nvSpPr>
        <p:spPr>
          <a:xfrm>
            <a:off x="5794788" y="566991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2" name="bk object 382"/>
          <p:cNvSpPr/>
          <p:nvPr/>
        </p:nvSpPr>
        <p:spPr>
          <a:xfrm>
            <a:off x="6145194" y="56757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3" name="bk object 383"/>
          <p:cNvSpPr/>
          <p:nvPr/>
        </p:nvSpPr>
        <p:spPr>
          <a:xfrm>
            <a:off x="6497067" y="56563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6" y="20053"/>
                </a:lnTo>
                <a:lnTo>
                  <a:pt x="50814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4" name="bk object 384"/>
          <p:cNvSpPr/>
          <p:nvPr/>
        </p:nvSpPr>
        <p:spPr>
          <a:xfrm>
            <a:off x="6848316" y="56101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5" name="bk object 385"/>
          <p:cNvSpPr/>
          <p:nvPr/>
        </p:nvSpPr>
        <p:spPr>
          <a:xfrm>
            <a:off x="7197324" y="55363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6" name="bk object 386"/>
          <p:cNvSpPr/>
          <p:nvPr/>
        </p:nvSpPr>
        <p:spPr>
          <a:xfrm>
            <a:off x="7542897" y="54340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7" name="bk object 387"/>
          <p:cNvSpPr/>
          <p:nvPr/>
        </p:nvSpPr>
        <p:spPr>
          <a:xfrm>
            <a:off x="2582514" y="47797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8" name="bk object 388"/>
          <p:cNvSpPr/>
          <p:nvPr/>
        </p:nvSpPr>
        <p:spPr>
          <a:xfrm>
            <a:off x="2746224" y="48530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9" name="bk object 389"/>
          <p:cNvSpPr/>
          <p:nvPr/>
        </p:nvSpPr>
        <p:spPr>
          <a:xfrm>
            <a:off x="2932698" y="49362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0" name="bk object 390"/>
          <p:cNvSpPr/>
          <p:nvPr/>
        </p:nvSpPr>
        <p:spPr>
          <a:xfrm>
            <a:off x="3140499" y="502671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1" name="bk object 391"/>
          <p:cNvSpPr/>
          <p:nvPr/>
        </p:nvSpPr>
        <p:spPr>
          <a:xfrm>
            <a:off x="3368163" y="512146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2" name="bk object 392"/>
          <p:cNvSpPr/>
          <p:nvPr/>
        </p:nvSpPr>
        <p:spPr>
          <a:xfrm>
            <a:off x="3614088" y="521811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3" name="bk object 393"/>
          <p:cNvSpPr/>
          <p:nvPr/>
        </p:nvSpPr>
        <p:spPr>
          <a:xfrm>
            <a:off x="3876771" y="531399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4" name="bk object 394"/>
          <p:cNvSpPr/>
          <p:nvPr/>
        </p:nvSpPr>
        <p:spPr>
          <a:xfrm>
            <a:off x="4154730" y="540638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5" name="bk object 395"/>
          <p:cNvSpPr/>
          <p:nvPr/>
        </p:nvSpPr>
        <p:spPr>
          <a:xfrm>
            <a:off x="4446516" y="54924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6" name="bk object 396"/>
          <p:cNvSpPr/>
          <p:nvPr/>
        </p:nvSpPr>
        <p:spPr>
          <a:xfrm>
            <a:off x="4750704" y="55693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7" name="bk object 397"/>
          <p:cNvSpPr/>
          <p:nvPr/>
        </p:nvSpPr>
        <p:spPr>
          <a:xfrm>
            <a:off x="5065878" y="56341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8" name="bk object 398"/>
          <p:cNvSpPr/>
          <p:nvPr/>
        </p:nvSpPr>
        <p:spPr>
          <a:xfrm>
            <a:off x="5390601" y="56841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9" name="bk object 399"/>
          <p:cNvSpPr/>
          <p:nvPr/>
        </p:nvSpPr>
        <p:spPr>
          <a:xfrm>
            <a:off x="5723415" y="571662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0" name="bk object 400"/>
          <p:cNvSpPr/>
          <p:nvPr/>
        </p:nvSpPr>
        <p:spPr>
          <a:xfrm>
            <a:off x="6062628" y="57293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1" name="bk object 401"/>
          <p:cNvSpPr/>
          <p:nvPr/>
        </p:nvSpPr>
        <p:spPr>
          <a:xfrm>
            <a:off x="6405939" y="571953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2" name="bk object 402"/>
          <p:cNvSpPr/>
          <p:nvPr/>
        </p:nvSpPr>
        <p:spPr>
          <a:xfrm>
            <a:off x="6751146" y="568541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3" name="bk object 403"/>
          <p:cNvSpPr/>
          <p:nvPr/>
        </p:nvSpPr>
        <p:spPr>
          <a:xfrm>
            <a:off x="7096350" y="56257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3" y="1223"/>
                </a:lnTo>
                <a:lnTo>
                  <a:pt x="10365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0997"/>
                </a:lnTo>
                <a:lnTo>
                  <a:pt x="56055" y="20050"/>
                </a:lnTo>
                <a:lnTo>
                  <a:pt x="50817" y="10362"/>
                </a:lnTo>
                <a:lnTo>
                  <a:pt x="41952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4" name="bk object 404"/>
          <p:cNvSpPr/>
          <p:nvPr/>
        </p:nvSpPr>
        <p:spPr>
          <a:xfrm>
            <a:off x="2914143" y="49934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5" name="bk object 405"/>
          <p:cNvSpPr/>
          <p:nvPr/>
        </p:nvSpPr>
        <p:spPr>
          <a:xfrm>
            <a:off x="3076834" y="50590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6" name="bk object 406"/>
          <p:cNvSpPr/>
          <p:nvPr/>
        </p:nvSpPr>
        <p:spPr>
          <a:xfrm>
            <a:off x="3261930" y="51335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7" name="bk object 407"/>
          <p:cNvSpPr/>
          <p:nvPr/>
        </p:nvSpPr>
        <p:spPr>
          <a:xfrm>
            <a:off x="3467766" y="52143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8" name="bk object 408"/>
          <p:cNvSpPr/>
          <p:nvPr/>
        </p:nvSpPr>
        <p:spPr>
          <a:xfrm>
            <a:off x="3692748" y="52986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9" name="bk object 409"/>
          <p:cNvSpPr/>
          <p:nvPr/>
        </p:nvSpPr>
        <p:spPr>
          <a:xfrm>
            <a:off x="3935343" y="538400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0" name="bk object 410"/>
          <p:cNvSpPr/>
          <p:nvPr/>
        </p:nvSpPr>
        <p:spPr>
          <a:xfrm>
            <a:off x="4194072" y="54675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1" name="bk object 411"/>
          <p:cNvSpPr/>
          <p:nvPr/>
        </p:nvSpPr>
        <p:spPr>
          <a:xfrm>
            <a:off x="4467504" y="55466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2" name="bk object 412"/>
          <p:cNvSpPr/>
          <p:nvPr/>
        </p:nvSpPr>
        <p:spPr>
          <a:xfrm>
            <a:off x="4754247" y="56184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3" name="bk object 413"/>
          <p:cNvSpPr/>
          <p:nvPr/>
        </p:nvSpPr>
        <p:spPr>
          <a:xfrm>
            <a:off x="5052939" y="56801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6" y="1226"/>
                </a:lnTo>
                <a:lnTo>
                  <a:pt x="10366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84" y="31000"/>
                </a:lnTo>
                <a:lnTo>
                  <a:pt x="56059" y="20053"/>
                </a:lnTo>
                <a:lnTo>
                  <a:pt x="50818" y="10362"/>
                </a:lnTo>
                <a:lnTo>
                  <a:pt x="41952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4" name="bk object 414"/>
          <p:cNvSpPr/>
          <p:nvPr/>
        </p:nvSpPr>
        <p:spPr>
          <a:xfrm>
            <a:off x="5362200" y="572900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5" name="bk object 415"/>
          <p:cNvSpPr/>
          <p:nvPr/>
        </p:nvSpPr>
        <p:spPr>
          <a:xfrm>
            <a:off x="5680624" y="57624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6"/>
                </a:lnTo>
                <a:lnTo>
                  <a:pt x="10364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6" name="bk object 416"/>
          <p:cNvSpPr/>
          <p:nvPr/>
        </p:nvSpPr>
        <p:spPr>
          <a:xfrm>
            <a:off x="6006780" y="57784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7" name="bk object 417"/>
          <p:cNvSpPr/>
          <p:nvPr/>
        </p:nvSpPr>
        <p:spPr>
          <a:xfrm>
            <a:off x="6339114" y="57750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3"/>
                </a:lnTo>
                <a:lnTo>
                  <a:pt x="10361" y="6462"/>
                </a:lnTo>
                <a:lnTo>
                  <a:pt x="3179" y="15326"/>
                </a:lnTo>
                <a:lnTo>
                  <a:pt x="0" y="26284"/>
                </a:lnTo>
                <a:lnTo>
                  <a:pt x="1226" y="37230"/>
                </a:lnTo>
                <a:lnTo>
                  <a:pt x="6465" y="46918"/>
                </a:lnTo>
                <a:lnTo>
                  <a:pt x="15325" y="54100"/>
                </a:lnTo>
                <a:lnTo>
                  <a:pt x="26282" y="57281"/>
                </a:lnTo>
                <a:lnTo>
                  <a:pt x="37229" y="56057"/>
                </a:lnTo>
                <a:lnTo>
                  <a:pt x="46917" y="50818"/>
                </a:lnTo>
                <a:lnTo>
                  <a:pt x="54099" y="41954"/>
                </a:lnTo>
                <a:lnTo>
                  <a:pt x="57279" y="31001"/>
                </a:lnTo>
                <a:lnTo>
                  <a:pt x="56055" y="20054"/>
                </a:lnTo>
                <a:lnTo>
                  <a:pt x="50817" y="10364"/>
                </a:lnTo>
                <a:lnTo>
                  <a:pt x="41952" y="3180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8" name="bk object 418"/>
          <p:cNvSpPr/>
          <p:nvPr/>
        </p:nvSpPr>
        <p:spPr>
          <a:xfrm>
            <a:off x="6675678" y="57499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9" name="bk object 419"/>
          <p:cNvSpPr/>
          <p:nvPr/>
        </p:nvSpPr>
        <p:spPr>
          <a:xfrm>
            <a:off x="3252339" y="519597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0" name="bk object 420"/>
          <p:cNvSpPr/>
          <p:nvPr/>
        </p:nvSpPr>
        <p:spPr>
          <a:xfrm>
            <a:off x="3414039" y="52540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6" y="20049"/>
                </a:lnTo>
                <a:lnTo>
                  <a:pt x="50814" y="10361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1" name="bk object 421"/>
          <p:cNvSpPr/>
          <p:nvPr/>
        </p:nvSpPr>
        <p:spPr>
          <a:xfrm>
            <a:off x="3597621" y="53201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2" name="bk object 422"/>
          <p:cNvSpPr/>
          <p:nvPr/>
        </p:nvSpPr>
        <p:spPr>
          <a:xfrm>
            <a:off x="3801414" y="53914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3" name="bk object 423"/>
          <p:cNvSpPr/>
          <p:nvPr/>
        </p:nvSpPr>
        <p:spPr>
          <a:xfrm>
            <a:off x="4023807" y="54652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4" name="bk object 424"/>
          <p:cNvSpPr/>
          <p:nvPr/>
        </p:nvSpPr>
        <p:spPr>
          <a:xfrm>
            <a:off x="4263279" y="55389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5" name="bk object 425"/>
          <p:cNvSpPr/>
          <p:nvPr/>
        </p:nvSpPr>
        <p:spPr>
          <a:xfrm>
            <a:off x="4518375" y="56098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6" name="bk object 426"/>
          <p:cNvSpPr/>
          <p:nvPr/>
        </p:nvSpPr>
        <p:spPr>
          <a:xfrm>
            <a:off x="4787703" y="56751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7" name="bk object 427"/>
          <p:cNvSpPr/>
          <p:nvPr/>
        </p:nvSpPr>
        <p:spPr>
          <a:xfrm>
            <a:off x="5069886" y="57320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8" name="bk object 428"/>
          <p:cNvSpPr/>
          <p:nvPr/>
        </p:nvSpPr>
        <p:spPr>
          <a:xfrm>
            <a:off x="5363571" y="577804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2" y="56057"/>
                </a:lnTo>
                <a:lnTo>
                  <a:pt x="46912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9" name="bk object 429"/>
          <p:cNvSpPr/>
          <p:nvPr/>
        </p:nvSpPr>
        <p:spPr>
          <a:xfrm>
            <a:off x="5667360" y="58105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0" name="bk object 430"/>
          <p:cNvSpPr/>
          <p:nvPr/>
        </p:nvSpPr>
        <p:spPr>
          <a:xfrm>
            <a:off x="5979841" y="58273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1" name="bk object 431"/>
          <p:cNvSpPr/>
          <p:nvPr/>
        </p:nvSpPr>
        <p:spPr>
          <a:xfrm>
            <a:off x="6299583" y="582686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2" name="bk object 432"/>
          <p:cNvSpPr/>
          <p:nvPr/>
        </p:nvSpPr>
        <p:spPr>
          <a:xfrm>
            <a:off x="3596643" y="538815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3" name="bk object 433"/>
          <p:cNvSpPr/>
          <p:nvPr/>
        </p:nvSpPr>
        <p:spPr>
          <a:xfrm>
            <a:off x="3757494" y="54390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3" y="1226"/>
                </a:lnTo>
                <a:lnTo>
                  <a:pt x="10365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1"/>
                </a:lnTo>
                <a:lnTo>
                  <a:pt x="56055" y="20056"/>
                </a:lnTo>
                <a:lnTo>
                  <a:pt x="50817" y="10366"/>
                </a:lnTo>
                <a:lnTo>
                  <a:pt x="41952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4" name="bk object 434"/>
          <p:cNvSpPr/>
          <p:nvPr/>
        </p:nvSpPr>
        <p:spPr>
          <a:xfrm>
            <a:off x="3939795" y="549666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5" name="bk object 435"/>
          <p:cNvSpPr/>
          <p:nvPr/>
        </p:nvSpPr>
        <p:spPr>
          <a:xfrm>
            <a:off x="4141827" y="555832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6" name="bk object 436"/>
          <p:cNvSpPr/>
          <p:nvPr/>
        </p:nvSpPr>
        <p:spPr>
          <a:xfrm>
            <a:off x="4361979" y="562133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7" name="bk object 437"/>
          <p:cNvSpPr/>
          <p:nvPr/>
        </p:nvSpPr>
        <p:spPr>
          <a:xfrm>
            <a:off x="4598739" y="568298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84"/>
                </a:lnTo>
                <a:lnTo>
                  <a:pt x="37229" y="56059"/>
                </a:lnTo>
                <a:lnTo>
                  <a:pt x="46917" y="50818"/>
                </a:lnTo>
                <a:lnTo>
                  <a:pt x="54099" y="41952"/>
                </a:lnTo>
                <a:lnTo>
                  <a:pt x="57279" y="31000"/>
                </a:lnTo>
                <a:lnTo>
                  <a:pt x="56055" y="20053"/>
                </a:lnTo>
                <a:lnTo>
                  <a:pt x="50817" y="10362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8" name="bk object 438"/>
          <p:cNvSpPr/>
          <p:nvPr/>
        </p:nvSpPr>
        <p:spPr>
          <a:xfrm>
            <a:off x="4850658" y="57405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9" name="bk object 439"/>
          <p:cNvSpPr/>
          <p:nvPr/>
        </p:nvSpPr>
        <p:spPr>
          <a:xfrm>
            <a:off x="5116338" y="579144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2"/>
                </a:lnTo>
                <a:lnTo>
                  <a:pt x="10362" y="6458"/>
                </a:lnTo>
                <a:lnTo>
                  <a:pt x="3179" y="15316"/>
                </a:lnTo>
                <a:lnTo>
                  <a:pt x="0" y="26273"/>
                </a:lnTo>
                <a:lnTo>
                  <a:pt x="1226" y="37220"/>
                </a:lnTo>
                <a:lnTo>
                  <a:pt x="6465" y="46908"/>
                </a:lnTo>
                <a:lnTo>
                  <a:pt x="15325" y="54090"/>
                </a:lnTo>
                <a:lnTo>
                  <a:pt x="26282" y="57276"/>
                </a:lnTo>
                <a:lnTo>
                  <a:pt x="37229" y="56054"/>
                </a:lnTo>
                <a:lnTo>
                  <a:pt x="46917" y="50814"/>
                </a:lnTo>
                <a:lnTo>
                  <a:pt x="54099" y="41944"/>
                </a:lnTo>
                <a:lnTo>
                  <a:pt x="57279" y="30992"/>
                </a:lnTo>
                <a:lnTo>
                  <a:pt x="56055" y="20049"/>
                </a:lnTo>
                <a:lnTo>
                  <a:pt x="50817" y="10362"/>
                </a:lnTo>
                <a:lnTo>
                  <a:pt x="41952" y="3180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0" name="bk object 440"/>
          <p:cNvSpPr/>
          <p:nvPr/>
        </p:nvSpPr>
        <p:spPr>
          <a:xfrm>
            <a:off x="5394378" y="583294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1" name="bk object 441"/>
          <p:cNvSpPr/>
          <p:nvPr/>
        </p:nvSpPr>
        <p:spPr>
          <a:xfrm>
            <a:off x="5683377" y="58626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2" name="bk object 442"/>
          <p:cNvSpPr/>
          <p:nvPr/>
        </p:nvSpPr>
        <p:spPr>
          <a:xfrm>
            <a:off x="5981892" y="587848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3" name="bk object 443"/>
          <p:cNvSpPr/>
          <p:nvPr/>
        </p:nvSpPr>
        <p:spPr>
          <a:xfrm>
            <a:off x="3946599" y="557076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4" name="bk object 444"/>
          <p:cNvSpPr/>
          <p:nvPr/>
        </p:nvSpPr>
        <p:spPr>
          <a:xfrm>
            <a:off x="4107060" y="56142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2"/>
                </a:lnTo>
                <a:lnTo>
                  <a:pt x="10364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5" name="bk object 445"/>
          <p:cNvSpPr/>
          <p:nvPr/>
        </p:nvSpPr>
        <p:spPr>
          <a:xfrm>
            <a:off x="4288515" y="566321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6" name="bk object 446"/>
          <p:cNvSpPr/>
          <p:nvPr/>
        </p:nvSpPr>
        <p:spPr>
          <a:xfrm>
            <a:off x="4489248" y="57148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7" name="bk object 447"/>
          <p:cNvSpPr/>
          <p:nvPr/>
        </p:nvSpPr>
        <p:spPr>
          <a:xfrm>
            <a:off x="4707627" y="57664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8" name="bk object 448"/>
          <p:cNvSpPr/>
          <p:nvPr/>
        </p:nvSpPr>
        <p:spPr>
          <a:xfrm>
            <a:off x="4942134" y="581544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6"/>
                </a:lnTo>
                <a:lnTo>
                  <a:pt x="10362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2" y="57279"/>
                </a:lnTo>
                <a:lnTo>
                  <a:pt x="37229" y="56055"/>
                </a:lnTo>
                <a:lnTo>
                  <a:pt x="46917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9" name="bk object 449"/>
          <p:cNvSpPr/>
          <p:nvPr/>
        </p:nvSpPr>
        <p:spPr>
          <a:xfrm>
            <a:off x="5191290" y="58590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0" name="bk object 450"/>
          <p:cNvSpPr/>
          <p:nvPr/>
        </p:nvSpPr>
        <p:spPr>
          <a:xfrm>
            <a:off x="5453629" y="589485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5" y="0"/>
                </a:moveTo>
                <a:lnTo>
                  <a:pt x="20049" y="1226"/>
                </a:lnTo>
                <a:lnTo>
                  <a:pt x="10361" y="6465"/>
                </a:lnTo>
                <a:lnTo>
                  <a:pt x="3179" y="15325"/>
                </a:lnTo>
                <a:lnTo>
                  <a:pt x="0" y="26282"/>
                </a:lnTo>
                <a:lnTo>
                  <a:pt x="1226" y="37229"/>
                </a:lnTo>
                <a:lnTo>
                  <a:pt x="6465" y="46917"/>
                </a:lnTo>
                <a:lnTo>
                  <a:pt x="15325" y="54099"/>
                </a:lnTo>
                <a:lnTo>
                  <a:pt x="26281" y="57279"/>
                </a:lnTo>
                <a:lnTo>
                  <a:pt x="37225" y="56055"/>
                </a:lnTo>
                <a:lnTo>
                  <a:pt x="46912" y="50817"/>
                </a:lnTo>
                <a:lnTo>
                  <a:pt x="54099" y="41952"/>
                </a:lnTo>
                <a:lnTo>
                  <a:pt x="57279" y="30995"/>
                </a:lnTo>
                <a:lnTo>
                  <a:pt x="56055" y="20049"/>
                </a:lnTo>
                <a:lnTo>
                  <a:pt x="50817" y="10361"/>
                </a:lnTo>
                <a:lnTo>
                  <a:pt x="41952" y="3179"/>
                </a:lnTo>
                <a:lnTo>
                  <a:pt x="30995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1" name="bk object 451"/>
          <p:cNvSpPr/>
          <p:nvPr/>
        </p:nvSpPr>
        <p:spPr>
          <a:xfrm>
            <a:off x="5727696" y="59203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2" name="bk object 452"/>
          <p:cNvSpPr/>
          <p:nvPr/>
        </p:nvSpPr>
        <p:spPr>
          <a:xfrm>
            <a:off x="4301871" y="57439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3" name="bk object 453"/>
          <p:cNvSpPr/>
          <p:nvPr/>
        </p:nvSpPr>
        <p:spPr>
          <a:xfrm>
            <a:off x="4462527" y="577972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4" name="bk object 454"/>
          <p:cNvSpPr/>
          <p:nvPr/>
        </p:nvSpPr>
        <p:spPr>
          <a:xfrm>
            <a:off x="4643691" y="58194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5" name="bk object 455"/>
          <p:cNvSpPr/>
          <p:nvPr/>
        </p:nvSpPr>
        <p:spPr>
          <a:xfrm>
            <a:off x="4843617" y="586042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6" name="bk object 456"/>
          <p:cNvSpPr/>
          <p:nvPr/>
        </p:nvSpPr>
        <p:spPr>
          <a:xfrm>
            <a:off x="5060667" y="58999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78" y="57279"/>
                </a:lnTo>
                <a:lnTo>
                  <a:pt x="37222" y="56055"/>
                </a:lnTo>
                <a:lnTo>
                  <a:pt x="46912" y="50817"/>
                </a:lnTo>
                <a:lnTo>
                  <a:pt x="54100" y="41952"/>
                </a:lnTo>
                <a:lnTo>
                  <a:pt x="57279" y="31000"/>
                </a:lnTo>
                <a:lnTo>
                  <a:pt x="56053" y="20053"/>
                </a:lnTo>
                <a:lnTo>
                  <a:pt x="50814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7" name="bk object 457"/>
          <p:cNvSpPr/>
          <p:nvPr/>
        </p:nvSpPr>
        <p:spPr>
          <a:xfrm>
            <a:off x="5293242" y="59354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8" name="bk object 458"/>
          <p:cNvSpPr/>
          <p:nvPr/>
        </p:nvSpPr>
        <p:spPr>
          <a:xfrm>
            <a:off x="5539794" y="59644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9" name="bk object 459"/>
          <p:cNvSpPr/>
          <p:nvPr/>
        </p:nvSpPr>
        <p:spPr>
          <a:xfrm>
            <a:off x="4662066" y="590759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0" name="bk object 460"/>
          <p:cNvSpPr/>
          <p:nvPr/>
        </p:nvSpPr>
        <p:spPr>
          <a:xfrm>
            <a:off x="4823525" y="59349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1" name="bk object 461"/>
          <p:cNvSpPr/>
          <p:nvPr/>
        </p:nvSpPr>
        <p:spPr>
          <a:xfrm>
            <a:off x="5004900" y="596476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2" name="bk object 462"/>
          <p:cNvSpPr/>
          <p:nvPr/>
        </p:nvSpPr>
        <p:spPr>
          <a:xfrm>
            <a:off x="5204403" y="59942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0" y="0"/>
                </a:moveTo>
                <a:lnTo>
                  <a:pt x="20053" y="1223"/>
                </a:lnTo>
                <a:lnTo>
                  <a:pt x="10362" y="6461"/>
                </a:lnTo>
                <a:lnTo>
                  <a:pt x="3179" y="15321"/>
                </a:lnTo>
                <a:lnTo>
                  <a:pt x="0" y="26278"/>
                </a:lnTo>
                <a:lnTo>
                  <a:pt x="1226" y="37224"/>
                </a:lnTo>
                <a:lnTo>
                  <a:pt x="6465" y="46912"/>
                </a:lnTo>
                <a:lnTo>
                  <a:pt x="15325" y="54094"/>
                </a:lnTo>
                <a:lnTo>
                  <a:pt x="26282" y="57275"/>
                </a:lnTo>
                <a:lnTo>
                  <a:pt x="37229" y="56051"/>
                </a:lnTo>
                <a:lnTo>
                  <a:pt x="46917" y="50812"/>
                </a:lnTo>
                <a:lnTo>
                  <a:pt x="54099" y="41948"/>
                </a:lnTo>
                <a:lnTo>
                  <a:pt x="57279" y="30997"/>
                </a:lnTo>
                <a:lnTo>
                  <a:pt x="56055" y="20053"/>
                </a:lnTo>
                <a:lnTo>
                  <a:pt x="50817" y="10366"/>
                </a:lnTo>
                <a:lnTo>
                  <a:pt x="41952" y="3185"/>
                </a:lnTo>
                <a:lnTo>
                  <a:pt x="3100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3" name="bk object 463"/>
          <p:cNvSpPr/>
          <p:nvPr/>
        </p:nvSpPr>
        <p:spPr>
          <a:xfrm>
            <a:off x="5420310" y="60209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1001" y="0"/>
                </a:moveTo>
                <a:lnTo>
                  <a:pt x="20054" y="1223"/>
                </a:lnTo>
                <a:lnTo>
                  <a:pt x="10364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100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4" name="bk object 464"/>
          <p:cNvSpPr/>
          <p:nvPr/>
        </p:nvSpPr>
        <p:spPr>
          <a:xfrm>
            <a:off x="5026632" y="606133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5" name="bk object 465"/>
          <p:cNvSpPr/>
          <p:nvPr/>
        </p:nvSpPr>
        <p:spPr>
          <a:xfrm>
            <a:off x="5189364" y="60794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6" name="bk object 466"/>
          <p:cNvSpPr/>
          <p:nvPr/>
        </p:nvSpPr>
        <p:spPr>
          <a:xfrm>
            <a:off x="5371230" y="60984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7" name="bk object 467"/>
          <p:cNvSpPr/>
          <p:nvPr/>
        </p:nvSpPr>
        <p:spPr>
          <a:xfrm>
            <a:off x="5394717" y="620484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8" name="bk object 468"/>
          <p:cNvSpPr/>
          <p:nvPr/>
        </p:nvSpPr>
        <p:spPr>
          <a:xfrm>
            <a:off x="0" y="17"/>
            <a:ext cx="9144000" cy="6857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9" name="bk object 469"/>
          <p:cNvSpPr/>
          <p:nvPr/>
        </p:nvSpPr>
        <p:spPr>
          <a:xfrm>
            <a:off x="899116" y="1420973"/>
            <a:ext cx="3757611" cy="2977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70" name="bk object 470"/>
          <p:cNvSpPr/>
          <p:nvPr/>
        </p:nvSpPr>
        <p:spPr>
          <a:xfrm>
            <a:off x="1177186" y="1605588"/>
            <a:ext cx="3377011" cy="24698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71" name="bk object 471"/>
          <p:cNvSpPr/>
          <p:nvPr/>
        </p:nvSpPr>
        <p:spPr>
          <a:xfrm>
            <a:off x="4757702" y="1415907"/>
            <a:ext cx="3319452" cy="3746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72" name="bk object 472"/>
          <p:cNvSpPr/>
          <p:nvPr/>
        </p:nvSpPr>
        <p:spPr>
          <a:xfrm>
            <a:off x="5039637" y="1605589"/>
            <a:ext cx="2933565" cy="3230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73" name="bk object 473"/>
          <p:cNvSpPr/>
          <p:nvPr/>
        </p:nvSpPr>
        <p:spPr>
          <a:xfrm>
            <a:off x="670529" y="2843276"/>
            <a:ext cx="2433635" cy="33843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74" name="bk object 474"/>
          <p:cNvSpPr/>
          <p:nvPr/>
        </p:nvSpPr>
        <p:spPr>
          <a:xfrm>
            <a:off x="949806" y="3033247"/>
            <a:ext cx="2049751" cy="2872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75" name="bk object 475"/>
          <p:cNvSpPr/>
          <p:nvPr/>
        </p:nvSpPr>
        <p:spPr>
          <a:xfrm>
            <a:off x="5453028" y="2990608"/>
            <a:ext cx="2857491" cy="34033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76" name="bk object 476"/>
          <p:cNvSpPr/>
          <p:nvPr/>
        </p:nvSpPr>
        <p:spPr>
          <a:xfrm>
            <a:off x="5735814" y="3182069"/>
            <a:ext cx="2472491" cy="2889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77" name="bk object 477"/>
          <p:cNvSpPr/>
          <p:nvPr/>
        </p:nvSpPr>
        <p:spPr>
          <a:xfrm>
            <a:off x="2508843" y="3783015"/>
            <a:ext cx="3133720" cy="30160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78" name="bk object 478"/>
          <p:cNvSpPr/>
          <p:nvPr/>
        </p:nvSpPr>
        <p:spPr>
          <a:xfrm>
            <a:off x="2788185" y="3972490"/>
            <a:ext cx="2751063" cy="2503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249" y="755712"/>
            <a:ext cx="1774213" cy="2908489"/>
          </a:xfrm>
        </p:spPr>
        <p:txBody>
          <a:bodyPr lIns="0" tIns="0" rIns="0" bIns="0"/>
          <a:lstStyle>
            <a:lvl1pPr>
              <a:defRPr sz="27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637794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9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" y="17"/>
            <a:ext cx="9143999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11356"/>
            <a:ext cx="9144000" cy="6246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" y="18"/>
            <a:ext cx="4284915" cy="5712817"/>
          </a:xfrm>
          <a:custGeom>
            <a:avLst/>
            <a:gdLst/>
            <a:ahLst/>
            <a:cxnLst/>
            <a:rect l="l" t="t" r="r" b="b"/>
            <a:pathLst>
              <a:path w="9420860" h="9420860">
                <a:moveTo>
                  <a:pt x="9420719" y="0"/>
                </a:moveTo>
                <a:lnTo>
                  <a:pt x="9379024" y="0"/>
                </a:lnTo>
                <a:lnTo>
                  <a:pt x="0" y="9379032"/>
                </a:lnTo>
                <a:lnTo>
                  <a:pt x="0" y="9420728"/>
                </a:lnTo>
                <a:lnTo>
                  <a:pt x="942071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" y="0"/>
            <a:ext cx="4640451" cy="6186832"/>
          </a:xfrm>
          <a:custGeom>
            <a:avLst/>
            <a:gdLst/>
            <a:ahLst/>
            <a:cxnLst/>
            <a:rect l="l" t="t" r="r" b="b"/>
            <a:pathLst>
              <a:path w="10202545" h="10202545">
                <a:moveTo>
                  <a:pt x="10202262" y="0"/>
                </a:moveTo>
                <a:lnTo>
                  <a:pt x="10160557" y="0"/>
                </a:lnTo>
                <a:lnTo>
                  <a:pt x="0" y="10160575"/>
                </a:lnTo>
                <a:lnTo>
                  <a:pt x="0" y="10202271"/>
                </a:lnTo>
                <a:lnTo>
                  <a:pt x="1020226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" y="18"/>
            <a:ext cx="4995987" cy="6660847"/>
          </a:xfrm>
          <a:custGeom>
            <a:avLst/>
            <a:gdLst/>
            <a:ahLst/>
            <a:cxnLst/>
            <a:rect l="l" t="t" r="r" b="b"/>
            <a:pathLst>
              <a:path w="10984230" h="10984230">
                <a:moveTo>
                  <a:pt x="10983826" y="0"/>
                </a:moveTo>
                <a:lnTo>
                  <a:pt x="10942131" y="0"/>
                </a:lnTo>
                <a:lnTo>
                  <a:pt x="0" y="10942121"/>
                </a:lnTo>
                <a:lnTo>
                  <a:pt x="0" y="10983816"/>
                </a:lnTo>
                <a:lnTo>
                  <a:pt x="10983826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88813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61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6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544286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50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5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99757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50" y="0"/>
                </a:moveTo>
                <a:lnTo>
                  <a:pt x="11308566" y="0"/>
                </a:lnTo>
                <a:lnTo>
                  <a:pt x="0" y="11308556"/>
                </a:lnTo>
                <a:lnTo>
                  <a:pt x="41684" y="11308556"/>
                </a:lnTo>
                <a:lnTo>
                  <a:pt x="11350250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255238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4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610709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966178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2321650" y="18"/>
            <a:ext cx="5162635" cy="6857615"/>
          </a:xfrm>
          <a:custGeom>
            <a:avLst/>
            <a:gdLst/>
            <a:ahLst/>
            <a:cxnLst/>
            <a:rect l="l" t="t" r="r" b="b"/>
            <a:pathLst>
              <a:path w="11350625" h="11308715">
                <a:moveTo>
                  <a:pt x="11350241" y="0"/>
                </a:moveTo>
                <a:lnTo>
                  <a:pt x="11308536" y="0"/>
                </a:lnTo>
                <a:lnTo>
                  <a:pt x="0" y="11308556"/>
                </a:lnTo>
                <a:lnTo>
                  <a:pt x="41695" y="11308556"/>
                </a:lnTo>
                <a:lnTo>
                  <a:pt x="11350241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3" y="991204"/>
            <a:ext cx="4081587" cy="5453669"/>
          </a:xfrm>
          <a:custGeom>
            <a:avLst/>
            <a:gdLst/>
            <a:ahLst/>
            <a:cxnLst/>
            <a:rect l="l" t="t" r="r" b="b"/>
            <a:pathLst>
              <a:path w="8973820" h="8993505">
                <a:moveTo>
                  <a:pt x="0" y="0"/>
                </a:moveTo>
                <a:lnTo>
                  <a:pt x="0" y="39488"/>
                </a:lnTo>
                <a:lnTo>
                  <a:pt x="8954027" y="8993508"/>
                </a:lnTo>
                <a:lnTo>
                  <a:pt x="8973775" y="897375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3" y="1288888"/>
            <a:ext cx="4149459" cy="5544160"/>
          </a:xfrm>
          <a:custGeom>
            <a:avLst/>
            <a:gdLst/>
            <a:ahLst/>
            <a:cxnLst/>
            <a:rect l="l" t="t" r="r" b="b"/>
            <a:pathLst>
              <a:path w="9123045" h="9142730">
                <a:moveTo>
                  <a:pt x="0" y="0"/>
                </a:moveTo>
                <a:lnTo>
                  <a:pt x="0" y="39488"/>
                </a:lnTo>
                <a:lnTo>
                  <a:pt x="9102911" y="9142391"/>
                </a:lnTo>
                <a:lnTo>
                  <a:pt x="9122659" y="9122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2" y="1586576"/>
            <a:ext cx="3953639" cy="5271149"/>
          </a:xfrm>
          <a:custGeom>
            <a:avLst/>
            <a:gdLst/>
            <a:ahLst/>
            <a:cxnLst/>
            <a:rect l="l" t="t" r="r" b="b"/>
            <a:pathLst>
              <a:path w="8692515" h="8692515">
                <a:moveTo>
                  <a:pt x="0" y="0"/>
                </a:moveTo>
                <a:lnTo>
                  <a:pt x="0" y="39485"/>
                </a:lnTo>
                <a:lnTo>
                  <a:pt x="8652688" y="8692174"/>
                </a:lnTo>
                <a:lnTo>
                  <a:pt x="8692174" y="8692174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3" y="1884288"/>
            <a:ext cx="3730383" cy="4973493"/>
          </a:xfrm>
          <a:custGeom>
            <a:avLst/>
            <a:gdLst/>
            <a:ahLst/>
            <a:cxnLst/>
            <a:rect l="l" t="t" r="r" b="b"/>
            <a:pathLst>
              <a:path w="8201659" h="8201659">
                <a:moveTo>
                  <a:pt x="0" y="0"/>
                </a:moveTo>
                <a:lnTo>
                  <a:pt x="0" y="39485"/>
                </a:lnTo>
                <a:lnTo>
                  <a:pt x="8161756" y="8201227"/>
                </a:lnTo>
                <a:lnTo>
                  <a:pt x="8201241" y="8201227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9" y="2181983"/>
            <a:ext cx="3507125" cy="4675839"/>
          </a:xfrm>
          <a:custGeom>
            <a:avLst/>
            <a:gdLst/>
            <a:ahLst/>
            <a:cxnLst/>
            <a:rect l="l" t="t" r="r" b="b"/>
            <a:pathLst>
              <a:path w="7710805" h="7710805">
                <a:moveTo>
                  <a:pt x="0" y="0"/>
                </a:moveTo>
                <a:lnTo>
                  <a:pt x="0" y="39487"/>
                </a:lnTo>
                <a:lnTo>
                  <a:pt x="7670843" y="7710324"/>
                </a:lnTo>
                <a:lnTo>
                  <a:pt x="7710337" y="7710324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" y="2479676"/>
            <a:ext cx="3283869" cy="4378184"/>
          </a:xfrm>
          <a:custGeom>
            <a:avLst/>
            <a:gdLst/>
            <a:ahLst/>
            <a:cxnLst/>
            <a:rect l="l" t="t" r="r" b="b"/>
            <a:pathLst>
              <a:path w="7219950" h="7219950">
                <a:moveTo>
                  <a:pt x="0" y="0"/>
                </a:moveTo>
                <a:lnTo>
                  <a:pt x="0" y="39477"/>
                </a:lnTo>
                <a:lnTo>
                  <a:pt x="7179908" y="7219385"/>
                </a:lnTo>
                <a:lnTo>
                  <a:pt x="7219391" y="7219385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2" y="2777376"/>
            <a:ext cx="3060612" cy="4080529"/>
          </a:xfrm>
          <a:custGeom>
            <a:avLst/>
            <a:gdLst/>
            <a:ahLst/>
            <a:cxnLst/>
            <a:rect l="l" t="t" r="r" b="b"/>
            <a:pathLst>
              <a:path w="6729095" h="6729095">
                <a:moveTo>
                  <a:pt x="0" y="0"/>
                </a:moveTo>
                <a:lnTo>
                  <a:pt x="0" y="39483"/>
                </a:lnTo>
                <a:lnTo>
                  <a:pt x="6689001" y="6728479"/>
                </a:lnTo>
                <a:lnTo>
                  <a:pt x="6728479" y="6728479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" y="3075074"/>
            <a:ext cx="2837067" cy="3782489"/>
          </a:xfrm>
          <a:custGeom>
            <a:avLst/>
            <a:gdLst/>
            <a:ahLst/>
            <a:cxnLst/>
            <a:rect l="l" t="t" r="r" b="b"/>
            <a:pathLst>
              <a:path w="6237605" h="6237605">
                <a:moveTo>
                  <a:pt x="0" y="0"/>
                </a:moveTo>
                <a:lnTo>
                  <a:pt x="0" y="39476"/>
                </a:lnTo>
                <a:lnTo>
                  <a:pt x="6198090" y="6237561"/>
                </a:lnTo>
                <a:lnTo>
                  <a:pt x="6237572" y="6237561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3" y="3372749"/>
            <a:ext cx="2613809" cy="3484835"/>
          </a:xfrm>
          <a:custGeom>
            <a:avLst/>
            <a:gdLst/>
            <a:ahLst/>
            <a:cxnLst/>
            <a:rect l="l" t="t" r="r" b="b"/>
            <a:pathLst>
              <a:path w="5746750" h="5746750">
                <a:moveTo>
                  <a:pt x="0" y="0"/>
                </a:moveTo>
                <a:lnTo>
                  <a:pt x="0" y="39494"/>
                </a:lnTo>
                <a:lnTo>
                  <a:pt x="5707149" y="5746643"/>
                </a:lnTo>
                <a:lnTo>
                  <a:pt x="5746638" y="5746643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" y="3670451"/>
            <a:ext cx="2390552" cy="3187180"/>
          </a:xfrm>
          <a:custGeom>
            <a:avLst/>
            <a:gdLst/>
            <a:ahLst/>
            <a:cxnLst/>
            <a:rect l="l" t="t" r="r" b="b"/>
            <a:pathLst>
              <a:path w="5255895" h="5255895">
                <a:moveTo>
                  <a:pt x="0" y="0"/>
                </a:moveTo>
                <a:lnTo>
                  <a:pt x="0" y="39485"/>
                </a:lnTo>
                <a:lnTo>
                  <a:pt x="5216239" y="5255720"/>
                </a:lnTo>
                <a:lnTo>
                  <a:pt x="5255725" y="5255720"/>
                </a:lnTo>
                <a:lnTo>
                  <a:pt x="0" y="0"/>
                </a:lnTo>
                <a:close/>
              </a:path>
            </a:pathLst>
          </a:custGeom>
          <a:solidFill>
            <a:srgbClr val="9E9E9E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0" y="17"/>
            <a:ext cx="9144000" cy="6857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639888" y="223414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78" y="57281"/>
                </a:lnTo>
                <a:lnTo>
                  <a:pt x="37221" y="56057"/>
                </a:lnTo>
                <a:lnTo>
                  <a:pt x="46908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970182" y="228162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1311678" y="23174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1663839" y="234239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0"/>
                </a:lnTo>
                <a:lnTo>
                  <a:pt x="10366" y="6458"/>
                </a:lnTo>
                <a:lnTo>
                  <a:pt x="3186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096"/>
                </a:lnTo>
                <a:lnTo>
                  <a:pt x="26279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096" y="41949"/>
                </a:lnTo>
                <a:lnTo>
                  <a:pt x="57276" y="30998"/>
                </a:lnTo>
                <a:lnTo>
                  <a:pt x="56052" y="20055"/>
                </a:lnTo>
                <a:lnTo>
                  <a:pt x="50814" y="10368"/>
                </a:lnTo>
                <a:lnTo>
                  <a:pt x="41949" y="3186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2026104" y="23585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1" y="37224"/>
                </a:lnTo>
                <a:lnTo>
                  <a:pt x="6459" y="46912"/>
                </a:lnTo>
                <a:lnTo>
                  <a:pt x="15328" y="54094"/>
                </a:lnTo>
                <a:lnTo>
                  <a:pt x="26279" y="57275"/>
                </a:lnTo>
                <a:lnTo>
                  <a:pt x="37223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3" y="20053"/>
                </a:lnTo>
                <a:lnTo>
                  <a:pt x="50818" y="10366"/>
                </a:lnTo>
                <a:lnTo>
                  <a:pt x="41955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397963" y="236890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59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2778936" y="23766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168183" y="238378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3564233" y="23894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3964740" y="238978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4365915" y="23764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5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4762317" y="23373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7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5147598" y="22605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3"/>
                </a:lnTo>
                <a:lnTo>
                  <a:pt x="10363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41718" y="224482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0"/>
                </a:lnTo>
                <a:lnTo>
                  <a:pt x="37230" y="56047"/>
                </a:lnTo>
                <a:lnTo>
                  <a:pt x="46918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342156" y="233524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654675" y="24188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979671" y="24946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1317849" y="256292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1002"/>
                </a:lnTo>
                <a:lnTo>
                  <a:pt x="56056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1669899" y="26255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2035416" y="26838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2413851" y="273962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2804529" y="279470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3206316" y="28494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3617142" y="29009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4033815" y="29429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4451730" y="29648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4864395" y="295356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0" y="20050"/>
                </a:lnTo>
                <a:lnTo>
                  <a:pt x="50812" y="10362"/>
                </a:lnTo>
                <a:lnTo>
                  <a:pt x="4194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5264751" y="289876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1001"/>
                </a:lnTo>
                <a:lnTo>
                  <a:pt x="56054" y="20054"/>
                </a:lnTo>
                <a:lnTo>
                  <a:pt x="50818" y="10364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7" name="bk object 67"/>
          <p:cNvSpPr/>
          <p:nvPr/>
        </p:nvSpPr>
        <p:spPr>
          <a:xfrm>
            <a:off x="5646402" y="279413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8" name="bk object 68"/>
          <p:cNvSpPr/>
          <p:nvPr/>
        </p:nvSpPr>
        <p:spPr>
          <a:xfrm>
            <a:off x="6003918" y="263624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69" name="bk object 69"/>
          <p:cNvSpPr/>
          <p:nvPr/>
        </p:nvSpPr>
        <p:spPr>
          <a:xfrm>
            <a:off x="6333591" y="24242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0"/>
                </a:lnTo>
                <a:lnTo>
                  <a:pt x="37230" y="56047"/>
                </a:lnTo>
                <a:lnTo>
                  <a:pt x="46918" y="50808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0" name="bk object 70"/>
          <p:cNvSpPr/>
          <p:nvPr/>
        </p:nvSpPr>
        <p:spPr>
          <a:xfrm>
            <a:off x="82788" y="23832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1" name="bk object 71"/>
          <p:cNvSpPr/>
          <p:nvPr/>
        </p:nvSpPr>
        <p:spPr>
          <a:xfrm>
            <a:off x="373551" y="24896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2" name="bk object 72"/>
          <p:cNvSpPr/>
          <p:nvPr/>
        </p:nvSpPr>
        <p:spPr>
          <a:xfrm>
            <a:off x="678006" y="259405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3" name="bk object 73"/>
          <p:cNvSpPr/>
          <p:nvPr/>
        </p:nvSpPr>
        <p:spPr>
          <a:xfrm>
            <a:off x="996498" y="269513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4" name="bk object 74"/>
          <p:cNvSpPr/>
          <p:nvPr/>
        </p:nvSpPr>
        <p:spPr>
          <a:xfrm>
            <a:off x="1329708" y="279270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8" y="20054"/>
                </a:lnTo>
                <a:lnTo>
                  <a:pt x="50809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5" name="bk object 75"/>
          <p:cNvSpPr/>
          <p:nvPr/>
        </p:nvSpPr>
        <p:spPr>
          <a:xfrm>
            <a:off x="1678680" y="28881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6" name="bk object 76"/>
          <p:cNvSpPr/>
          <p:nvPr/>
        </p:nvSpPr>
        <p:spPr>
          <a:xfrm>
            <a:off x="2044299" y="29836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7" name="bk object 77"/>
          <p:cNvSpPr/>
          <p:nvPr/>
        </p:nvSpPr>
        <p:spPr>
          <a:xfrm>
            <a:off x="2425974" y="30796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8" name="bk object 78"/>
          <p:cNvSpPr/>
          <p:nvPr/>
        </p:nvSpPr>
        <p:spPr>
          <a:xfrm>
            <a:off x="2822727" y="31760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0998"/>
                </a:lnTo>
                <a:lnTo>
                  <a:pt x="56053" y="20054"/>
                </a:lnTo>
                <a:lnTo>
                  <a:pt x="50818" y="10366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79" name="bk object 79"/>
          <p:cNvSpPr/>
          <p:nvPr/>
        </p:nvSpPr>
        <p:spPr>
          <a:xfrm>
            <a:off x="3233103" y="32714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1"/>
                </a:lnTo>
                <a:lnTo>
                  <a:pt x="56048" y="20045"/>
                </a:lnTo>
                <a:lnTo>
                  <a:pt x="50809" y="10358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0" name="bk object 80"/>
          <p:cNvSpPr/>
          <p:nvPr/>
        </p:nvSpPr>
        <p:spPr>
          <a:xfrm>
            <a:off x="3654570" y="33612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1" name="bk object 81"/>
          <p:cNvSpPr/>
          <p:nvPr/>
        </p:nvSpPr>
        <p:spPr>
          <a:xfrm>
            <a:off x="4083156" y="34369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2" name="bk object 82"/>
          <p:cNvSpPr/>
          <p:nvPr/>
        </p:nvSpPr>
        <p:spPr>
          <a:xfrm>
            <a:off x="4513527" y="348701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4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2"/>
                </a:lnTo>
                <a:lnTo>
                  <a:pt x="50816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3" name="bk object 83"/>
          <p:cNvSpPr/>
          <p:nvPr/>
        </p:nvSpPr>
        <p:spPr>
          <a:xfrm>
            <a:off x="4939044" y="35001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4" name="bk object 84"/>
          <p:cNvSpPr/>
          <p:nvPr/>
        </p:nvSpPr>
        <p:spPr>
          <a:xfrm>
            <a:off x="5352408" y="346749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5" name="bk object 85"/>
          <p:cNvSpPr/>
          <p:nvPr/>
        </p:nvSpPr>
        <p:spPr>
          <a:xfrm>
            <a:off x="5747067" y="33838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6" name="bk object 86"/>
          <p:cNvSpPr/>
          <p:nvPr/>
        </p:nvSpPr>
        <p:spPr>
          <a:xfrm>
            <a:off x="6117798" y="32468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7" name="bk object 87"/>
          <p:cNvSpPr/>
          <p:nvPr/>
        </p:nvSpPr>
        <p:spPr>
          <a:xfrm>
            <a:off x="6460647" y="30559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8" name="bk object 88"/>
          <p:cNvSpPr/>
          <p:nvPr/>
        </p:nvSpPr>
        <p:spPr>
          <a:xfrm>
            <a:off x="6773319" y="281182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89" name="bk object 89"/>
          <p:cNvSpPr/>
          <p:nvPr/>
        </p:nvSpPr>
        <p:spPr>
          <a:xfrm>
            <a:off x="7055211" y="25161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0" name="bk object 90"/>
          <p:cNvSpPr/>
          <p:nvPr/>
        </p:nvSpPr>
        <p:spPr>
          <a:xfrm>
            <a:off x="133665" y="25174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1" name="bk object 91"/>
          <p:cNvSpPr/>
          <p:nvPr/>
        </p:nvSpPr>
        <p:spPr>
          <a:xfrm>
            <a:off x="413124" y="263582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1"/>
                </a:lnTo>
                <a:lnTo>
                  <a:pt x="56057" y="20045"/>
                </a:lnTo>
                <a:lnTo>
                  <a:pt x="50818" y="1035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2" name="bk object 92"/>
          <p:cNvSpPr/>
          <p:nvPr/>
        </p:nvSpPr>
        <p:spPr>
          <a:xfrm>
            <a:off x="707775" y="275639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3" name="bk object 93"/>
          <p:cNvSpPr/>
          <p:nvPr/>
        </p:nvSpPr>
        <p:spPr>
          <a:xfrm>
            <a:off x="1017918" y="287788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6" y="31002"/>
                </a:lnTo>
                <a:lnTo>
                  <a:pt x="56053" y="20058"/>
                </a:lnTo>
                <a:lnTo>
                  <a:pt x="50817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4" name="bk object 94"/>
          <p:cNvSpPr/>
          <p:nvPr/>
        </p:nvSpPr>
        <p:spPr>
          <a:xfrm>
            <a:off x="1344153" y="29996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5" name="bk object 95"/>
          <p:cNvSpPr/>
          <p:nvPr/>
        </p:nvSpPr>
        <p:spPr>
          <a:xfrm>
            <a:off x="1687350" y="31220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0"/>
                </a:lnTo>
                <a:lnTo>
                  <a:pt x="10366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7"/>
                </a:lnTo>
                <a:lnTo>
                  <a:pt x="56057" y="20051"/>
                </a:lnTo>
                <a:lnTo>
                  <a:pt x="50818" y="10364"/>
                </a:lnTo>
                <a:lnTo>
                  <a:pt x="41954" y="3186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6" name="bk object 96"/>
          <p:cNvSpPr/>
          <p:nvPr/>
        </p:nvSpPr>
        <p:spPr>
          <a:xfrm>
            <a:off x="2048652" y="32462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7" name="bk object 97"/>
          <p:cNvSpPr/>
          <p:nvPr/>
        </p:nvSpPr>
        <p:spPr>
          <a:xfrm>
            <a:off x="2428749" y="337331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8" name="bk object 98"/>
          <p:cNvSpPr/>
          <p:nvPr/>
        </p:nvSpPr>
        <p:spPr>
          <a:xfrm>
            <a:off x="2826411" y="350152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99" name="bk object 99"/>
          <p:cNvSpPr/>
          <p:nvPr/>
        </p:nvSpPr>
        <p:spPr>
          <a:xfrm>
            <a:off x="3239598" y="36272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0" name="bk object 100"/>
          <p:cNvSpPr/>
          <p:nvPr/>
        </p:nvSpPr>
        <p:spPr>
          <a:xfrm>
            <a:off x="3665538" y="374495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1" name="bk object 101"/>
          <p:cNvSpPr/>
          <p:nvPr/>
        </p:nvSpPr>
        <p:spPr>
          <a:xfrm>
            <a:off x="4099881" y="38456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76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59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2" name="bk object 102"/>
          <p:cNvSpPr/>
          <p:nvPr/>
        </p:nvSpPr>
        <p:spPr>
          <a:xfrm>
            <a:off x="4536822" y="39181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9" y="57279"/>
                </a:lnTo>
                <a:lnTo>
                  <a:pt x="37225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2" y="30995"/>
                </a:lnTo>
                <a:lnTo>
                  <a:pt x="56049" y="20049"/>
                </a:lnTo>
                <a:lnTo>
                  <a:pt x="50814" y="10361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3" name="bk object 103"/>
          <p:cNvSpPr/>
          <p:nvPr/>
        </p:nvSpPr>
        <p:spPr>
          <a:xfrm>
            <a:off x="4969923" y="395276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4" name="bk object 104"/>
          <p:cNvSpPr/>
          <p:nvPr/>
        </p:nvSpPr>
        <p:spPr>
          <a:xfrm>
            <a:off x="5392296" y="394237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5" name="bk object 105"/>
          <p:cNvSpPr/>
          <p:nvPr/>
        </p:nvSpPr>
        <p:spPr>
          <a:xfrm>
            <a:off x="5797458" y="38821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6" name="bk object 106"/>
          <p:cNvSpPr/>
          <p:nvPr/>
        </p:nvSpPr>
        <p:spPr>
          <a:xfrm>
            <a:off x="6180483" y="377034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7" name="bk object 107"/>
          <p:cNvSpPr/>
          <p:nvPr/>
        </p:nvSpPr>
        <p:spPr>
          <a:xfrm>
            <a:off x="6537654" y="36065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8" name="bk object 108"/>
          <p:cNvSpPr/>
          <p:nvPr/>
        </p:nvSpPr>
        <p:spPr>
          <a:xfrm>
            <a:off x="6866340" y="33909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09" name="bk object 109"/>
          <p:cNvSpPr/>
          <p:nvPr/>
        </p:nvSpPr>
        <p:spPr>
          <a:xfrm>
            <a:off x="7165050" y="312399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0" name="bk object 110"/>
          <p:cNvSpPr/>
          <p:nvPr/>
        </p:nvSpPr>
        <p:spPr>
          <a:xfrm>
            <a:off x="7433358" y="280675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4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1" name="bk object 111"/>
          <p:cNvSpPr/>
          <p:nvPr/>
        </p:nvSpPr>
        <p:spPr>
          <a:xfrm>
            <a:off x="7671864" y="244064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2" name="bk object 112"/>
          <p:cNvSpPr/>
          <p:nvPr/>
        </p:nvSpPr>
        <p:spPr>
          <a:xfrm>
            <a:off x="194166" y="26477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3" name="bk object 113"/>
          <p:cNvSpPr/>
          <p:nvPr/>
        </p:nvSpPr>
        <p:spPr>
          <a:xfrm>
            <a:off x="460305" y="277342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4" name="bk object 114"/>
          <p:cNvSpPr/>
          <p:nvPr/>
        </p:nvSpPr>
        <p:spPr>
          <a:xfrm>
            <a:off x="743053" y="29048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5" name="bk object 115"/>
          <p:cNvSpPr/>
          <p:nvPr/>
        </p:nvSpPr>
        <p:spPr>
          <a:xfrm>
            <a:off x="1042566" y="30407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6" name="bk object 116"/>
          <p:cNvSpPr/>
          <p:nvPr/>
        </p:nvSpPr>
        <p:spPr>
          <a:xfrm>
            <a:off x="1359312" y="318010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7" name="bk object 117"/>
          <p:cNvSpPr/>
          <p:nvPr/>
        </p:nvSpPr>
        <p:spPr>
          <a:xfrm>
            <a:off x="1693986" y="332233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8" name="bk object 118"/>
          <p:cNvSpPr/>
          <p:nvPr/>
        </p:nvSpPr>
        <p:spPr>
          <a:xfrm>
            <a:off x="2047431" y="346728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19" name="bk object 119"/>
          <p:cNvSpPr/>
          <p:nvPr/>
        </p:nvSpPr>
        <p:spPr>
          <a:xfrm>
            <a:off x="2420502" y="36150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0" name="bk object 120"/>
          <p:cNvSpPr/>
          <p:nvPr/>
        </p:nvSpPr>
        <p:spPr>
          <a:xfrm>
            <a:off x="2813249" y="376440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1" name="bk object 121"/>
          <p:cNvSpPr/>
          <p:nvPr/>
        </p:nvSpPr>
        <p:spPr>
          <a:xfrm>
            <a:off x="3223326" y="391061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2" name="bk object 122"/>
          <p:cNvSpPr/>
          <p:nvPr/>
        </p:nvSpPr>
        <p:spPr>
          <a:xfrm>
            <a:off x="3647346" y="40470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3" name="bk object 123"/>
          <p:cNvSpPr/>
          <p:nvPr/>
        </p:nvSpPr>
        <p:spPr>
          <a:xfrm>
            <a:off x="4081098" y="41653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6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4" name="bk object 124"/>
          <p:cNvSpPr/>
          <p:nvPr/>
        </p:nvSpPr>
        <p:spPr>
          <a:xfrm>
            <a:off x="4518885" y="425590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5" name="bk object 125"/>
          <p:cNvSpPr/>
          <p:nvPr/>
        </p:nvSpPr>
        <p:spPr>
          <a:xfrm>
            <a:off x="4954203" y="43097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6" name="bk object 126"/>
          <p:cNvSpPr/>
          <p:nvPr/>
        </p:nvSpPr>
        <p:spPr>
          <a:xfrm>
            <a:off x="5380875" y="43209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7" name="bk object 127"/>
          <p:cNvSpPr/>
          <p:nvPr/>
        </p:nvSpPr>
        <p:spPr>
          <a:xfrm>
            <a:off x="5792976" y="42852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8" name="bk object 128"/>
          <p:cNvSpPr/>
          <p:nvPr/>
        </p:nvSpPr>
        <p:spPr>
          <a:xfrm>
            <a:off x="6185574" y="42005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29" name="bk object 129"/>
          <p:cNvSpPr/>
          <p:nvPr/>
        </p:nvSpPr>
        <p:spPr>
          <a:xfrm>
            <a:off x="6555375" y="406656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0" name="bk object 130"/>
          <p:cNvSpPr/>
          <p:nvPr/>
        </p:nvSpPr>
        <p:spPr>
          <a:xfrm>
            <a:off x="6899919" y="38834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1" name="bk object 131"/>
          <p:cNvSpPr/>
          <p:nvPr/>
        </p:nvSpPr>
        <p:spPr>
          <a:xfrm>
            <a:off x="7217355" y="365097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2" name="bk object 132"/>
          <p:cNvSpPr/>
          <p:nvPr/>
        </p:nvSpPr>
        <p:spPr>
          <a:xfrm>
            <a:off x="7506414" y="336890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3" name="bk object 133"/>
          <p:cNvSpPr/>
          <p:nvPr/>
        </p:nvSpPr>
        <p:spPr>
          <a:xfrm>
            <a:off x="7766340" y="303710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4" name="bk object 134"/>
          <p:cNvSpPr/>
          <p:nvPr/>
        </p:nvSpPr>
        <p:spPr>
          <a:xfrm>
            <a:off x="7997118" y="26560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5" name="bk object 135"/>
          <p:cNvSpPr/>
          <p:nvPr/>
        </p:nvSpPr>
        <p:spPr>
          <a:xfrm>
            <a:off x="8202855" y="223065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6" name="bk object 136"/>
          <p:cNvSpPr/>
          <p:nvPr/>
        </p:nvSpPr>
        <p:spPr>
          <a:xfrm>
            <a:off x="32754" y="265784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7" name="bk object 137"/>
          <p:cNvSpPr/>
          <p:nvPr/>
        </p:nvSpPr>
        <p:spPr>
          <a:xfrm>
            <a:off x="265140" y="27758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5"/>
                </a:lnTo>
                <a:lnTo>
                  <a:pt x="56057" y="20048"/>
                </a:lnTo>
                <a:lnTo>
                  <a:pt x="50818" y="10358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8" name="bk object 138"/>
          <p:cNvSpPr/>
          <p:nvPr/>
        </p:nvSpPr>
        <p:spPr>
          <a:xfrm>
            <a:off x="515811" y="29039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39" name="bk object 139"/>
          <p:cNvSpPr/>
          <p:nvPr/>
        </p:nvSpPr>
        <p:spPr>
          <a:xfrm>
            <a:off x="784389" y="304079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0" name="bk object 140"/>
          <p:cNvSpPr/>
          <p:nvPr/>
        </p:nvSpPr>
        <p:spPr>
          <a:xfrm>
            <a:off x="1070856" y="31848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1" name="bk object 141"/>
          <p:cNvSpPr/>
          <p:nvPr/>
        </p:nvSpPr>
        <p:spPr>
          <a:xfrm>
            <a:off x="1375491" y="333491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2" name="bk object 142"/>
          <p:cNvSpPr/>
          <p:nvPr/>
        </p:nvSpPr>
        <p:spPr>
          <a:xfrm>
            <a:off x="1698795" y="348966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3" name="bk object 143"/>
          <p:cNvSpPr/>
          <p:nvPr/>
        </p:nvSpPr>
        <p:spPr>
          <a:xfrm>
            <a:off x="2041335" y="364796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4" name="bk object 144"/>
          <p:cNvSpPr/>
          <p:nvPr/>
        </p:nvSpPr>
        <p:spPr>
          <a:xfrm>
            <a:off x="2403627" y="380847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5" name="bk object 145"/>
          <p:cNvSpPr/>
          <p:nvPr/>
        </p:nvSpPr>
        <p:spPr>
          <a:xfrm>
            <a:off x="2785899" y="396948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6" name="bk object 146"/>
          <p:cNvSpPr/>
          <p:nvPr/>
        </p:nvSpPr>
        <p:spPr>
          <a:xfrm>
            <a:off x="3187218" y="412752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7" name="bk object 147"/>
          <p:cNvSpPr/>
          <p:nvPr/>
        </p:nvSpPr>
        <p:spPr>
          <a:xfrm>
            <a:off x="3604008" y="427581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8" name="bk object 148"/>
          <p:cNvSpPr/>
          <p:nvPr/>
        </p:nvSpPr>
        <p:spPr>
          <a:xfrm>
            <a:off x="4031688" y="44064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49" name="bk object 149"/>
          <p:cNvSpPr/>
          <p:nvPr/>
        </p:nvSpPr>
        <p:spPr>
          <a:xfrm>
            <a:off x="4465158" y="451117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0" name="bk object 150"/>
          <p:cNvSpPr/>
          <p:nvPr/>
        </p:nvSpPr>
        <p:spPr>
          <a:xfrm>
            <a:off x="4898304" y="45822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1" name="bk object 151"/>
          <p:cNvSpPr/>
          <p:nvPr/>
        </p:nvSpPr>
        <p:spPr>
          <a:xfrm>
            <a:off x="5325006" y="461351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2" name="bk object 152"/>
          <p:cNvSpPr/>
          <p:nvPr/>
        </p:nvSpPr>
        <p:spPr>
          <a:xfrm>
            <a:off x="5740107" y="46014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3" name="bk object 153"/>
          <p:cNvSpPr/>
          <p:nvPr/>
        </p:nvSpPr>
        <p:spPr>
          <a:xfrm>
            <a:off x="6139065" y="45438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4" name="bk object 154"/>
          <p:cNvSpPr/>
          <p:nvPr/>
        </p:nvSpPr>
        <p:spPr>
          <a:xfrm>
            <a:off x="6518425" y="44399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9" y="57276"/>
                </a:lnTo>
                <a:lnTo>
                  <a:pt x="37225" y="56052"/>
                </a:lnTo>
                <a:lnTo>
                  <a:pt x="46911" y="50814"/>
                </a:lnTo>
                <a:lnTo>
                  <a:pt x="54091" y="41949"/>
                </a:lnTo>
                <a:lnTo>
                  <a:pt x="57274" y="30998"/>
                </a:lnTo>
                <a:lnTo>
                  <a:pt x="56053" y="20055"/>
                </a:lnTo>
                <a:lnTo>
                  <a:pt x="50818" y="10368"/>
                </a:lnTo>
                <a:lnTo>
                  <a:pt x="41956" y="3186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5" name="bk object 155"/>
          <p:cNvSpPr/>
          <p:nvPr/>
        </p:nvSpPr>
        <p:spPr>
          <a:xfrm>
            <a:off x="6876099" y="42897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6" name="bk object 156"/>
          <p:cNvSpPr/>
          <p:nvPr/>
        </p:nvSpPr>
        <p:spPr>
          <a:xfrm>
            <a:off x="7210455" y="409328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7" name="bk object 157"/>
          <p:cNvSpPr/>
          <p:nvPr/>
        </p:nvSpPr>
        <p:spPr>
          <a:xfrm>
            <a:off x="7519998" y="384951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0" y="20053"/>
                </a:lnTo>
                <a:lnTo>
                  <a:pt x="50812" y="10362"/>
                </a:lnTo>
                <a:lnTo>
                  <a:pt x="41943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8" name="bk object 158"/>
          <p:cNvSpPr/>
          <p:nvPr/>
        </p:nvSpPr>
        <p:spPr>
          <a:xfrm>
            <a:off x="7803318" y="35571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59" name="bk object 159"/>
          <p:cNvSpPr/>
          <p:nvPr/>
        </p:nvSpPr>
        <p:spPr>
          <a:xfrm>
            <a:off x="8059098" y="32149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0" name="bk object 160"/>
          <p:cNvSpPr/>
          <p:nvPr/>
        </p:nvSpPr>
        <p:spPr>
          <a:xfrm>
            <a:off x="8286663" y="282272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1" name="bk object 161"/>
          <p:cNvSpPr/>
          <p:nvPr/>
        </p:nvSpPr>
        <p:spPr>
          <a:xfrm>
            <a:off x="8489544" y="23847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2" name="bk object 162"/>
          <p:cNvSpPr/>
          <p:nvPr/>
        </p:nvSpPr>
        <p:spPr>
          <a:xfrm>
            <a:off x="134976" y="27907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3" name="bk object 163"/>
          <p:cNvSpPr/>
          <p:nvPr/>
        </p:nvSpPr>
        <p:spPr>
          <a:xfrm>
            <a:off x="348423" y="29044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4" name="bk object 164"/>
          <p:cNvSpPr/>
          <p:nvPr/>
        </p:nvSpPr>
        <p:spPr>
          <a:xfrm>
            <a:off x="581514" y="30304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5"/>
                </a:lnTo>
                <a:lnTo>
                  <a:pt x="10362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4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2"/>
                </a:lnTo>
                <a:lnTo>
                  <a:pt x="50818" y="10362"/>
                </a:lnTo>
                <a:lnTo>
                  <a:pt x="41954" y="3174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5" name="bk object 165"/>
          <p:cNvSpPr/>
          <p:nvPr/>
        </p:nvSpPr>
        <p:spPr>
          <a:xfrm>
            <a:off x="833715" y="31674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6" name="bk object 166"/>
          <p:cNvSpPr/>
          <p:nvPr/>
        </p:nvSpPr>
        <p:spPr>
          <a:xfrm>
            <a:off x="1104810" y="331396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5"/>
                </a:lnTo>
                <a:lnTo>
                  <a:pt x="10366" y="6462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9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7" name="bk object 167"/>
          <p:cNvSpPr/>
          <p:nvPr/>
        </p:nvSpPr>
        <p:spPr>
          <a:xfrm>
            <a:off x="1394886" y="346834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8" name="bk object 168"/>
          <p:cNvSpPr/>
          <p:nvPr/>
        </p:nvSpPr>
        <p:spPr>
          <a:xfrm>
            <a:off x="1704204" y="362893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69" name="bk object 169"/>
          <p:cNvSpPr/>
          <p:nvPr/>
        </p:nvSpPr>
        <p:spPr>
          <a:xfrm>
            <a:off x="2033103" y="379388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0" name="bk object 170"/>
          <p:cNvSpPr/>
          <p:nvPr/>
        </p:nvSpPr>
        <p:spPr>
          <a:xfrm>
            <a:off x="2381817" y="39609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1" name="bk object 171"/>
          <p:cNvSpPr/>
          <p:nvPr/>
        </p:nvSpPr>
        <p:spPr>
          <a:xfrm>
            <a:off x="2750286" y="412758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2" y="37220"/>
                </a:lnTo>
                <a:lnTo>
                  <a:pt x="6458" y="46908"/>
                </a:lnTo>
                <a:lnTo>
                  <a:pt x="15316" y="54090"/>
                </a:lnTo>
                <a:lnTo>
                  <a:pt x="26278" y="57276"/>
                </a:lnTo>
                <a:lnTo>
                  <a:pt x="37224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7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2" name="bk object 172"/>
          <p:cNvSpPr/>
          <p:nvPr/>
        </p:nvSpPr>
        <p:spPr>
          <a:xfrm>
            <a:off x="3137922" y="429053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5"/>
                </a:lnTo>
                <a:lnTo>
                  <a:pt x="56052" y="20049"/>
                </a:lnTo>
                <a:lnTo>
                  <a:pt x="50816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3" name="bk object 173"/>
          <p:cNvSpPr/>
          <p:nvPr/>
        </p:nvSpPr>
        <p:spPr>
          <a:xfrm>
            <a:off x="3542745" y="44450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4" name="bk object 174"/>
          <p:cNvSpPr/>
          <p:nvPr/>
        </p:nvSpPr>
        <p:spPr>
          <a:xfrm>
            <a:off x="3960219" y="458396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5" name="bk object 175"/>
          <p:cNvSpPr/>
          <p:nvPr/>
        </p:nvSpPr>
        <p:spPr>
          <a:xfrm>
            <a:off x="4385118" y="469957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6" name="bk object 176"/>
          <p:cNvSpPr/>
          <p:nvPr/>
        </p:nvSpPr>
        <p:spPr>
          <a:xfrm>
            <a:off x="4812156" y="478517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7" y="10362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7" name="bk object 177"/>
          <p:cNvSpPr/>
          <p:nvPr/>
        </p:nvSpPr>
        <p:spPr>
          <a:xfrm>
            <a:off x="5235600" y="48348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8" name="bk object 178"/>
          <p:cNvSpPr/>
          <p:nvPr/>
        </p:nvSpPr>
        <p:spPr>
          <a:xfrm>
            <a:off x="5650230" y="48445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79" name="bk object 179"/>
          <p:cNvSpPr/>
          <p:nvPr/>
        </p:nvSpPr>
        <p:spPr>
          <a:xfrm>
            <a:off x="6052098" y="48123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3" y="30998"/>
                </a:lnTo>
                <a:lnTo>
                  <a:pt x="56052" y="20055"/>
                </a:lnTo>
                <a:lnTo>
                  <a:pt x="50814" y="10368"/>
                </a:lnTo>
                <a:lnTo>
                  <a:pt x="41945" y="3186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0" name="bk object 180"/>
          <p:cNvSpPr/>
          <p:nvPr/>
        </p:nvSpPr>
        <p:spPr>
          <a:xfrm>
            <a:off x="6437922" y="473706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3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5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1" name="bk object 181"/>
          <p:cNvSpPr/>
          <p:nvPr/>
        </p:nvSpPr>
        <p:spPr>
          <a:xfrm>
            <a:off x="6805344" y="46184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2" name="bk object 182"/>
          <p:cNvSpPr/>
          <p:nvPr/>
        </p:nvSpPr>
        <p:spPr>
          <a:xfrm>
            <a:off x="7153050" y="445636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3" name="bk object 183"/>
          <p:cNvSpPr/>
          <p:nvPr/>
        </p:nvSpPr>
        <p:spPr>
          <a:xfrm>
            <a:off x="7479881" y="425019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3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4" name="bk object 184"/>
          <p:cNvSpPr/>
          <p:nvPr/>
        </p:nvSpPr>
        <p:spPr>
          <a:xfrm>
            <a:off x="7784427" y="39982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5" name="bk object 185"/>
          <p:cNvSpPr/>
          <p:nvPr/>
        </p:nvSpPr>
        <p:spPr>
          <a:xfrm>
            <a:off x="8064954" y="36980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6" name="bk object 186"/>
          <p:cNvSpPr/>
          <p:nvPr/>
        </p:nvSpPr>
        <p:spPr>
          <a:xfrm>
            <a:off x="8319510" y="33473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7" name="bk object 187"/>
          <p:cNvSpPr/>
          <p:nvPr/>
        </p:nvSpPr>
        <p:spPr>
          <a:xfrm>
            <a:off x="8546919" y="294542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8" name="bk object 188"/>
          <p:cNvSpPr/>
          <p:nvPr/>
        </p:nvSpPr>
        <p:spPr>
          <a:xfrm>
            <a:off x="8750163" y="249618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6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89" name="bk object 189"/>
          <p:cNvSpPr/>
          <p:nvPr/>
        </p:nvSpPr>
        <p:spPr>
          <a:xfrm>
            <a:off x="83286" y="284190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0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5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0" name="bk object 190"/>
          <p:cNvSpPr/>
          <p:nvPr/>
        </p:nvSpPr>
        <p:spPr>
          <a:xfrm>
            <a:off x="253986" y="293176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1" name="bk object 191"/>
          <p:cNvSpPr/>
          <p:nvPr/>
        </p:nvSpPr>
        <p:spPr>
          <a:xfrm>
            <a:off x="446610" y="30372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2" name="bk object 192"/>
          <p:cNvSpPr/>
          <p:nvPr/>
        </p:nvSpPr>
        <p:spPr>
          <a:xfrm>
            <a:off x="660159" y="315699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3" name="bk object 193"/>
          <p:cNvSpPr/>
          <p:nvPr/>
        </p:nvSpPr>
        <p:spPr>
          <a:xfrm>
            <a:off x="893946" y="328952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4" name="bk object 194"/>
          <p:cNvSpPr/>
          <p:nvPr/>
        </p:nvSpPr>
        <p:spPr>
          <a:xfrm>
            <a:off x="1147581" y="343330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5" name="bk object 195"/>
          <p:cNvSpPr/>
          <p:nvPr/>
        </p:nvSpPr>
        <p:spPr>
          <a:xfrm>
            <a:off x="1420923" y="35865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6" name="bk object 196"/>
          <p:cNvSpPr/>
          <p:nvPr/>
        </p:nvSpPr>
        <p:spPr>
          <a:xfrm>
            <a:off x="1714026" y="374735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7" name="bk object 197"/>
          <p:cNvSpPr/>
          <p:nvPr/>
        </p:nvSpPr>
        <p:spPr>
          <a:xfrm>
            <a:off x="2026995" y="39133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8" name="bk object 198"/>
          <p:cNvSpPr/>
          <p:nvPr/>
        </p:nvSpPr>
        <p:spPr>
          <a:xfrm>
            <a:off x="2359854" y="40818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199" name="bk object 199"/>
          <p:cNvSpPr/>
          <p:nvPr/>
        </p:nvSpPr>
        <p:spPr>
          <a:xfrm>
            <a:off x="2712330" y="424977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0" name="bk object 200"/>
          <p:cNvSpPr/>
          <p:nvPr/>
        </p:nvSpPr>
        <p:spPr>
          <a:xfrm>
            <a:off x="3083656" y="44136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1" name="bk object 201"/>
          <p:cNvSpPr/>
          <p:nvPr/>
        </p:nvSpPr>
        <p:spPr>
          <a:xfrm>
            <a:off x="3472446" y="45697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2" name="bk object 202"/>
          <p:cNvSpPr/>
          <p:nvPr/>
        </p:nvSpPr>
        <p:spPr>
          <a:xfrm>
            <a:off x="3875919" y="47129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3" name="bk object 203"/>
          <p:cNvSpPr/>
          <p:nvPr/>
        </p:nvSpPr>
        <p:spPr>
          <a:xfrm>
            <a:off x="4289088" y="483660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4" name="bk object 204"/>
          <p:cNvSpPr/>
          <p:nvPr/>
        </p:nvSpPr>
        <p:spPr>
          <a:xfrm>
            <a:off x="4706646" y="49338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1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9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5" name="bk object 205"/>
          <p:cNvSpPr/>
          <p:nvPr/>
        </p:nvSpPr>
        <p:spPr>
          <a:xfrm>
            <a:off x="5123658" y="49993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6" name="bk object 206"/>
          <p:cNvSpPr/>
          <p:nvPr/>
        </p:nvSpPr>
        <p:spPr>
          <a:xfrm>
            <a:off x="5535147" y="502880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7" name="bk object 207"/>
          <p:cNvSpPr/>
          <p:nvPr/>
        </p:nvSpPr>
        <p:spPr>
          <a:xfrm>
            <a:off x="5936898" y="501945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8" name="bk object 208"/>
          <p:cNvSpPr/>
          <p:nvPr/>
        </p:nvSpPr>
        <p:spPr>
          <a:xfrm>
            <a:off x="6325989" y="49702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09" name="bk object 209"/>
          <p:cNvSpPr/>
          <p:nvPr/>
        </p:nvSpPr>
        <p:spPr>
          <a:xfrm>
            <a:off x="6700119" y="48806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5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0" name="bk object 210"/>
          <p:cNvSpPr/>
          <p:nvPr/>
        </p:nvSpPr>
        <p:spPr>
          <a:xfrm>
            <a:off x="7057658" y="475039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1" name="bk object 211"/>
          <p:cNvSpPr/>
          <p:nvPr/>
        </p:nvSpPr>
        <p:spPr>
          <a:xfrm>
            <a:off x="7397715" y="45788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5"/>
                </a:lnTo>
                <a:lnTo>
                  <a:pt x="37224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0" y="20053"/>
                </a:lnTo>
                <a:lnTo>
                  <a:pt x="50812" y="10366"/>
                </a:lnTo>
                <a:lnTo>
                  <a:pt x="41944" y="3185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2" name="bk object 212"/>
          <p:cNvSpPr/>
          <p:nvPr/>
        </p:nvSpPr>
        <p:spPr>
          <a:xfrm>
            <a:off x="7719339" y="43649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3" name="bk object 213"/>
          <p:cNvSpPr/>
          <p:nvPr/>
        </p:nvSpPr>
        <p:spPr>
          <a:xfrm>
            <a:off x="8021079" y="410603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0"/>
                </a:lnTo>
                <a:lnTo>
                  <a:pt x="10362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2" y="30998"/>
                </a:lnTo>
                <a:lnTo>
                  <a:pt x="56048" y="20055"/>
                </a:lnTo>
                <a:lnTo>
                  <a:pt x="50809" y="10368"/>
                </a:lnTo>
                <a:lnTo>
                  <a:pt x="41945" y="3186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4" name="bk object 214"/>
          <p:cNvSpPr/>
          <p:nvPr/>
        </p:nvSpPr>
        <p:spPr>
          <a:xfrm>
            <a:off x="8300847" y="379885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5" name="bk object 215"/>
          <p:cNvSpPr/>
          <p:nvPr/>
        </p:nvSpPr>
        <p:spPr>
          <a:xfrm>
            <a:off x="8555955" y="34397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6" name="bk object 216"/>
          <p:cNvSpPr/>
          <p:nvPr/>
        </p:nvSpPr>
        <p:spPr>
          <a:xfrm>
            <a:off x="8785050" y="302800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7" name="bk object 217"/>
          <p:cNvSpPr/>
          <p:nvPr/>
        </p:nvSpPr>
        <p:spPr>
          <a:xfrm>
            <a:off x="8990646" y="256720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8" y="0"/>
                </a:moveTo>
                <a:lnTo>
                  <a:pt x="20045" y="1223"/>
                </a:lnTo>
                <a:lnTo>
                  <a:pt x="10361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3" y="57281"/>
                </a:lnTo>
                <a:lnTo>
                  <a:pt x="37220" y="56057"/>
                </a:lnTo>
                <a:lnTo>
                  <a:pt x="46908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0" y="20050"/>
                </a:lnTo>
                <a:lnTo>
                  <a:pt x="50812" y="10362"/>
                </a:lnTo>
                <a:lnTo>
                  <a:pt x="41944" y="3180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8" name="bk object 218"/>
          <p:cNvSpPr/>
          <p:nvPr/>
        </p:nvSpPr>
        <p:spPr>
          <a:xfrm>
            <a:off x="392682" y="30847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2" y="0"/>
                </a:moveTo>
                <a:lnTo>
                  <a:pt x="20049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3" y="57279"/>
                </a:lnTo>
                <a:lnTo>
                  <a:pt x="37220" y="56055"/>
                </a:lnTo>
                <a:lnTo>
                  <a:pt x="46908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0" y="20053"/>
                </a:lnTo>
                <a:lnTo>
                  <a:pt x="50812" y="10362"/>
                </a:lnTo>
                <a:lnTo>
                  <a:pt x="4194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19" name="bk object 219"/>
          <p:cNvSpPr/>
          <p:nvPr/>
        </p:nvSpPr>
        <p:spPr>
          <a:xfrm>
            <a:off x="562752" y="31784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88" y="0"/>
                </a:moveTo>
                <a:lnTo>
                  <a:pt x="20043" y="1220"/>
                </a:lnTo>
                <a:lnTo>
                  <a:pt x="10358" y="6458"/>
                </a:lnTo>
                <a:lnTo>
                  <a:pt x="3182" y="15322"/>
                </a:lnTo>
                <a:lnTo>
                  <a:pt x="0" y="26279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096"/>
                </a:lnTo>
                <a:lnTo>
                  <a:pt x="26275" y="57276"/>
                </a:lnTo>
                <a:lnTo>
                  <a:pt x="37221" y="56052"/>
                </a:lnTo>
                <a:lnTo>
                  <a:pt x="46909" y="50814"/>
                </a:lnTo>
                <a:lnTo>
                  <a:pt x="54091" y="41949"/>
                </a:lnTo>
                <a:lnTo>
                  <a:pt x="57272" y="30997"/>
                </a:lnTo>
                <a:lnTo>
                  <a:pt x="56048" y="20051"/>
                </a:lnTo>
                <a:lnTo>
                  <a:pt x="50809" y="10364"/>
                </a:lnTo>
                <a:lnTo>
                  <a:pt x="41945" y="3186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0" name="bk object 220"/>
          <p:cNvSpPr/>
          <p:nvPr/>
        </p:nvSpPr>
        <p:spPr>
          <a:xfrm>
            <a:off x="754971" y="32880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1" name="bk object 221"/>
          <p:cNvSpPr/>
          <p:nvPr/>
        </p:nvSpPr>
        <p:spPr>
          <a:xfrm>
            <a:off x="968535" y="34120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2" name="bk object 222"/>
          <p:cNvSpPr/>
          <p:nvPr/>
        </p:nvSpPr>
        <p:spPr>
          <a:xfrm>
            <a:off x="1202871" y="354876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3" name="bk object 223"/>
          <p:cNvSpPr/>
          <p:nvPr/>
        </p:nvSpPr>
        <p:spPr>
          <a:xfrm>
            <a:off x="1457640" y="36963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4" name="bk object 224"/>
          <p:cNvSpPr/>
          <p:nvPr/>
        </p:nvSpPr>
        <p:spPr>
          <a:xfrm>
            <a:off x="1732683" y="38526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5" name="bk object 225"/>
          <p:cNvSpPr/>
          <p:nvPr/>
        </p:nvSpPr>
        <p:spPr>
          <a:xfrm>
            <a:off x="2027894" y="401508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6" name="bk object 226"/>
          <p:cNvSpPr/>
          <p:nvPr/>
        </p:nvSpPr>
        <p:spPr>
          <a:xfrm>
            <a:off x="2343099" y="418078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7" name="bk object 227"/>
          <p:cNvSpPr/>
          <p:nvPr/>
        </p:nvSpPr>
        <p:spPr>
          <a:xfrm>
            <a:off x="2677869" y="434643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8" name="bk object 228"/>
          <p:cNvSpPr/>
          <p:nvPr/>
        </p:nvSpPr>
        <p:spPr>
          <a:xfrm>
            <a:off x="3031356" y="45085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29" name="bk object 229"/>
          <p:cNvSpPr/>
          <p:nvPr/>
        </p:nvSpPr>
        <p:spPr>
          <a:xfrm>
            <a:off x="3402156" y="466337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0" name="bk object 230"/>
          <p:cNvSpPr/>
          <p:nvPr/>
        </p:nvSpPr>
        <p:spPr>
          <a:xfrm>
            <a:off x="3788265" y="48072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1" name="bk object 231"/>
          <p:cNvSpPr/>
          <p:nvPr/>
        </p:nvSpPr>
        <p:spPr>
          <a:xfrm>
            <a:off x="4186563" y="49355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2" name="bk object 232"/>
          <p:cNvSpPr/>
          <p:nvPr/>
        </p:nvSpPr>
        <p:spPr>
          <a:xfrm>
            <a:off x="4592040" y="50416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3" name="bk object 233"/>
          <p:cNvSpPr/>
          <p:nvPr/>
        </p:nvSpPr>
        <p:spPr>
          <a:xfrm>
            <a:off x="4999713" y="51199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4" name="bk object 234"/>
          <p:cNvSpPr/>
          <p:nvPr/>
        </p:nvSpPr>
        <p:spPr>
          <a:xfrm>
            <a:off x="5405235" y="51663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5" name="bk object 235"/>
          <p:cNvSpPr/>
          <p:nvPr/>
        </p:nvSpPr>
        <p:spPr>
          <a:xfrm>
            <a:off x="5804463" y="517753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6" name="bk object 236"/>
          <p:cNvSpPr/>
          <p:nvPr/>
        </p:nvSpPr>
        <p:spPr>
          <a:xfrm>
            <a:off x="6194046" y="51516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7" name="bk object 237"/>
          <p:cNvSpPr/>
          <p:nvPr/>
        </p:nvSpPr>
        <p:spPr>
          <a:xfrm>
            <a:off x="6571845" y="508801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8" name="bk object 238"/>
          <p:cNvSpPr/>
          <p:nvPr/>
        </p:nvSpPr>
        <p:spPr>
          <a:xfrm>
            <a:off x="6936222" y="49864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39" name="bk object 239"/>
          <p:cNvSpPr/>
          <p:nvPr/>
        </p:nvSpPr>
        <p:spPr>
          <a:xfrm>
            <a:off x="7286025" y="484622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0"/>
                </a:lnTo>
                <a:lnTo>
                  <a:pt x="37225" y="56047"/>
                </a:lnTo>
                <a:lnTo>
                  <a:pt x="46909" y="50808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0" name="bk object 240"/>
          <p:cNvSpPr/>
          <p:nvPr/>
        </p:nvSpPr>
        <p:spPr>
          <a:xfrm>
            <a:off x="7620474" y="466643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1" name="bk object 241"/>
          <p:cNvSpPr/>
          <p:nvPr/>
        </p:nvSpPr>
        <p:spPr>
          <a:xfrm>
            <a:off x="7938744" y="44452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2" name="bk object 242"/>
          <p:cNvSpPr/>
          <p:nvPr/>
        </p:nvSpPr>
        <p:spPr>
          <a:xfrm>
            <a:off x="8239239" y="41794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9" y="20050"/>
                </a:lnTo>
                <a:lnTo>
                  <a:pt x="50814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3" name="bk object 243"/>
          <p:cNvSpPr/>
          <p:nvPr/>
        </p:nvSpPr>
        <p:spPr>
          <a:xfrm>
            <a:off x="8519508" y="38646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4" name="bk object 244"/>
          <p:cNvSpPr/>
          <p:nvPr/>
        </p:nvSpPr>
        <p:spPr>
          <a:xfrm>
            <a:off x="8776119" y="349606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5" name="bk object 245"/>
          <p:cNvSpPr/>
          <p:nvPr/>
        </p:nvSpPr>
        <p:spPr>
          <a:xfrm>
            <a:off x="9007884" y="30731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4" y="0"/>
                </a:moveTo>
                <a:lnTo>
                  <a:pt x="20050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6" name="bk object 246"/>
          <p:cNvSpPr/>
          <p:nvPr/>
        </p:nvSpPr>
        <p:spPr>
          <a:xfrm>
            <a:off x="700110" y="33324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7" name="bk object 247"/>
          <p:cNvSpPr/>
          <p:nvPr/>
        </p:nvSpPr>
        <p:spPr>
          <a:xfrm>
            <a:off x="869401" y="34283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8" name="bk object 248"/>
          <p:cNvSpPr/>
          <p:nvPr/>
        </p:nvSpPr>
        <p:spPr>
          <a:xfrm>
            <a:off x="1061118" y="354020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3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49" name="bk object 249"/>
          <p:cNvSpPr/>
          <p:nvPr/>
        </p:nvSpPr>
        <p:spPr>
          <a:xfrm>
            <a:off x="1274559" y="366616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0" name="bk object 250"/>
          <p:cNvSpPr/>
          <p:nvPr/>
        </p:nvSpPr>
        <p:spPr>
          <a:xfrm>
            <a:off x="1509195" y="380426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1" name="bk object 251"/>
          <p:cNvSpPr/>
          <p:nvPr/>
        </p:nvSpPr>
        <p:spPr>
          <a:xfrm>
            <a:off x="1764663" y="395221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6"/>
                </a:lnTo>
                <a:lnTo>
                  <a:pt x="37221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2" name="bk object 252"/>
          <p:cNvSpPr/>
          <p:nvPr/>
        </p:nvSpPr>
        <p:spPr>
          <a:xfrm>
            <a:off x="2040648" y="410736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3" name="bk object 253"/>
          <p:cNvSpPr/>
          <p:nvPr/>
        </p:nvSpPr>
        <p:spPr>
          <a:xfrm>
            <a:off x="2336805" y="42667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4" name="bk object 254"/>
          <p:cNvSpPr/>
          <p:nvPr/>
        </p:nvSpPr>
        <p:spPr>
          <a:xfrm>
            <a:off x="2652582" y="442708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1"/>
                </a:lnTo>
                <a:lnTo>
                  <a:pt x="56056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5" name="bk object 255"/>
          <p:cNvSpPr/>
          <p:nvPr/>
        </p:nvSpPr>
        <p:spPr>
          <a:xfrm>
            <a:off x="2987067" y="45848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0997"/>
                </a:lnTo>
                <a:lnTo>
                  <a:pt x="56054" y="20050"/>
                </a:lnTo>
                <a:lnTo>
                  <a:pt x="50818" y="10362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6" name="bk object 256"/>
          <p:cNvSpPr/>
          <p:nvPr/>
        </p:nvSpPr>
        <p:spPr>
          <a:xfrm>
            <a:off x="3338883" y="47365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7" name="bk object 257"/>
          <p:cNvSpPr/>
          <p:nvPr/>
        </p:nvSpPr>
        <p:spPr>
          <a:xfrm>
            <a:off x="3706167" y="48787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8" name="bk object 258"/>
          <p:cNvSpPr/>
          <p:nvPr/>
        </p:nvSpPr>
        <p:spPr>
          <a:xfrm>
            <a:off x="4086663" y="50080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59" name="bk object 259"/>
          <p:cNvSpPr/>
          <p:nvPr/>
        </p:nvSpPr>
        <p:spPr>
          <a:xfrm>
            <a:off x="4477260" y="511970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6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0" name="bk object 260"/>
          <p:cNvSpPr/>
          <p:nvPr/>
        </p:nvSpPr>
        <p:spPr>
          <a:xfrm>
            <a:off x="4873218" y="52079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1" name="bk object 261"/>
          <p:cNvSpPr/>
          <p:nvPr/>
        </p:nvSpPr>
        <p:spPr>
          <a:xfrm>
            <a:off x="5270064" y="526815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8" y="20056"/>
                </a:lnTo>
                <a:lnTo>
                  <a:pt x="50809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2" name="bk object 262"/>
          <p:cNvSpPr/>
          <p:nvPr/>
        </p:nvSpPr>
        <p:spPr>
          <a:xfrm>
            <a:off x="5664061" y="52968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3" name="bk object 263"/>
          <p:cNvSpPr/>
          <p:nvPr/>
        </p:nvSpPr>
        <p:spPr>
          <a:xfrm>
            <a:off x="6051819" y="529156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4" name="bk object 264"/>
          <p:cNvSpPr/>
          <p:nvPr/>
        </p:nvSpPr>
        <p:spPr>
          <a:xfrm>
            <a:off x="6430668" y="52509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5" name="bk object 265"/>
          <p:cNvSpPr/>
          <p:nvPr/>
        </p:nvSpPr>
        <p:spPr>
          <a:xfrm>
            <a:off x="6798963" y="51746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6" name="bk object 266"/>
          <p:cNvSpPr/>
          <p:nvPr/>
        </p:nvSpPr>
        <p:spPr>
          <a:xfrm>
            <a:off x="7155531" y="506232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7" name="bk object 267"/>
          <p:cNvSpPr/>
          <p:nvPr/>
        </p:nvSpPr>
        <p:spPr>
          <a:xfrm>
            <a:off x="7499475" y="49130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8" name="bk object 268"/>
          <p:cNvSpPr/>
          <p:nvPr/>
        </p:nvSpPr>
        <p:spPr>
          <a:xfrm>
            <a:off x="7830027" y="472531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4" y="57276"/>
                </a:lnTo>
                <a:lnTo>
                  <a:pt x="37230" y="56052"/>
                </a:lnTo>
                <a:lnTo>
                  <a:pt x="46918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69" name="bk object 269"/>
          <p:cNvSpPr/>
          <p:nvPr/>
        </p:nvSpPr>
        <p:spPr>
          <a:xfrm>
            <a:off x="8146325" y="449662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0" name="bk object 270"/>
          <p:cNvSpPr/>
          <p:nvPr/>
        </p:nvSpPr>
        <p:spPr>
          <a:xfrm>
            <a:off x="8446620" y="422297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1" name="bk object 271"/>
          <p:cNvSpPr/>
          <p:nvPr/>
        </p:nvSpPr>
        <p:spPr>
          <a:xfrm>
            <a:off x="8728047" y="389899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2" name="bk object 272"/>
          <p:cNvSpPr/>
          <p:nvPr/>
        </p:nvSpPr>
        <p:spPr>
          <a:xfrm>
            <a:off x="8986626" y="35188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3" name="bk object 273"/>
          <p:cNvSpPr/>
          <p:nvPr/>
        </p:nvSpPr>
        <p:spPr>
          <a:xfrm>
            <a:off x="1006890" y="358246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2" y="0"/>
                </a:moveTo>
                <a:lnTo>
                  <a:pt x="20046" y="1223"/>
                </a:lnTo>
                <a:lnTo>
                  <a:pt x="10361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4" name="bk object 274"/>
          <p:cNvSpPr/>
          <p:nvPr/>
        </p:nvSpPr>
        <p:spPr>
          <a:xfrm>
            <a:off x="1175310" y="36788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5" name="bk object 275"/>
          <p:cNvSpPr/>
          <p:nvPr/>
        </p:nvSpPr>
        <p:spPr>
          <a:xfrm>
            <a:off x="1366428" y="379080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6" name="bk object 276"/>
          <p:cNvSpPr/>
          <p:nvPr/>
        </p:nvSpPr>
        <p:spPr>
          <a:xfrm>
            <a:off x="1579577" y="391615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7" name="bk object 277"/>
          <p:cNvSpPr/>
          <p:nvPr/>
        </p:nvSpPr>
        <p:spPr>
          <a:xfrm>
            <a:off x="1814185" y="405257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8" name="bk object 278"/>
          <p:cNvSpPr/>
          <p:nvPr/>
        </p:nvSpPr>
        <p:spPr>
          <a:xfrm>
            <a:off x="2069775" y="41973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79" name="bk object 279"/>
          <p:cNvSpPr/>
          <p:nvPr/>
        </p:nvSpPr>
        <p:spPr>
          <a:xfrm>
            <a:off x="2345808" y="43475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3" y="20054"/>
                </a:lnTo>
                <a:lnTo>
                  <a:pt x="50818" y="10364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0" name="bk object 280"/>
          <p:cNvSpPr/>
          <p:nvPr/>
        </p:nvSpPr>
        <p:spPr>
          <a:xfrm>
            <a:off x="2641614" y="44999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1" name="bk object 281"/>
          <p:cNvSpPr/>
          <p:nvPr/>
        </p:nvSpPr>
        <p:spPr>
          <a:xfrm>
            <a:off x="2956242" y="46509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2" name="bk object 282"/>
          <p:cNvSpPr/>
          <p:nvPr/>
        </p:nvSpPr>
        <p:spPr>
          <a:xfrm>
            <a:off x="3288339" y="47974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3" name="bk object 283"/>
          <p:cNvSpPr/>
          <p:nvPr/>
        </p:nvSpPr>
        <p:spPr>
          <a:xfrm>
            <a:off x="3636171" y="493631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4" name="bk object 284"/>
          <p:cNvSpPr/>
          <p:nvPr/>
        </p:nvSpPr>
        <p:spPr>
          <a:xfrm>
            <a:off x="3997686" y="506437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5" name="bk object 285"/>
          <p:cNvSpPr/>
          <p:nvPr/>
        </p:nvSpPr>
        <p:spPr>
          <a:xfrm>
            <a:off x="4370706" y="517792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6" name="bk object 286"/>
          <p:cNvSpPr/>
          <p:nvPr/>
        </p:nvSpPr>
        <p:spPr>
          <a:xfrm>
            <a:off x="4752279" y="527263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7" name="bk object 287"/>
          <p:cNvSpPr/>
          <p:nvPr/>
        </p:nvSpPr>
        <p:spPr>
          <a:xfrm>
            <a:off x="5138103" y="53434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8" name="bk object 288"/>
          <p:cNvSpPr/>
          <p:nvPr/>
        </p:nvSpPr>
        <p:spPr>
          <a:xfrm>
            <a:off x="5524236" y="538642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7" y="10366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89" name="bk object 289"/>
          <p:cNvSpPr/>
          <p:nvPr/>
        </p:nvSpPr>
        <p:spPr>
          <a:xfrm>
            <a:off x="5907492" y="539869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5"/>
                </a:lnTo>
                <a:lnTo>
                  <a:pt x="10361" y="6462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4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2"/>
                </a:lnTo>
                <a:lnTo>
                  <a:pt x="50817" y="10362"/>
                </a:lnTo>
                <a:lnTo>
                  <a:pt x="41954" y="3174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0" name="bk object 290"/>
          <p:cNvSpPr/>
          <p:nvPr/>
        </p:nvSpPr>
        <p:spPr>
          <a:xfrm>
            <a:off x="6285066" y="537842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1" name="bk object 291"/>
          <p:cNvSpPr/>
          <p:nvPr/>
        </p:nvSpPr>
        <p:spPr>
          <a:xfrm>
            <a:off x="6654804" y="53245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9" y="57281"/>
                </a:lnTo>
                <a:lnTo>
                  <a:pt x="37225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4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2" name="bk object 292"/>
          <p:cNvSpPr/>
          <p:nvPr/>
        </p:nvSpPr>
        <p:spPr>
          <a:xfrm>
            <a:off x="7015320" y="52365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3" name="bk object 293"/>
          <p:cNvSpPr/>
          <p:nvPr/>
        </p:nvSpPr>
        <p:spPr>
          <a:xfrm>
            <a:off x="7365771" y="511398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4" name="bk object 294"/>
          <p:cNvSpPr/>
          <p:nvPr/>
        </p:nvSpPr>
        <p:spPr>
          <a:xfrm>
            <a:off x="7705383" y="495581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1"/>
                </a:lnTo>
                <a:lnTo>
                  <a:pt x="56056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5" name="bk object 295"/>
          <p:cNvSpPr/>
          <p:nvPr/>
        </p:nvSpPr>
        <p:spPr>
          <a:xfrm>
            <a:off x="8033394" y="475985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6" name="bk object 296"/>
          <p:cNvSpPr/>
          <p:nvPr/>
        </p:nvSpPr>
        <p:spPr>
          <a:xfrm>
            <a:off x="8348715" y="452273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2"/>
                </a:lnTo>
                <a:lnTo>
                  <a:pt x="56052" y="20058"/>
                </a:lnTo>
                <a:lnTo>
                  <a:pt x="50814" y="10368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7" name="bk object 297"/>
          <p:cNvSpPr/>
          <p:nvPr/>
        </p:nvSpPr>
        <p:spPr>
          <a:xfrm>
            <a:off x="8649444" y="42396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2" y="31001"/>
                </a:lnTo>
                <a:lnTo>
                  <a:pt x="56052" y="20056"/>
                </a:lnTo>
                <a:lnTo>
                  <a:pt x="50816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8" name="bk object 298"/>
          <p:cNvSpPr/>
          <p:nvPr/>
        </p:nvSpPr>
        <p:spPr>
          <a:xfrm>
            <a:off x="8932284" y="390403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99" name="bk object 299"/>
          <p:cNvSpPr/>
          <p:nvPr/>
        </p:nvSpPr>
        <p:spPr>
          <a:xfrm>
            <a:off x="1314516" y="383230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0" name="bk object 300"/>
          <p:cNvSpPr/>
          <p:nvPr/>
        </p:nvSpPr>
        <p:spPr>
          <a:xfrm>
            <a:off x="1482006" y="39273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1" name="bk object 301"/>
          <p:cNvSpPr/>
          <p:nvPr/>
        </p:nvSpPr>
        <p:spPr>
          <a:xfrm>
            <a:off x="1672446" y="40370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2" name="bk object 302"/>
          <p:cNvSpPr/>
          <p:nvPr/>
        </p:nvSpPr>
        <p:spPr>
          <a:xfrm>
            <a:off x="1885095" y="415924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3" name="bk object 303"/>
          <p:cNvSpPr/>
          <p:nvPr/>
        </p:nvSpPr>
        <p:spPr>
          <a:xfrm>
            <a:off x="2119290" y="42910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4" name="bk object 304"/>
          <p:cNvSpPr/>
          <p:nvPr/>
        </p:nvSpPr>
        <p:spPr>
          <a:xfrm>
            <a:off x="2374332" y="44295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5" name="bk object 305"/>
          <p:cNvSpPr/>
          <p:nvPr/>
        </p:nvSpPr>
        <p:spPr>
          <a:xfrm>
            <a:off x="2649423" y="45715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6" name="bk object 306"/>
          <p:cNvSpPr/>
          <p:nvPr/>
        </p:nvSpPr>
        <p:spPr>
          <a:xfrm>
            <a:off x="2943555" y="471388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7" name="bk object 307"/>
          <p:cNvSpPr/>
          <p:nvPr/>
        </p:nvSpPr>
        <p:spPr>
          <a:xfrm>
            <a:off x="3255405" y="48532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8" name="bk object 308"/>
          <p:cNvSpPr/>
          <p:nvPr/>
        </p:nvSpPr>
        <p:spPr>
          <a:xfrm>
            <a:off x="3583335" y="49868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9" y="57275"/>
                </a:lnTo>
                <a:lnTo>
                  <a:pt x="37225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4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09" name="bk object 309"/>
          <p:cNvSpPr/>
          <p:nvPr/>
        </p:nvSpPr>
        <p:spPr>
          <a:xfrm>
            <a:off x="3925464" y="511184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0" name="bk object 310"/>
          <p:cNvSpPr/>
          <p:nvPr/>
        </p:nvSpPr>
        <p:spPr>
          <a:xfrm>
            <a:off x="4279854" y="522482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1" name="bk object 311"/>
          <p:cNvSpPr/>
          <p:nvPr/>
        </p:nvSpPr>
        <p:spPr>
          <a:xfrm>
            <a:off x="4644471" y="532227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2" name="bk object 312"/>
          <p:cNvSpPr/>
          <p:nvPr/>
        </p:nvSpPr>
        <p:spPr>
          <a:xfrm>
            <a:off x="5016636" y="54002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5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6" y="30992"/>
                </a:lnTo>
                <a:lnTo>
                  <a:pt x="56056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3" name="bk object 313"/>
          <p:cNvSpPr/>
          <p:nvPr/>
        </p:nvSpPr>
        <p:spPr>
          <a:xfrm>
            <a:off x="5392521" y="54542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29" y="56057"/>
                </a:lnTo>
                <a:lnTo>
                  <a:pt x="46914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4" name="bk object 314"/>
          <p:cNvSpPr/>
          <p:nvPr/>
        </p:nvSpPr>
        <p:spPr>
          <a:xfrm>
            <a:off x="5768658" y="54808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5" name="bk object 315"/>
          <p:cNvSpPr/>
          <p:nvPr/>
        </p:nvSpPr>
        <p:spPr>
          <a:xfrm>
            <a:off x="6142296" y="54776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6" name="bk object 316"/>
          <p:cNvSpPr/>
          <p:nvPr/>
        </p:nvSpPr>
        <p:spPr>
          <a:xfrm>
            <a:off x="6511086" y="54433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7" name="bk object 317"/>
          <p:cNvSpPr/>
          <p:nvPr/>
        </p:nvSpPr>
        <p:spPr>
          <a:xfrm>
            <a:off x="6873219" y="53768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8" name="bk object 318"/>
          <p:cNvSpPr/>
          <p:nvPr/>
        </p:nvSpPr>
        <p:spPr>
          <a:xfrm>
            <a:off x="7227467" y="52776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76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59" y="46917"/>
                </a:lnTo>
                <a:lnTo>
                  <a:pt x="15322" y="54099"/>
                </a:lnTo>
                <a:lnTo>
                  <a:pt x="26279" y="57284"/>
                </a:lnTo>
                <a:lnTo>
                  <a:pt x="37226" y="56059"/>
                </a:lnTo>
                <a:lnTo>
                  <a:pt x="46914" y="50818"/>
                </a:lnTo>
                <a:lnTo>
                  <a:pt x="54096" y="41952"/>
                </a:lnTo>
                <a:lnTo>
                  <a:pt x="57276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19" name="bk object 319"/>
          <p:cNvSpPr/>
          <p:nvPr/>
        </p:nvSpPr>
        <p:spPr>
          <a:xfrm>
            <a:off x="7573152" y="514515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0" name="bk object 320"/>
          <p:cNvSpPr/>
          <p:nvPr/>
        </p:nvSpPr>
        <p:spPr>
          <a:xfrm>
            <a:off x="7909608" y="497780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9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1" name="bk object 321"/>
          <p:cNvSpPr/>
          <p:nvPr/>
        </p:nvSpPr>
        <p:spPr>
          <a:xfrm>
            <a:off x="8236041" y="477292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2" name="bk object 322"/>
          <p:cNvSpPr/>
          <p:nvPr/>
        </p:nvSpPr>
        <p:spPr>
          <a:xfrm>
            <a:off x="8551152" y="45261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3" name="bk object 323"/>
          <p:cNvSpPr/>
          <p:nvPr/>
        </p:nvSpPr>
        <p:spPr>
          <a:xfrm>
            <a:off x="8852673" y="42314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4" name="bk object 324"/>
          <p:cNvSpPr/>
          <p:nvPr/>
        </p:nvSpPr>
        <p:spPr>
          <a:xfrm>
            <a:off x="1624536" y="40793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5" name="bk object 325"/>
          <p:cNvSpPr/>
          <p:nvPr/>
        </p:nvSpPr>
        <p:spPr>
          <a:xfrm>
            <a:off x="1791090" y="417108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6" name="bk object 326"/>
          <p:cNvSpPr/>
          <p:nvPr/>
        </p:nvSpPr>
        <p:spPr>
          <a:xfrm>
            <a:off x="1980753" y="42765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7" name="bk object 327"/>
          <p:cNvSpPr/>
          <p:nvPr/>
        </p:nvSpPr>
        <p:spPr>
          <a:xfrm>
            <a:off x="2192655" y="439314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8" name="bk object 328"/>
          <p:cNvSpPr/>
          <p:nvPr/>
        </p:nvSpPr>
        <p:spPr>
          <a:xfrm>
            <a:off x="2425968" y="451781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2" y="37220"/>
                </a:lnTo>
                <a:lnTo>
                  <a:pt x="6458" y="46908"/>
                </a:lnTo>
                <a:lnTo>
                  <a:pt x="15316" y="54090"/>
                </a:lnTo>
                <a:lnTo>
                  <a:pt x="26278" y="57275"/>
                </a:lnTo>
                <a:lnTo>
                  <a:pt x="37224" y="56050"/>
                </a:lnTo>
                <a:lnTo>
                  <a:pt x="46909" y="50809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29" name="bk object 329"/>
          <p:cNvSpPr/>
          <p:nvPr/>
        </p:nvSpPr>
        <p:spPr>
          <a:xfrm>
            <a:off x="2679738" y="464755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0" name="bk object 330"/>
          <p:cNvSpPr/>
          <p:nvPr/>
        </p:nvSpPr>
        <p:spPr>
          <a:xfrm>
            <a:off x="2952894" y="477916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2"/>
                </a:lnTo>
                <a:lnTo>
                  <a:pt x="10366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30" y="56054"/>
                </a:lnTo>
                <a:lnTo>
                  <a:pt x="46918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1" name="bk object 331"/>
          <p:cNvSpPr/>
          <p:nvPr/>
        </p:nvSpPr>
        <p:spPr>
          <a:xfrm>
            <a:off x="3244110" y="49096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8"/>
                </a:lnTo>
                <a:lnTo>
                  <a:pt x="56056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2" name="bk object 332"/>
          <p:cNvSpPr/>
          <p:nvPr/>
        </p:nvSpPr>
        <p:spPr>
          <a:xfrm>
            <a:off x="3551826" y="503623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3" name="bk object 333"/>
          <p:cNvSpPr/>
          <p:nvPr/>
        </p:nvSpPr>
        <p:spPr>
          <a:xfrm>
            <a:off x="3874293" y="51562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4" name="bk object 334"/>
          <p:cNvSpPr/>
          <p:nvPr/>
        </p:nvSpPr>
        <p:spPr>
          <a:xfrm>
            <a:off x="4209762" y="52667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5" name="bk object 335"/>
          <p:cNvSpPr/>
          <p:nvPr/>
        </p:nvSpPr>
        <p:spPr>
          <a:xfrm>
            <a:off x="4556436" y="53642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6" name="bk object 336"/>
          <p:cNvSpPr/>
          <p:nvPr/>
        </p:nvSpPr>
        <p:spPr>
          <a:xfrm>
            <a:off x="4912446" y="544556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7" name="bk object 337"/>
          <p:cNvSpPr/>
          <p:nvPr/>
        </p:nvSpPr>
        <p:spPr>
          <a:xfrm>
            <a:off x="5275443" y="55070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8"/>
                </a:lnTo>
                <a:lnTo>
                  <a:pt x="56057" y="20054"/>
                </a:lnTo>
                <a:lnTo>
                  <a:pt x="50818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8" name="bk object 338"/>
          <p:cNvSpPr/>
          <p:nvPr/>
        </p:nvSpPr>
        <p:spPr>
          <a:xfrm>
            <a:off x="5642031" y="55446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39" name="bk object 339"/>
          <p:cNvSpPr/>
          <p:nvPr/>
        </p:nvSpPr>
        <p:spPr>
          <a:xfrm>
            <a:off x="6009159" y="55555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0" name="bk object 340"/>
          <p:cNvSpPr/>
          <p:nvPr/>
        </p:nvSpPr>
        <p:spPr>
          <a:xfrm>
            <a:off x="6374355" y="553770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1" name="bk object 341"/>
          <p:cNvSpPr/>
          <p:nvPr/>
        </p:nvSpPr>
        <p:spPr>
          <a:xfrm>
            <a:off x="6735627" y="54898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2"/>
                </a:lnTo>
                <a:lnTo>
                  <a:pt x="10366" y="6458"/>
                </a:lnTo>
                <a:lnTo>
                  <a:pt x="3186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8" y="46908"/>
                </a:lnTo>
                <a:lnTo>
                  <a:pt x="15322" y="54090"/>
                </a:lnTo>
                <a:lnTo>
                  <a:pt x="26279" y="57270"/>
                </a:lnTo>
                <a:lnTo>
                  <a:pt x="37226" y="56047"/>
                </a:lnTo>
                <a:lnTo>
                  <a:pt x="46914" y="50808"/>
                </a:lnTo>
                <a:lnTo>
                  <a:pt x="54096" y="41944"/>
                </a:lnTo>
                <a:lnTo>
                  <a:pt x="57276" y="30992"/>
                </a:lnTo>
                <a:lnTo>
                  <a:pt x="56052" y="20049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2" name="bk object 342"/>
          <p:cNvSpPr/>
          <p:nvPr/>
        </p:nvSpPr>
        <p:spPr>
          <a:xfrm>
            <a:off x="7091406" y="541122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8" y="20056"/>
                </a:lnTo>
                <a:lnTo>
                  <a:pt x="50809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3" name="bk object 343"/>
          <p:cNvSpPr/>
          <p:nvPr/>
        </p:nvSpPr>
        <p:spPr>
          <a:xfrm>
            <a:off x="7440600" y="530109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5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6" y="30997"/>
                </a:lnTo>
                <a:lnTo>
                  <a:pt x="56056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4" name="bk object 344"/>
          <p:cNvSpPr/>
          <p:nvPr/>
        </p:nvSpPr>
        <p:spPr>
          <a:xfrm>
            <a:off x="7782540" y="51584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5" name="bk object 345"/>
          <p:cNvSpPr/>
          <p:nvPr/>
        </p:nvSpPr>
        <p:spPr>
          <a:xfrm>
            <a:off x="8116662" y="498140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5"/>
                </a:lnTo>
                <a:lnTo>
                  <a:pt x="10366" y="6462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4"/>
                </a:lnTo>
                <a:lnTo>
                  <a:pt x="54096" y="41948"/>
                </a:lnTo>
                <a:lnTo>
                  <a:pt x="57276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9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6" name="bk object 346"/>
          <p:cNvSpPr/>
          <p:nvPr/>
        </p:nvSpPr>
        <p:spPr>
          <a:xfrm>
            <a:off x="8442156" y="476654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7" name="bk object 347"/>
          <p:cNvSpPr/>
          <p:nvPr/>
        </p:nvSpPr>
        <p:spPr>
          <a:xfrm>
            <a:off x="1938423" y="432108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8" name="bk object 348"/>
          <p:cNvSpPr/>
          <p:nvPr/>
        </p:nvSpPr>
        <p:spPr>
          <a:xfrm>
            <a:off x="2104047" y="44078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49" name="bk object 349"/>
          <p:cNvSpPr/>
          <p:nvPr/>
        </p:nvSpPr>
        <p:spPr>
          <a:xfrm>
            <a:off x="2292798" y="45072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0" name="bk object 350"/>
          <p:cNvSpPr/>
          <p:nvPr/>
        </p:nvSpPr>
        <p:spPr>
          <a:xfrm>
            <a:off x="2503674" y="461622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1" name="bk object 351"/>
          <p:cNvSpPr/>
          <p:nvPr/>
        </p:nvSpPr>
        <p:spPr>
          <a:xfrm>
            <a:off x="2735580" y="47318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84" y="57275"/>
                </a:lnTo>
                <a:lnTo>
                  <a:pt x="37226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2" name="bk object 352"/>
          <p:cNvSpPr/>
          <p:nvPr/>
        </p:nvSpPr>
        <p:spPr>
          <a:xfrm>
            <a:off x="2987358" y="48511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3" name="bk object 353"/>
          <p:cNvSpPr/>
          <p:nvPr/>
        </p:nvSpPr>
        <p:spPr>
          <a:xfrm>
            <a:off x="3257658" y="49710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4" name="bk object 354"/>
          <p:cNvSpPr/>
          <p:nvPr/>
        </p:nvSpPr>
        <p:spPr>
          <a:xfrm>
            <a:off x="3544947" y="508901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5" name="bk object 355"/>
          <p:cNvSpPr/>
          <p:nvPr/>
        </p:nvSpPr>
        <p:spPr>
          <a:xfrm>
            <a:off x="3847575" y="52024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6" name="bk object 356"/>
          <p:cNvSpPr/>
          <p:nvPr/>
        </p:nvSpPr>
        <p:spPr>
          <a:xfrm>
            <a:off x="4163940" y="530852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0995"/>
                </a:lnTo>
                <a:lnTo>
                  <a:pt x="56057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7" name="bk object 357"/>
          <p:cNvSpPr/>
          <p:nvPr/>
        </p:nvSpPr>
        <p:spPr>
          <a:xfrm>
            <a:off x="4492416" y="54040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8" name="bk object 358"/>
          <p:cNvSpPr/>
          <p:nvPr/>
        </p:nvSpPr>
        <p:spPr>
          <a:xfrm>
            <a:off x="4831347" y="548596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59" name="bk object 359"/>
          <p:cNvSpPr/>
          <p:nvPr/>
        </p:nvSpPr>
        <p:spPr>
          <a:xfrm>
            <a:off x="5179059" y="55510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84"/>
                </a:lnTo>
                <a:lnTo>
                  <a:pt x="37225" y="56059"/>
                </a:lnTo>
                <a:lnTo>
                  <a:pt x="46911" y="50818"/>
                </a:lnTo>
                <a:lnTo>
                  <a:pt x="54091" y="41952"/>
                </a:lnTo>
                <a:lnTo>
                  <a:pt x="57272" y="31001"/>
                </a:lnTo>
                <a:lnTo>
                  <a:pt x="56049" y="20056"/>
                </a:lnTo>
                <a:lnTo>
                  <a:pt x="50814" y="10366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0" name="bk object 360"/>
          <p:cNvSpPr/>
          <p:nvPr/>
        </p:nvSpPr>
        <p:spPr>
          <a:xfrm>
            <a:off x="5533466" y="559621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8" y="0"/>
                </a:moveTo>
                <a:lnTo>
                  <a:pt x="20043" y="1223"/>
                </a:lnTo>
                <a:lnTo>
                  <a:pt x="10358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1" name="bk object 361"/>
          <p:cNvSpPr/>
          <p:nvPr/>
        </p:nvSpPr>
        <p:spPr>
          <a:xfrm>
            <a:off x="5891571" y="561788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6"/>
                </a:lnTo>
                <a:lnTo>
                  <a:pt x="10363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79"/>
                </a:lnTo>
                <a:lnTo>
                  <a:pt x="37223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3" y="10366"/>
                </a:lnTo>
                <a:lnTo>
                  <a:pt x="41945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2" name="bk object 362"/>
          <p:cNvSpPr/>
          <p:nvPr/>
        </p:nvSpPr>
        <p:spPr>
          <a:xfrm>
            <a:off x="6250662" y="56135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1" y="37224"/>
                </a:lnTo>
                <a:lnTo>
                  <a:pt x="6459" y="46912"/>
                </a:lnTo>
                <a:lnTo>
                  <a:pt x="15328" y="54094"/>
                </a:lnTo>
                <a:lnTo>
                  <a:pt x="26284" y="57275"/>
                </a:lnTo>
                <a:lnTo>
                  <a:pt x="37226" y="56051"/>
                </a:lnTo>
                <a:lnTo>
                  <a:pt x="46911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3" y="20053"/>
                </a:lnTo>
                <a:lnTo>
                  <a:pt x="50818" y="10366"/>
                </a:lnTo>
                <a:lnTo>
                  <a:pt x="41955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3" name="bk object 363"/>
          <p:cNvSpPr/>
          <p:nvPr/>
        </p:nvSpPr>
        <p:spPr>
          <a:xfrm>
            <a:off x="6608475" y="558129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4" name="bk object 364"/>
          <p:cNvSpPr/>
          <p:nvPr/>
        </p:nvSpPr>
        <p:spPr>
          <a:xfrm>
            <a:off x="6963249" y="55202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84" y="57279"/>
                </a:lnTo>
                <a:lnTo>
                  <a:pt x="37226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3" y="20056"/>
                </a:lnTo>
                <a:lnTo>
                  <a:pt x="50818" y="10366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5" name="bk object 365"/>
          <p:cNvSpPr/>
          <p:nvPr/>
        </p:nvSpPr>
        <p:spPr>
          <a:xfrm>
            <a:off x="7313613" y="54297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6" name="bk object 366"/>
          <p:cNvSpPr/>
          <p:nvPr/>
        </p:nvSpPr>
        <p:spPr>
          <a:xfrm>
            <a:off x="7658610" y="53087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7" name="bk object 367"/>
          <p:cNvSpPr/>
          <p:nvPr/>
        </p:nvSpPr>
        <p:spPr>
          <a:xfrm>
            <a:off x="7997571" y="51558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9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2" y="37230"/>
                </a:lnTo>
                <a:lnTo>
                  <a:pt x="6458" y="46918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0" y="20058"/>
                </a:lnTo>
                <a:lnTo>
                  <a:pt x="50812" y="10368"/>
                </a:lnTo>
                <a:lnTo>
                  <a:pt x="41944" y="3180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8" name="bk object 368"/>
          <p:cNvSpPr/>
          <p:nvPr/>
        </p:nvSpPr>
        <p:spPr>
          <a:xfrm>
            <a:off x="2257443" y="455520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48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5" y="46918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9" y="20054"/>
                </a:lnTo>
                <a:lnTo>
                  <a:pt x="50814" y="10364"/>
                </a:lnTo>
                <a:lnTo>
                  <a:pt x="41956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69" name="bk object 369"/>
          <p:cNvSpPr/>
          <p:nvPr/>
        </p:nvSpPr>
        <p:spPr>
          <a:xfrm>
            <a:off x="2422125" y="463566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0" name="bk object 370"/>
          <p:cNvSpPr/>
          <p:nvPr/>
        </p:nvSpPr>
        <p:spPr>
          <a:xfrm>
            <a:off x="2609820" y="47274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1" name="bk object 371"/>
          <p:cNvSpPr/>
          <p:nvPr/>
        </p:nvSpPr>
        <p:spPr>
          <a:xfrm>
            <a:off x="2819328" y="482750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1001"/>
                </a:lnTo>
                <a:lnTo>
                  <a:pt x="56048" y="20054"/>
                </a:lnTo>
                <a:lnTo>
                  <a:pt x="50809" y="10364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2" name="bk object 372"/>
          <p:cNvSpPr/>
          <p:nvPr/>
        </p:nvSpPr>
        <p:spPr>
          <a:xfrm>
            <a:off x="3049329" y="493294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2"/>
                </a:lnTo>
                <a:lnTo>
                  <a:pt x="56052" y="20058"/>
                </a:lnTo>
                <a:lnTo>
                  <a:pt x="50816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3" name="bk object 373"/>
          <p:cNvSpPr/>
          <p:nvPr/>
        </p:nvSpPr>
        <p:spPr>
          <a:xfrm>
            <a:off x="3298455" y="50408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76" y="31001"/>
                </a:lnTo>
                <a:lnTo>
                  <a:pt x="56053" y="20054"/>
                </a:lnTo>
                <a:lnTo>
                  <a:pt x="50817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4" name="bk object 374"/>
          <p:cNvSpPr/>
          <p:nvPr/>
        </p:nvSpPr>
        <p:spPr>
          <a:xfrm>
            <a:off x="3565140" y="51487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6"/>
                </a:lnTo>
                <a:lnTo>
                  <a:pt x="10361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79"/>
                </a:lnTo>
                <a:lnTo>
                  <a:pt x="37224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1000"/>
                </a:lnTo>
                <a:lnTo>
                  <a:pt x="56052" y="20053"/>
                </a:lnTo>
                <a:lnTo>
                  <a:pt x="50817" y="10362"/>
                </a:lnTo>
                <a:lnTo>
                  <a:pt x="41954" y="3179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5" name="bk object 375"/>
          <p:cNvSpPr/>
          <p:nvPr/>
        </p:nvSpPr>
        <p:spPr>
          <a:xfrm>
            <a:off x="3847830" y="525411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8" y="46914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6" name="bk object 376"/>
          <p:cNvSpPr/>
          <p:nvPr/>
        </p:nvSpPr>
        <p:spPr>
          <a:xfrm>
            <a:off x="4145010" y="53540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2" y="37229"/>
                </a:lnTo>
                <a:lnTo>
                  <a:pt x="6458" y="46917"/>
                </a:lnTo>
                <a:lnTo>
                  <a:pt x="15316" y="54099"/>
                </a:lnTo>
                <a:lnTo>
                  <a:pt x="26278" y="57284"/>
                </a:lnTo>
                <a:lnTo>
                  <a:pt x="37224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7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7" name="bk object 377"/>
          <p:cNvSpPr/>
          <p:nvPr/>
        </p:nvSpPr>
        <p:spPr>
          <a:xfrm>
            <a:off x="4455159" y="54457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5"/>
                </a:lnTo>
                <a:lnTo>
                  <a:pt x="37230" y="56050"/>
                </a:lnTo>
                <a:lnTo>
                  <a:pt x="46918" y="50809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8" name="bk object 378"/>
          <p:cNvSpPr/>
          <p:nvPr/>
        </p:nvSpPr>
        <p:spPr>
          <a:xfrm>
            <a:off x="4776774" y="552608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7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79" name="bk object 379"/>
          <p:cNvSpPr/>
          <p:nvPr/>
        </p:nvSpPr>
        <p:spPr>
          <a:xfrm>
            <a:off x="5108324" y="55921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0" name="bk object 380"/>
          <p:cNvSpPr/>
          <p:nvPr/>
        </p:nvSpPr>
        <p:spPr>
          <a:xfrm>
            <a:off x="5448285" y="564101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1" name="bk object 381"/>
          <p:cNvSpPr/>
          <p:nvPr/>
        </p:nvSpPr>
        <p:spPr>
          <a:xfrm>
            <a:off x="5794791" y="566991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5"/>
                </a:lnTo>
                <a:lnTo>
                  <a:pt x="10364" y="6462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4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2"/>
                </a:lnTo>
                <a:lnTo>
                  <a:pt x="50814" y="10362"/>
                </a:lnTo>
                <a:lnTo>
                  <a:pt x="41945" y="3174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2" name="bk object 382"/>
          <p:cNvSpPr/>
          <p:nvPr/>
        </p:nvSpPr>
        <p:spPr>
          <a:xfrm>
            <a:off x="6145194" y="56757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6"/>
                </a:lnTo>
                <a:lnTo>
                  <a:pt x="10364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1" y="37229"/>
                </a:lnTo>
                <a:lnTo>
                  <a:pt x="6459" y="46917"/>
                </a:lnTo>
                <a:lnTo>
                  <a:pt x="15328" y="54099"/>
                </a:lnTo>
                <a:lnTo>
                  <a:pt x="26279" y="57284"/>
                </a:lnTo>
                <a:lnTo>
                  <a:pt x="37223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3" y="20053"/>
                </a:lnTo>
                <a:lnTo>
                  <a:pt x="50818" y="10362"/>
                </a:lnTo>
                <a:lnTo>
                  <a:pt x="41955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3" name="bk object 383"/>
          <p:cNvSpPr/>
          <p:nvPr/>
        </p:nvSpPr>
        <p:spPr>
          <a:xfrm>
            <a:off x="6497067" y="56563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4" name="bk object 384"/>
          <p:cNvSpPr/>
          <p:nvPr/>
        </p:nvSpPr>
        <p:spPr>
          <a:xfrm>
            <a:off x="6848316" y="56101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5" name="bk object 385"/>
          <p:cNvSpPr/>
          <p:nvPr/>
        </p:nvSpPr>
        <p:spPr>
          <a:xfrm>
            <a:off x="7197324" y="553633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6" y="56054"/>
                </a:lnTo>
                <a:lnTo>
                  <a:pt x="46914" y="50814"/>
                </a:lnTo>
                <a:lnTo>
                  <a:pt x="54100" y="41944"/>
                </a:lnTo>
                <a:lnTo>
                  <a:pt x="57281" y="30992"/>
                </a:lnTo>
                <a:lnTo>
                  <a:pt x="56057" y="20049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6" name="bk object 386"/>
          <p:cNvSpPr/>
          <p:nvPr/>
        </p:nvSpPr>
        <p:spPr>
          <a:xfrm>
            <a:off x="7542897" y="54340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7" name="bk object 387"/>
          <p:cNvSpPr/>
          <p:nvPr/>
        </p:nvSpPr>
        <p:spPr>
          <a:xfrm>
            <a:off x="2582514" y="47797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8" name="bk object 388"/>
          <p:cNvSpPr/>
          <p:nvPr/>
        </p:nvSpPr>
        <p:spPr>
          <a:xfrm>
            <a:off x="2746224" y="48530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7" y="0"/>
                </a:moveTo>
                <a:lnTo>
                  <a:pt x="20050" y="1220"/>
                </a:lnTo>
                <a:lnTo>
                  <a:pt x="10362" y="6458"/>
                </a:lnTo>
                <a:lnTo>
                  <a:pt x="3180" y="15322"/>
                </a:lnTo>
                <a:lnTo>
                  <a:pt x="0" y="26279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096"/>
                </a:lnTo>
                <a:lnTo>
                  <a:pt x="26282" y="57276"/>
                </a:lnTo>
                <a:lnTo>
                  <a:pt x="37226" y="56052"/>
                </a:lnTo>
                <a:lnTo>
                  <a:pt x="46914" y="50814"/>
                </a:lnTo>
                <a:lnTo>
                  <a:pt x="54100" y="41949"/>
                </a:lnTo>
                <a:lnTo>
                  <a:pt x="57281" y="30998"/>
                </a:lnTo>
                <a:lnTo>
                  <a:pt x="56057" y="20055"/>
                </a:lnTo>
                <a:lnTo>
                  <a:pt x="50818" y="10368"/>
                </a:lnTo>
                <a:lnTo>
                  <a:pt x="41954" y="3186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89" name="bk object 389"/>
          <p:cNvSpPr/>
          <p:nvPr/>
        </p:nvSpPr>
        <p:spPr>
          <a:xfrm>
            <a:off x="2932698" y="49362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7" y="31002"/>
                </a:lnTo>
                <a:lnTo>
                  <a:pt x="56054" y="20058"/>
                </a:lnTo>
                <a:lnTo>
                  <a:pt x="50818" y="10368"/>
                </a:lnTo>
                <a:lnTo>
                  <a:pt x="41960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0" name="bk object 390"/>
          <p:cNvSpPr/>
          <p:nvPr/>
        </p:nvSpPr>
        <p:spPr>
          <a:xfrm>
            <a:off x="3140502" y="502671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1" name="bk object 391"/>
          <p:cNvSpPr/>
          <p:nvPr/>
        </p:nvSpPr>
        <p:spPr>
          <a:xfrm>
            <a:off x="3368163" y="512146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4" y="57275"/>
                </a:lnTo>
                <a:lnTo>
                  <a:pt x="37230" y="56051"/>
                </a:lnTo>
                <a:lnTo>
                  <a:pt x="46918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2" name="bk object 392"/>
          <p:cNvSpPr/>
          <p:nvPr/>
        </p:nvSpPr>
        <p:spPr>
          <a:xfrm>
            <a:off x="3614091" y="521811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2"/>
                </a:lnTo>
                <a:lnTo>
                  <a:pt x="10363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6"/>
                </a:lnTo>
                <a:lnTo>
                  <a:pt x="37223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2" y="20049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3" name="bk object 393"/>
          <p:cNvSpPr/>
          <p:nvPr/>
        </p:nvSpPr>
        <p:spPr>
          <a:xfrm>
            <a:off x="3876771" y="531399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4" name="bk object 394"/>
          <p:cNvSpPr/>
          <p:nvPr/>
        </p:nvSpPr>
        <p:spPr>
          <a:xfrm>
            <a:off x="4154730" y="540638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5" name="bk object 395"/>
          <p:cNvSpPr/>
          <p:nvPr/>
        </p:nvSpPr>
        <p:spPr>
          <a:xfrm>
            <a:off x="4446519" y="54924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6" y="10365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6" name="bk object 396"/>
          <p:cNvSpPr/>
          <p:nvPr/>
        </p:nvSpPr>
        <p:spPr>
          <a:xfrm>
            <a:off x="4750704" y="55693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7" name="bk object 397"/>
          <p:cNvSpPr/>
          <p:nvPr/>
        </p:nvSpPr>
        <p:spPr>
          <a:xfrm>
            <a:off x="5065878" y="56341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8" name="bk object 398"/>
          <p:cNvSpPr/>
          <p:nvPr/>
        </p:nvSpPr>
        <p:spPr>
          <a:xfrm>
            <a:off x="5390601" y="56841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399" name="bk object 399"/>
          <p:cNvSpPr/>
          <p:nvPr/>
        </p:nvSpPr>
        <p:spPr>
          <a:xfrm>
            <a:off x="5723415" y="571662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8" y="46912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0" name="bk object 400"/>
          <p:cNvSpPr/>
          <p:nvPr/>
        </p:nvSpPr>
        <p:spPr>
          <a:xfrm>
            <a:off x="6062630" y="572930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1"/>
                </a:lnTo>
                <a:lnTo>
                  <a:pt x="56052" y="20056"/>
                </a:lnTo>
                <a:lnTo>
                  <a:pt x="50814" y="10366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1" name="bk object 401"/>
          <p:cNvSpPr/>
          <p:nvPr/>
        </p:nvSpPr>
        <p:spPr>
          <a:xfrm>
            <a:off x="6405939" y="571953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3" y="37224"/>
                </a:lnTo>
                <a:lnTo>
                  <a:pt x="6462" y="46912"/>
                </a:lnTo>
                <a:lnTo>
                  <a:pt x="15326" y="54094"/>
                </a:lnTo>
                <a:lnTo>
                  <a:pt x="26282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100" y="41948"/>
                </a:lnTo>
                <a:lnTo>
                  <a:pt x="57281" y="30997"/>
                </a:lnTo>
                <a:lnTo>
                  <a:pt x="56057" y="20053"/>
                </a:lnTo>
                <a:lnTo>
                  <a:pt x="50818" y="10366"/>
                </a:lnTo>
                <a:lnTo>
                  <a:pt x="41954" y="3185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2" name="bk object 402"/>
          <p:cNvSpPr/>
          <p:nvPr/>
        </p:nvSpPr>
        <p:spPr>
          <a:xfrm>
            <a:off x="6751146" y="568541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3" name="bk object 403"/>
          <p:cNvSpPr/>
          <p:nvPr/>
        </p:nvSpPr>
        <p:spPr>
          <a:xfrm>
            <a:off x="7096353" y="562570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4" name="bk object 404"/>
          <p:cNvSpPr/>
          <p:nvPr/>
        </p:nvSpPr>
        <p:spPr>
          <a:xfrm>
            <a:off x="2914146" y="49934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5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8"/>
                </a:lnTo>
                <a:lnTo>
                  <a:pt x="56052" y="20054"/>
                </a:lnTo>
                <a:lnTo>
                  <a:pt x="50814" y="10366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5" name="bk object 405"/>
          <p:cNvSpPr/>
          <p:nvPr/>
        </p:nvSpPr>
        <p:spPr>
          <a:xfrm>
            <a:off x="3076839" y="505909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6"/>
                </a:lnTo>
                <a:lnTo>
                  <a:pt x="37223" y="56054"/>
                </a:lnTo>
                <a:lnTo>
                  <a:pt x="46909" y="50814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6" name="bk object 406"/>
          <p:cNvSpPr/>
          <p:nvPr/>
        </p:nvSpPr>
        <p:spPr>
          <a:xfrm>
            <a:off x="3261936" y="513358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2" y="0"/>
                </a:moveTo>
                <a:lnTo>
                  <a:pt x="20046" y="1223"/>
                </a:lnTo>
                <a:lnTo>
                  <a:pt x="10361" y="6461"/>
                </a:lnTo>
                <a:lnTo>
                  <a:pt x="3180" y="15321"/>
                </a:lnTo>
                <a:lnTo>
                  <a:pt x="0" y="26278"/>
                </a:lnTo>
                <a:lnTo>
                  <a:pt x="1222" y="37224"/>
                </a:lnTo>
                <a:lnTo>
                  <a:pt x="6458" y="46912"/>
                </a:lnTo>
                <a:lnTo>
                  <a:pt x="15316" y="54094"/>
                </a:lnTo>
                <a:lnTo>
                  <a:pt x="26278" y="57275"/>
                </a:lnTo>
                <a:lnTo>
                  <a:pt x="37224" y="56051"/>
                </a:lnTo>
                <a:lnTo>
                  <a:pt x="46909" y="50812"/>
                </a:lnTo>
                <a:lnTo>
                  <a:pt x="54090" y="41948"/>
                </a:lnTo>
                <a:lnTo>
                  <a:pt x="57272" y="30997"/>
                </a:lnTo>
                <a:lnTo>
                  <a:pt x="56052" y="20053"/>
                </a:lnTo>
                <a:lnTo>
                  <a:pt x="50817" y="10366"/>
                </a:lnTo>
                <a:lnTo>
                  <a:pt x="41954" y="3185"/>
                </a:lnTo>
                <a:lnTo>
                  <a:pt x="30992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7" name="bk object 407"/>
          <p:cNvSpPr/>
          <p:nvPr/>
        </p:nvSpPr>
        <p:spPr>
          <a:xfrm>
            <a:off x="3467769" y="521431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3" y="31000"/>
                </a:lnTo>
                <a:lnTo>
                  <a:pt x="56052" y="20053"/>
                </a:lnTo>
                <a:lnTo>
                  <a:pt x="50814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8" name="bk object 408"/>
          <p:cNvSpPr/>
          <p:nvPr/>
        </p:nvSpPr>
        <p:spPr>
          <a:xfrm>
            <a:off x="3692748" y="52986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2"/>
                </a:lnTo>
                <a:lnTo>
                  <a:pt x="56052" y="20058"/>
                </a:lnTo>
                <a:lnTo>
                  <a:pt x="50814" y="10368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09" name="bk object 409"/>
          <p:cNvSpPr/>
          <p:nvPr/>
        </p:nvSpPr>
        <p:spPr>
          <a:xfrm>
            <a:off x="3935346" y="538400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9" y="57279"/>
                </a:lnTo>
                <a:lnTo>
                  <a:pt x="37225" y="56055"/>
                </a:lnTo>
                <a:lnTo>
                  <a:pt x="46911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0" name="bk object 410"/>
          <p:cNvSpPr/>
          <p:nvPr/>
        </p:nvSpPr>
        <p:spPr>
          <a:xfrm>
            <a:off x="4194075" y="54675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79" y="57275"/>
                </a:lnTo>
                <a:lnTo>
                  <a:pt x="37223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9" y="20049"/>
                </a:lnTo>
                <a:lnTo>
                  <a:pt x="50813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1" name="bk object 411"/>
          <p:cNvSpPr/>
          <p:nvPr/>
        </p:nvSpPr>
        <p:spPr>
          <a:xfrm>
            <a:off x="4467504" y="55466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2" name="bk object 412"/>
          <p:cNvSpPr/>
          <p:nvPr/>
        </p:nvSpPr>
        <p:spPr>
          <a:xfrm>
            <a:off x="4754247" y="561844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3" name="bk object 413"/>
          <p:cNvSpPr/>
          <p:nvPr/>
        </p:nvSpPr>
        <p:spPr>
          <a:xfrm>
            <a:off x="5052941" y="568014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4" name="bk object 414"/>
          <p:cNvSpPr/>
          <p:nvPr/>
        </p:nvSpPr>
        <p:spPr>
          <a:xfrm>
            <a:off x="5362201" y="572900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5" name="bk object 415"/>
          <p:cNvSpPr/>
          <p:nvPr/>
        </p:nvSpPr>
        <p:spPr>
          <a:xfrm>
            <a:off x="5680624" y="576249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6"/>
                </a:lnTo>
                <a:lnTo>
                  <a:pt x="10366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79"/>
                </a:lnTo>
                <a:lnTo>
                  <a:pt x="37230" y="56055"/>
                </a:lnTo>
                <a:lnTo>
                  <a:pt x="46918" y="50817"/>
                </a:lnTo>
                <a:lnTo>
                  <a:pt x="54100" y="41952"/>
                </a:lnTo>
                <a:lnTo>
                  <a:pt x="57281" y="31001"/>
                </a:lnTo>
                <a:lnTo>
                  <a:pt x="56057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6" name="bk object 416"/>
          <p:cNvSpPr/>
          <p:nvPr/>
        </p:nvSpPr>
        <p:spPr>
          <a:xfrm>
            <a:off x="6006783" y="57784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1"/>
                </a:lnTo>
                <a:lnTo>
                  <a:pt x="1220" y="37225"/>
                </a:lnTo>
                <a:lnTo>
                  <a:pt x="6455" y="46912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0995"/>
                </a:lnTo>
                <a:lnTo>
                  <a:pt x="56049" y="20049"/>
                </a:lnTo>
                <a:lnTo>
                  <a:pt x="50814" y="10361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7" name="bk object 417"/>
          <p:cNvSpPr/>
          <p:nvPr/>
        </p:nvSpPr>
        <p:spPr>
          <a:xfrm>
            <a:off x="6339114" y="57750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1001"/>
                </a:lnTo>
                <a:lnTo>
                  <a:pt x="56052" y="20054"/>
                </a:lnTo>
                <a:lnTo>
                  <a:pt x="50816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8" name="bk object 418"/>
          <p:cNvSpPr/>
          <p:nvPr/>
        </p:nvSpPr>
        <p:spPr>
          <a:xfrm>
            <a:off x="6675678" y="57499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79"/>
                </a:lnTo>
                <a:lnTo>
                  <a:pt x="37221" y="56055"/>
                </a:lnTo>
                <a:lnTo>
                  <a:pt x="46909" y="50817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9" y="20053"/>
                </a:lnTo>
                <a:lnTo>
                  <a:pt x="50814" y="10362"/>
                </a:lnTo>
                <a:lnTo>
                  <a:pt x="41956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19" name="bk object 419"/>
          <p:cNvSpPr/>
          <p:nvPr/>
        </p:nvSpPr>
        <p:spPr>
          <a:xfrm>
            <a:off x="3252339" y="519597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3" y="30997"/>
                </a:lnTo>
                <a:lnTo>
                  <a:pt x="56052" y="20053"/>
                </a:lnTo>
                <a:lnTo>
                  <a:pt x="50814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0" name="bk object 420"/>
          <p:cNvSpPr/>
          <p:nvPr/>
        </p:nvSpPr>
        <p:spPr>
          <a:xfrm>
            <a:off x="3414039" y="525407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0995"/>
                </a:lnTo>
                <a:lnTo>
                  <a:pt x="56056" y="20049"/>
                </a:lnTo>
                <a:lnTo>
                  <a:pt x="50818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1" name="bk object 421"/>
          <p:cNvSpPr/>
          <p:nvPr/>
        </p:nvSpPr>
        <p:spPr>
          <a:xfrm>
            <a:off x="3597621" y="53201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2" name="bk object 422"/>
          <p:cNvSpPr/>
          <p:nvPr/>
        </p:nvSpPr>
        <p:spPr>
          <a:xfrm>
            <a:off x="3801414" y="53914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1002"/>
                </a:lnTo>
                <a:lnTo>
                  <a:pt x="56056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3" name="bk object 423"/>
          <p:cNvSpPr/>
          <p:nvPr/>
        </p:nvSpPr>
        <p:spPr>
          <a:xfrm>
            <a:off x="4023810" y="54652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2"/>
                </a:lnTo>
                <a:lnTo>
                  <a:pt x="10364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1" y="37220"/>
                </a:lnTo>
                <a:lnTo>
                  <a:pt x="6459" y="46908"/>
                </a:lnTo>
                <a:lnTo>
                  <a:pt x="15328" y="54090"/>
                </a:lnTo>
                <a:lnTo>
                  <a:pt x="26284" y="57275"/>
                </a:lnTo>
                <a:lnTo>
                  <a:pt x="37226" y="56050"/>
                </a:lnTo>
                <a:lnTo>
                  <a:pt x="46911" y="50809"/>
                </a:lnTo>
                <a:lnTo>
                  <a:pt x="54091" y="41944"/>
                </a:lnTo>
                <a:lnTo>
                  <a:pt x="57273" y="30992"/>
                </a:lnTo>
                <a:lnTo>
                  <a:pt x="56053" y="20049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4" name="bk object 424"/>
          <p:cNvSpPr/>
          <p:nvPr/>
        </p:nvSpPr>
        <p:spPr>
          <a:xfrm>
            <a:off x="4263282" y="553899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0" y="37226"/>
                </a:lnTo>
                <a:lnTo>
                  <a:pt x="6455" y="46914"/>
                </a:lnTo>
                <a:lnTo>
                  <a:pt x="15318" y="54100"/>
                </a:lnTo>
                <a:lnTo>
                  <a:pt x="26275" y="57281"/>
                </a:lnTo>
                <a:lnTo>
                  <a:pt x="37221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2" y="30997"/>
                </a:lnTo>
                <a:lnTo>
                  <a:pt x="56048" y="20050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5" name="bk object 425"/>
          <p:cNvSpPr/>
          <p:nvPr/>
        </p:nvSpPr>
        <p:spPr>
          <a:xfrm>
            <a:off x="4518378" y="56098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48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9" y="57275"/>
                </a:lnTo>
                <a:lnTo>
                  <a:pt x="37225" y="56051"/>
                </a:lnTo>
                <a:lnTo>
                  <a:pt x="46911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9" y="20053"/>
                </a:lnTo>
                <a:lnTo>
                  <a:pt x="50814" y="10366"/>
                </a:lnTo>
                <a:lnTo>
                  <a:pt x="41956" y="3185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6" name="bk object 426"/>
          <p:cNvSpPr/>
          <p:nvPr/>
        </p:nvSpPr>
        <p:spPr>
          <a:xfrm>
            <a:off x="4787703" y="56751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6"/>
                </a:lnTo>
                <a:lnTo>
                  <a:pt x="37225" y="56054"/>
                </a:lnTo>
                <a:lnTo>
                  <a:pt x="46909" y="50814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7" name="bk object 427"/>
          <p:cNvSpPr/>
          <p:nvPr/>
        </p:nvSpPr>
        <p:spPr>
          <a:xfrm>
            <a:off x="5069886" y="573208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8" name="bk object 428"/>
          <p:cNvSpPr/>
          <p:nvPr/>
        </p:nvSpPr>
        <p:spPr>
          <a:xfrm>
            <a:off x="5363571" y="577804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29" name="bk object 429"/>
          <p:cNvSpPr/>
          <p:nvPr/>
        </p:nvSpPr>
        <p:spPr>
          <a:xfrm>
            <a:off x="5667360" y="581051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0" name="bk object 430"/>
          <p:cNvSpPr/>
          <p:nvPr/>
        </p:nvSpPr>
        <p:spPr>
          <a:xfrm>
            <a:off x="5979841" y="58273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8"/>
                </a:lnTo>
                <a:lnTo>
                  <a:pt x="56052" y="20054"/>
                </a:lnTo>
                <a:lnTo>
                  <a:pt x="50816" y="10366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1" name="bk object 431"/>
          <p:cNvSpPr/>
          <p:nvPr/>
        </p:nvSpPr>
        <p:spPr>
          <a:xfrm>
            <a:off x="6299583" y="582686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2" name="bk object 432"/>
          <p:cNvSpPr/>
          <p:nvPr/>
        </p:nvSpPr>
        <p:spPr>
          <a:xfrm>
            <a:off x="3596643" y="538815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1" y="37226"/>
                </a:lnTo>
                <a:lnTo>
                  <a:pt x="6459" y="46914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3" name="bk object 433"/>
          <p:cNvSpPr/>
          <p:nvPr/>
        </p:nvSpPr>
        <p:spPr>
          <a:xfrm>
            <a:off x="3757494" y="543902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84"/>
                </a:lnTo>
                <a:lnTo>
                  <a:pt x="37225" y="56059"/>
                </a:lnTo>
                <a:lnTo>
                  <a:pt x="46909" y="50818"/>
                </a:lnTo>
                <a:lnTo>
                  <a:pt x="54090" y="41952"/>
                </a:lnTo>
                <a:lnTo>
                  <a:pt x="57276" y="31001"/>
                </a:lnTo>
                <a:lnTo>
                  <a:pt x="56056" y="20056"/>
                </a:lnTo>
                <a:lnTo>
                  <a:pt x="50818" y="10366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4" name="bk object 434"/>
          <p:cNvSpPr/>
          <p:nvPr/>
        </p:nvSpPr>
        <p:spPr>
          <a:xfrm>
            <a:off x="3939795" y="549666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5" name="bk object 435"/>
          <p:cNvSpPr/>
          <p:nvPr/>
        </p:nvSpPr>
        <p:spPr>
          <a:xfrm>
            <a:off x="4141827" y="555832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1"/>
                </a:lnTo>
                <a:lnTo>
                  <a:pt x="56057" y="20054"/>
                </a:lnTo>
                <a:lnTo>
                  <a:pt x="50818" y="10364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6" name="bk object 436"/>
          <p:cNvSpPr/>
          <p:nvPr/>
        </p:nvSpPr>
        <p:spPr>
          <a:xfrm>
            <a:off x="4361979" y="5621337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7" name="bk object 437"/>
          <p:cNvSpPr/>
          <p:nvPr/>
        </p:nvSpPr>
        <p:spPr>
          <a:xfrm>
            <a:off x="4598739" y="568298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6"/>
                </a:lnTo>
                <a:lnTo>
                  <a:pt x="10362" y="6465"/>
                </a:lnTo>
                <a:lnTo>
                  <a:pt x="3182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5" y="46917"/>
                </a:lnTo>
                <a:lnTo>
                  <a:pt x="15318" y="54099"/>
                </a:lnTo>
                <a:lnTo>
                  <a:pt x="26275" y="57284"/>
                </a:lnTo>
                <a:lnTo>
                  <a:pt x="37221" y="56059"/>
                </a:lnTo>
                <a:lnTo>
                  <a:pt x="46909" y="50818"/>
                </a:lnTo>
                <a:lnTo>
                  <a:pt x="54091" y="41952"/>
                </a:lnTo>
                <a:lnTo>
                  <a:pt x="57272" y="31000"/>
                </a:lnTo>
                <a:lnTo>
                  <a:pt x="56048" y="20053"/>
                </a:lnTo>
                <a:lnTo>
                  <a:pt x="50809" y="10362"/>
                </a:lnTo>
                <a:lnTo>
                  <a:pt x="41945" y="3179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8" name="bk object 438"/>
          <p:cNvSpPr/>
          <p:nvPr/>
        </p:nvSpPr>
        <p:spPr>
          <a:xfrm>
            <a:off x="4850661" y="574058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0" y="1223"/>
                </a:lnTo>
                <a:lnTo>
                  <a:pt x="10363" y="6462"/>
                </a:lnTo>
                <a:lnTo>
                  <a:pt x="3182" y="15326"/>
                </a:lnTo>
                <a:lnTo>
                  <a:pt x="0" y="26282"/>
                </a:lnTo>
                <a:lnTo>
                  <a:pt x="1221" y="37226"/>
                </a:lnTo>
                <a:lnTo>
                  <a:pt x="6459" y="46914"/>
                </a:lnTo>
                <a:lnTo>
                  <a:pt x="15328" y="54100"/>
                </a:lnTo>
                <a:lnTo>
                  <a:pt x="26279" y="57281"/>
                </a:lnTo>
                <a:lnTo>
                  <a:pt x="37223" y="56057"/>
                </a:lnTo>
                <a:lnTo>
                  <a:pt x="46909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2" y="20050"/>
                </a:lnTo>
                <a:lnTo>
                  <a:pt x="50813" y="10362"/>
                </a:lnTo>
                <a:lnTo>
                  <a:pt x="41945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39" name="bk object 439"/>
          <p:cNvSpPr/>
          <p:nvPr/>
        </p:nvSpPr>
        <p:spPr>
          <a:xfrm>
            <a:off x="5116338" y="579144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4" y="57276"/>
                </a:lnTo>
                <a:lnTo>
                  <a:pt x="37229" y="56054"/>
                </a:lnTo>
                <a:lnTo>
                  <a:pt x="46914" y="50814"/>
                </a:lnTo>
                <a:lnTo>
                  <a:pt x="54090" y="41944"/>
                </a:lnTo>
                <a:lnTo>
                  <a:pt x="57272" y="30992"/>
                </a:lnTo>
                <a:lnTo>
                  <a:pt x="56052" y="20049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0" name="bk object 440"/>
          <p:cNvSpPr/>
          <p:nvPr/>
        </p:nvSpPr>
        <p:spPr>
          <a:xfrm>
            <a:off x="5394384" y="583294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1" name="bk object 441"/>
          <p:cNvSpPr/>
          <p:nvPr/>
        </p:nvSpPr>
        <p:spPr>
          <a:xfrm>
            <a:off x="5683377" y="58626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1002"/>
                </a:lnTo>
                <a:lnTo>
                  <a:pt x="56057" y="20058"/>
                </a:lnTo>
                <a:lnTo>
                  <a:pt x="50818" y="10368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2" name="bk object 442"/>
          <p:cNvSpPr/>
          <p:nvPr/>
        </p:nvSpPr>
        <p:spPr>
          <a:xfrm>
            <a:off x="5981895" y="5878485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3" name="bk object 443"/>
          <p:cNvSpPr/>
          <p:nvPr/>
        </p:nvSpPr>
        <p:spPr>
          <a:xfrm>
            <a:off x="3946599" y="557076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4" name="bk object 444"/>
          <p:cNvSpPr/>
          <p:nvPr/>
        </p:nvSpPr>
        <p:spPr>
          <a:xfrm>
            <a:off x="4107060" y="56142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2"/>
                </a:lnTo>
                <a:lnTo>
                  <a:pt x="10362" y="6458"/>
                </a:lnTo>
                <a:lnTo>
                  <a:pt x="3180" y="15316"/>
                </a:lnTo>
                <a:lnTo>
                  <a:pt x="0" y="26273"/>
                </a:lnTo>
                <a:lnTo>
                  <a:pt x="1223" y="37220"/>
                </a:lnTo>
                <a:lnTo>
                  <a:pt x="6462" y="46908"/>
                </a:lnTo>
                <a:lnTo>
                  <a:pt x="15326" y="54090"/>
                </a:lnTo>
                <a:lnTo>
                  <a:pt x="26282" y="57275"/>
                </a:lnTo>
                <a:lnTo>
                  <a:pt x="37226" y="56050"/>
                </a:lnTo>
                <a:lnTo>
                  <a:pt x="46914" y="50809"/>
                </a:lnTo>
                <a:lnTo>
                  <a:pt x="54100" y="41944"/>
                </a:lnTo>
                <a:lnTo>
                  <a:pt x="57276" y="30992"/>
                </a:lnTo>
                <a:lnTo>
                  <a:pt x="56053" y="20049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5" name="bk object 445"/>
          <p:cNvSpPr/>
          <p:nvPr/>
        </p:nvSpPr>
        <p:spPr>
          <a:xfrm>
            <a:off x="4288518" y="566321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6" name="bk object 446"/>
          <p:cNvSpPr/>
          <p:nvPr/>
        </p:nvSpPr>
        <p:spPr>
          <a:xfrm>
            <a:off x="4489248" y="571484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7" name="bk object 447"/>
          <p:cNvSpPr/>
          <p:nvPr/>
        </p:nvSpPr>
        <p:spPr>
          <a:xfrm>
            <a:off x="4707627" y="576648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4" y="1223"/>
                </a:lnTo>
                <a:lnTo>
                  <a:pt x="10366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8" name="bk object 448"/>
          <p:cNvSpPr/>
          <p:nvPr/>
        </p:nvSpPr>
        <p:spPr>
          <a:xfrm>
            <a:off x="4942137" y="581544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6"/>
                </a:lnTo>
                <a:lnTo>
                  <a:pt x="10366" y="6465"/>
                </a:lnTo>
                <a:lnTo>
                  <a:pt x="3186" y="15325"/>
                </a:lnTo>
                <a:lnTo>
                  <a:pt x="0" y="26282"/>
                </a:lnTo>
                <a:lnTo>
                  <a:pt x="1220" y="37229"/>
                </a:lnTo>
                <a:lnTo>
                  <a:pt x="6458" y="46917"/>
                </a:lnTo>
                <a:lnTo>
                  <a:pt x="15322" y="54099"/>
                </a:lnTo>
                <a:lnTo>
                  <a:pt x="26279" y="57279"/>
                </a:lnTo>
                <a:lnTo>
                  <a:pt x="37226" y="56055"/>
                </a:lnTo>
                <a:lnTo>
                  <a:pt x="46914" y="50817"/>
                </a:lnTo>
                <a:lnTo>
                  <a:pt x="54096" y="41952"/>
                </a:lnTo>
                <a:lnTo>
                  <a:pt x="57276" y="30995"/>
                </a:lnTo>
                <a:lnTo>
                  <a:pt x="56052" y="20049"/>
                </a:lnTo>
                <a:lnTo>
                  <a:pt x="50814" y="10361"/>
                </a:lnTo>
                <a:lnTo>
                  <a:pt x="41949" y="3179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49" name="bk object 449"/>
          <p:cNvSpPr/>
          <p:nvPr/>
        </p:nvSpPr>
        <p:spPr>
          <a:xfrm>
            <a:off x="5191290" y="585907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0" name="bk object 450"/>
          <p:cNvSpPr/>
          <p:nvPr/>
        </p:nvSpPr>
        <p:spPr>
          <a:xfrm>
            <a:off x="5453634" y="589485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2" y="30995"/>
                </a:lnTo>
                <a:lnTo>
                  <a:pt x="56052" y="20049"/>
                </a:lnTo>
                <a:lnTo>
                  <a:pt x="50816" y="10361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1" name="bk object 451"/>
          <p:cNvSpPr/>
          <p:nvPr/>
        </p:nvSpPr>
        <p:spPr>
          <a:xfrm>
            <a:off x="5727696" y="59203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2" name="bk object 452"/>
          <p:cNvSpPr/>
          <p:nvPr/>
        </p:nvSpPr>
        <p:spPr>
          <a:xfrm>
            <a:off x="4301871" y="574395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4" y="57284"/>
                </a:lnTo>
                <a:lnTo>
                  <a:pt x="37230" y="56059"/>
                </a:lnTo>
                <a:lnTo>
                  <a:pt x="46918" y="50818"/>
                </a:lnTo>
                <a:lnTo>
                  <a:pt x="54100" y="41952"/>
                </a:lnTo>
                <a:lnTo>
                  <a:pt x="57281" y="31000"/>
                </a:lnTo>
                <a:lnTo>
                  <a:pt x="56057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3" name="bk object 453"/>
          <p:cNvSpPr/>
          <p:nvPr/>
        </p:nvSpPr>
        <p:spPr>
          <a:xfrm>
            <a:off x="4462527" y="577972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4" y="57281"/>
                </a:lnTo>
                <a:lnTo>
                  <a:pt x="37230" y="56057"/>
                </a:lnTo>
                <a:lnTo>
                  <a:pt x="46918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4" name="bk object 454"/>
          <p:cNvSpPr/>
          <p:nvPr/>
        </p:nvSpPr>
        <p:spPr>
          <a:xfrm>
            <a:off x="4643691" y="581945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5" name="bk object 455"/>
          <p:cNvSpPr/>
          <p:nvPr/>
        </p:nvSpPr>
        <p:spPr>
          <a:xfrm>
            <a:off x="4843623" y="5860428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1001"/>
                </a:lnTo>
                <a:lnTo>
                  <a:pt x="56052" y="20054"/>
                </a:lnTo>
                <a:lnTo>
                  <a:pt x="50814" y="10364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6" name="bk object 456"/>
          <p:cNvSpPr/>
          <p:nvPr/>
        </p:nvSpPr>
        <p:spPr>
          <a:xfrm>
            <a:off x="5060667" y="589997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2"/>
                </a:lnTo>
                <a:lnTo>
                  <a:pt x="1223" y="37229"/>
                </a:lnTo>
                <a:lnTo>
                  <a:pt x="6462" y="46917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7" name="bk object 457"/>
          <p:cNvSpPr/>
          <p:nvPr/>
        </p:nvSpPr>
        <p:spPr>
          <a:xfrm>
            <a:off x="5293242" y="59354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100" y="41954"/>
                </a:lnTo>
                <a:lnTo>
                  <a:pt x="57281" y="30997"/>
                </a:lnTo>
                <a:lnTo>
                  <a:pt x="56057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8" name="bk object 458"/>
          <p:cNvSpPr/>
          <p:nvPr/>
        </p:nvSpPr>
        <p:spPr>
          <a:xfrm>
            <a:off x="5539794" y="59644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7" y="6461"/>
                </a:lnTo>
                <a:lnTo>
                  <a:pt x="3186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8" y="46912"/>
                </a:lnTo>
                <a:lnTo>
                  <a:pt x="15322" y="54094"/>
                </a:lnTo>
                <a:lnTo>
                  <a:pt x="26279" y="57275"/>
                </a:lnTo>
                <a:lnTo>
                  <a:pt x="37226" y="56051"/>
                </a:lnTo>
                <a:lnTo>
                  <a:pt x="46914" y="50812"/>
                </a:lnTo>
                <a:lnTo>
                  <a:pt x="54096" y="41948"/>
                </a:lnTo>
                <a:lnTo>
                  <a:pt x="57277" y="30997"/>
                </a:lnTo>
                <a:lnTo>
                  <a:pt x="56054" y="20053"/>
                </a:lnTo>
                <a:lnTo>
                  <a:pt x="50818" y="10366"/>
                </a:lnTo>
                <a:lnTo>
                  <a:pt x="41960" y="3185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59" name="bk object 459"/>
          <p:cNvSpPr/>
          <p:nvPr/>
        </p:nvSpPr>
        <p:spPr>
          <a:xfrm>
            <a:off x="4662066" y="5907593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8" y="0"/>
                </a:moveTo>
                <a:lnTo>
                  <a:pt x="20052" y="1223"/>
                </a:lnTo>
                <a:lnTo>
                  <a:pt x="10364" y="6462"/>
                </a:lnTo>
                <a:lnTo>
                  <a:pt x="3182" y="15326"/>
                </a:lnTo>
                <a:lnTo>
                  <a:pt x="0" y="26284"/>
                </a:lnTo>
                <a:lnTo>
                  <a:pt x="1221" y="37230"/>
                </a:lnTo>
                <a:lnTo>
                  <a:pt x="6459" y="46918"/>
                </a:lnTo>
                <a:lnTo>
                  <a:pt x="15328" y="54100"/>
                </a:lnTo>
                <a:lnTo>
                  <a:pt x="26284" y="57281"/>
                </a:lnTo>
                <a:lnTo>
                  <a:pt x="37226" y="56057"/>
                </a:lnTo>
                <a:lnTo>
                  <a:pt x="46911" y="50818"/>
                </a:lnTo>
                <a:lnTo>
                  <a:pt x="54091" y="41954"/>
                </a:lnTo>
                <a:lnTo>
                  <a:pt x="57273" y="30997"/>
                </a:lnTo>
                <a:lnTo>
                  <a:pt x="56053" y="20050"/>
                </a:lnTo>
                <a:lnTo>
                  <a:pt x="50818" y="10362"/>
                </a:lnTo>
                <a:lnTo>
                  <a:pt x="41955" y="3180"/>
                </a:lnTo>
                <a:lnTo>
                  <a:pt x="30998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0" name="bk object 460"/>
          <p:cNvSpPr/>
          <p:nvPr/>
        </p:nvSpPr>
        <p:spPr>
          <a:xfrm>
            <a:off x="4823529" y="5934976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2" y="37226"/>
                </a:lnTo>
                <a:lnTo>
                  <a:pt x="6458" y="46914"/>
                </a:lnTo>
                <a:lnTo>
                  <a:pt x="15316" y="54100"/>
                </a:lnTo>
                <a:lnTo>
                  <a:pt x="26278" y="57281"/>
                </a:lnTo>
                <a:lnTo>
                  <a:pt x="37224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7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1" name="bk object 461"/>
          <p:cNvSpPr/>
          <p:nvPr/>
        </p:nvSpPr>
        <p:spPr>
          <a:xfrm>
            <a:off x="5004903" y="5964762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4"/>
                </a:lnTo>
                <a:lnTo>
                  <a:pt x="1223" y="37230"/>
                </a:lnTo>
                <a:lnTo>
                  <a:pt x="6462" y="46918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6" y="30997"/>
                </a:lnTo>
                <a:lnTo>
                  <a:pt x="56056" y="20050"/>
                </a:lnTo>
                <a:lnTo>
                  <a:pt x="50818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2" name="bk object 462"/>
          <p:cNvSpPr/>
          <p:nvPr/>
        </p:nvSpPr>
        <p:spPr>
          <a:xfrm>
            <a:off x="5204406" y="599427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3"/>
                </a:lnTo>
                <a:lnTo>
                  <a:pt x="10362" y="6461"/>
                </a:lnTo>
                <a:lnTo>
                  <a:pt x="3182" y="15321"/>
                </a:lnTo>
                <a:lnTo>
                  <a:pt x="0" y="26278"/>
                </a:lnTo>
                <a:lnTo>
                  <a:pt x="1220" y="37224"/>
                </a:lnTo>
                <a:lnTo>
                  <a:pt x="6455" y="46912"/>
                </a:lnTo>
                <a:lnTo>
                  <a:pt x="15318" y="54094"/>
                </a:lnTo>
                <a:lnTo>
                  <a:pt x="26275" y="57275"/>
                </a:lnTo>
                <a:lnTo>
                  <a:pt x="37221" y="56051"/>
                </a:lnTo>
                <a:lnTo>
                  <a:pt x="46909" y="50812"/>
                </a:lnTo>
                <a:lnTo>
                  <a:pt x="54091" y="41948"/>
                </a:lnTo>
                <a:lnTo>
                  <a:pt x="57272" y="30997"/>
                </a:lnTo>
                <a:lnTo>
                  <a:pt x="56048" y="20053"/>
                </a:lnTo>
                <a:lnTo>
                  <a:pt x="50809" y="10366"/>
                </a:lnTo>
                <a:lnTo>
                  <a:pt x="41945" y="3185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3" name="bk object 463"/>
          <p:cNvSpPr/>
          <p:nvPr/>
        </p:nvSpPr>
        <p:spPr>
          <a:xfrm>
            <a:off x="5420310" y="6020930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4" y="0"/>
                </a:moveTo>
                <a:lnTo>
                  <a:pt x="20051" y="1223"/>
                </a:lnTo>
                <a:lnTo>
                  <a:pt x="10366" y="6462"/>
                </a:lnTo>
                <a:lnTo>
                  <a:pt x="3186" y="15326"/>
                </a:lnTo>
                <a:lnTo>
                  <a:pt x="0" y="26284"/>
                </a:lnTo>
                <a:lnTo>
                  <a:pt x="1220" y="37230"/>
                </a:lnTo>
                <a:lnTo>
                  <a:pt x="6458" y="46918"/>
                </a:lnTo>
                <a:lnTo>
                  <a:pt x="15322" y="54100"/>
                </a:lnTo>
                <a:lnTo>
                  <a:pt x="26279" y="57281"/>
                </a:lnTo>
                <a:lnTo>
                  <a:pt x="37226" y="56057"/>
                </a:lnTo>
                <a:lnTo>
                  <a:pt x="46914" y="50818"/>
                </a:lnTo>
                <a:lnTo>
                  <a:pt x="54096" y="41954"/>
                </a:lnTo>
                <a:lnTo>
                  <a:pt x="57276" y="30997"/>
                </a:lnTo>
                <a:lnTo>
                  <a:pt x="56052" y="20050"/>
                </a:lnTo>
                <a:lnTo>
                  <a:pt x="50814" y="10362"/>
                </a:lnTo>
                <a:lnTo>
                  <a:pt x="41949" y="3180"/>
                </a:lnTo>
                <a:lnTo>
                  <a:pt x="30994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4" name="bk object 464"/>
          <p:cNvSpPr/>
          <p:nvPr/>
        </p:nvSpPr>
        <p:spPr>
          <a:xfrm>
            <a:off x="5026632" y="606133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5" name="bk object 465"/>
          <p:cNvSpPr/>
          <p:nvPr/>
        </p:nvSpPr>
        <p:spPr>
          <a:xfrm>
            <a:off x="5189367" y="6079484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6"/>
                </a:lnTo>
                <a:lnTo>
                  <a:pt x="10362" y="6465"/>
                </a:lnTo>
                <a:lnTo>
                  <a:pt x="3180" y="15325"/>
                </a:lnTo>
                <a:lnTo>
                  <a:pt x="0" y="26281"/>
                </a:lnTo>
                <a:lnTo>
                  <a:pt x="1223" y="37225"/>
                </a:lnTo>
                <a:lnTo>
                  <a:pt x="6462" y="46912"/>
                </a:lnTo>
                <a:lnTo>
                  <a:pt x="15326" y="54099"/>
                </a:lnTo>
                <a:lnTo>
                  <a:pt x="26282" y="57279"/>
                </a:lnTo>
                <a:lnTo>
                  <a:pt x="37225" y="56055"/>
                </a:lnTo>
                <a:lnTo>
                  <a:pt x="46909" y="50817"/>
                </a:lnTo>
                <a:lnTo>
                  <a:pt x="54090" y="41952"/>
                </a:lnTo>
                <a:lnTo>
                  <a:pt x="57276" y="31000"/>
                </a:lnTo>
                <a:lnTo>
                  <a:pt x="56056" y="20053"/>
                </a:lnTo>
                <a:lnTo>
                  <a:pt x="50818" y="10362"/>
                </a:lnTo>
                <a:lnTo>
                  <a:pt x="41954" y="3179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6" name="bk object 466"/>
          <p:cNvSpPr/>
          <p:nvPr/>
        </p:nvSpPr>
        <p:spPr>
          <a:xfrm>
            <a:off x="5371233" y="6098449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97" y="0"/>
                </a:moveTo>
                <a:lnTo>
                  <a:pt x="20050" y="1223"/>
                </a:lnTo>
                <a:lnTo>
                  <a:pt x="10362" y="6462"/>
                </a:lnTo>
                <a:lnTo>
                  <a:pt x="3180" y="15326"/>
                </a:lnTo>
                <a:lnTo>
                  <a:pt x="0" y="26282"/>
                </a:lnTo>
                <a:lnTo>
                  <a:pt x="1223" y="37226"/>
                </a:lnTo>
                <a:lnTo>
                  <a:pt x="6462" y="46914"/>
                </a:lnTo>
                <a:lnTo>
                  <a:pt x="15326" y="54100"/>
                </a:lnTo>
                <a:lnTo>
                  <a:pt x="26282" y="57281"/>
                </a:lnTo>
                <a:lnTo>
                  <a:pt x="37225" y="56057"/>
                </a:lnTo>
                <a:lnTo>
                  <a:pt x="46909" y="50818"/>
                </a:lnTo>
                <a:lnTo>
                  <a:pt x="54090" y="41954"/>
                </a:lnTo>
                <a:lnTo>
                  <a:pt x="57272" y="30997"/>
                </a:lnTo>
                <a:lnTo>
                  <a:pt x="56052" y="20050"/>
                </a:lnTo>
                <a:lnTo>
                  <a:pt x="50816" y="10362"/>
                </a:lnTo>
                <a:lnTo>
                  <a:pt x="41954" y="3180"/>
                </a:lnTo>
                <a:lnTo>
                  <a:pt x="30997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7" name="bk object 467"/>
          <p:cNvSpPr/>
          <p:nvPr/>
        </p:nvSpPr>
        <p:spPr>
          <a:xfrm>
            <a:off x="5394723" y="6204841"/>
            <a:ext cx="26283" cy="35041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0989" y="0"/>
                </a:moveTo>
                <a:lnTo>
                  <a:pt x="20047" y="1222"/>
                </a:lnTo>
                <a:lnTo>
                  <a:pt x="10362" y="6458"/>
                </a:lnTo>
                <a:lnTo>
                  <a:pt x="3182" y="15316"/>
                </a:lnTo>
                <a:lnTo>
                  <a:pt x="0" y="26273"/>
                </a:lnTo>
                <a:lnTo>
                  <a:pt x="1220" y="37220"/>
                </a:lnTo>
                <a:lnTo>
                  <a:pt x="6455" y="46908"/>
                </a:lnTo>
                <a:lnTo>
                  <a:pt x="15318" y="54090"/>
                </a:lnTo>
                <a:lnTo>
                  <a:pt x="26275" y="57275"/>
                </a:lnTo>
                <a:lnTo>
                  <a:pt x="37221" y="56050"/>
                </a:lnTo>
                <a:lnTo>
                  <a:pt x="46909" y="50809"/>
                </a:lnTo>
                <a:lnTo>
                  <a:pt x="54091" y="41944"/>
                </a:lnTo>
                <a:lnTo>
                  <a:pt x="57272" y="30992"/>
                </a:lnTo>
                <a:lnTo>
                  <a:pt x="56048" y="20049"/>
                </a:lnTo>
                <a:lnTo>
                  <a:pt x="50809" y="10362"/>
                </a:lnTo>
                <a:lnTo>
                  <a:pt x="41945" y="3180"/>
                </a:lnTo>
                <a:lnTo>
                  <a:pt x="30989" y="0"/>
                </a:lnTo>
                <a:close/>
              </a:path>
            </a:pathLst>
          </a:custGeom>
          <a:solidFill>
            <a:srgbClr val="FFFFFF">
              <a:alpha val="13000"/>
            </a:srgbClr>
          </a:solid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8" name="bk object 468"/>
          <p:cNvSpPr/>
          <p:nvPr/>
        </p:nvSpPr>
        <p:spPr>
          <a:xfrm>
            <a:off x="0" y="17"/>
            <a:ext cx="9144000" cy="6857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469" name="bk object 469"/>
          <p:cNvSpPr/>
          <p:nvPr/>
        </p:nvSpPr>
        <p:spPr>
          <a:xfrm>
            <a:off x="676420" y="726273"/>
            <a:ext cx="7781792" cy="52462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15753"/>
            <a:endParaRPr sz="800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637794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65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71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70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24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3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1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63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5ED3-D7B8-284D-85C9-34AD19B6894A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C7AE-5C91-E64C-9988-461FB385EB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25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249" y="755712"/>
            <a:ext cx="177421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637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0569" y="2444479"/>
            <a:ext cx="6622883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753"/>
            <a:endParaRPr lang="es-CL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753"/>
            <a:fld id="{1D8BD707-D9CF-40AE-B4C6-C98DA3205C09}" type="datetimeFigureOut">
              <a:rPr lang="en-US" sz="800" smtClean="0">
                <a:solidFill>
                  <a:prstClr val="black">
                    <a:tint val="75000"/>
                  </a:prstClr>
                </a:solidFill>
              </a:rPr>
              <a:pPr defTabSz="415753"/>
              <a:t>4/26/2021</a:t>
            </a:fld>
            <a:endParaRPr 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7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753"/>
            <a:fld id="{B6F15528-21DE-4FAA-801E-634DDDAF4B2B}" type="slidenum">
              <a:rPr lang="es-CL" sz="800" smtClean="0">
                <a:solidFill>
                  <a:prstClr val="black">
                    <a:tint val="75000"/>
                  </a:prstClr>
                </a:solidFill>
              </a:rPr>
              <a:pPr defTabSz="415753"/>
              <a:t>‹Nº›</a:t>
            </a:fld>
            <a:endParaRPr lang="es-CL" sz="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8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07873" eaLnBrk="1" hangingPunct="1">
        <a:defRPr>
          <a:latin typeface="+mn-lt"/>
          <a:ea typeface="+mn-ea"/>
          <a:cs typeface="+mn-cs"/>
        </a:defRPr>
      </a:lvl2pPr>
      <a:lvl3pPr marL="415744" eaLnBrk="1" hangingPunct="1">
        <a:defRPr>
          <a:latin typeface="+mn-lt"/>
          <a:ea typeface="+mn-ea"/>
          <a:cs typeface="+mn-cs"/>
        </a:defRPr>
      </a:lvl3pPr>
      <a:lvl4pPr marL="623620" eaLnBrk="1" hangingPunct="1">
        <a:defRPr>
          <a:latin typeface="+mn-lt"/>
          <a:ea typeface="+mn-ea"/>
          <a:cs typeface="+mn-cs"/>
        </a:defRPr>
      </a:lvl4pPr>
      <a:lvl5pPr marL="831486" eaLnBrk="1" hangingPunct="1">
        <a:defRPr>
          <a:latin typeface="+mn-lt"/>
          <a:ea typeface="+mn-ea"/>
          <a:cs typeface="+mn-cs"/>
        </a:defRPr>
      </a:lvl5pPr>
      <a:lvl6pPr marL="1039359" eaLnBrk="1" hangingPunct="1">
        <a:defRPr>
          <a:latin typeface="+mn-lt"/>
          <a:ea typeface="+mn-ea"/>
          <a:cs typeface="+mn-cs"/>
        </a:defRPr>
      </a:lvl6pPr>
      <a:lvl7pPr marL="1247231" eaLnBrk="1" hangingPunct="1">
        <a:defRPr>
          <a:latin typeface="+mn-lt"/>
          <a:ea typeface="+mn-ea"/>
          <a:cs typeface="+mn-cs"/>
        </a:defRPr>
      </a:lvl7pPr>
      <a:lvl8pPr marL="1455106" eaLnBrk="1" hangingPunct="1">
        <a:defRPr>
          <a:latin typeface="+mn-lt"/>
          <a:ea typeface="+mn-ea"/>
          <a:cs typeface="+mn-cs"/>
        </a:defRPr>
      </a:lvl8pPr>
      <a:lvl9pPr marL="1662971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07873" eaLnBrk="1" hangingPunct="1">
        <a:defRPr>
          <a:latin typeface="+mn-lt"/>
          <a:ea typeface="+mn-ea"/>
          <a:cs typeface="+mn-cs"/>
        </a:defRPr>
      </a:lvl2pPr>
      <a:lvl3pPr marL="415744" eaLnBrk="1" hangingPunct="1">
        <a:defRPr>
          <a:latin typeface="+mn-lt"/>
          <a:ea typeface="+mn-ea"/>
          <a:cs typeface="+mn-cs"/>
        </a:defRPr>
      </a:lvl3pPr>
      <a:lvl4pPr marL="623620" eaLnBrk="1" hangingPunct="1">
        <a:defRPr>
          <a:latin typeface="+mn-lt"/>
          <a:ea typeface="+mn-ea"/>
          <a:cs typeface="+mn-cs"/>
        </a:defRPr>
      </a:lvl4pPr>
      <a:lvl5pPr marL="831486" eaLnBrk="1" hangingPunct="1">
        <a:defRPr>
          <a:latin typeface="+mn-lt"/>
          <a:ea typeface="+mn-ea"/>
          <a:cs typeface="+mn-cs"/>
        </a:defRPr>
      </a:lvl5pPr>
      <a:lvl6pPr marL="1039359" eaLnBrk="1" hangingPunct="1">
        <a:defRPr>
          <a:latin typeface="+mn-lt"/>
          <a:ea typeface="+mn-ea"/>
          <a:cs typeface="+mn-cs"/>
        </a:defRPr>
      </a:lvl6pPr>
      <a:lvl7pPr marL="1247231" eaLnBrk="1" hangingPunct="1">
        <a:defRPr>
          <a:latin typeface="+mn-lt"/>
          <a:ea typeface="+mn-ea"/>
          <a:cs typeface="+mn-cs"/>
        </a:defRPr>
      </a:lvl7pPr>
      <a:lvl8pPr marL="1455106" eaLnBrk="1" hangingPunct="1">
        <a:defRPr>
          <a:latin typeface="+mn-lt"/>
          <a:ea typeface="+mn-ea"/>
          <a:cs typeface="+mn-cs"/>
        </a:defRPr>
      </a:lvl8pPr>
      <a:lvl9pPr marL="1662971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96819" y="2113016"/>
            <a:ext cx="8339589" cy="2063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503548" y="2113016"/>
            <a:ext cx="8136904" cy="2063846"/>
          </a:xfrm>
          <a:effectLst/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55C8E9"/>
                </a:solidFill>
              </a:rPr>
              <a:t>ESTUDIO DE SATISFACCIÓN DE USUARIOS </a:t>
            </a:r>
            <a:br>
              <a:rPr lang="es-ES" sz="2800" b="1" dirty="0">
                <a:solidFill>
                  <a:srgbClr val="55C8E9"/>
                </a:solidFill>
              </a:rPr>
            </a:br>
            <a:r>
              <a:rPr lang="es-ES" sz="2800" b="1" dirty="0">
                <a:solidFill>
                  <a:srgbClr val="55C8E9"/>
                </a:solidFill>
              </a:rPr>
              <a:t>PRIVADOS Y PÚBLICOS</a:t>
            </a:r>
            <a:br>
              <a:rPr lang="es-ES" sz="2800" b="1" dirty="0">
                <a:solidFill>
                  <a:srgbClr val="55C8E9"/>
                </a:solidFill>
              </a:rPr>
            </a:br>
            <a:r>
              <a:rPr lang="es-ES" sz="2800" b="1" dirty="0">
                <a:solidFill>
                  <a:srgbClr val="55C8E9"/>
                </a:solidFill>
              </a:rPr>
              <a:t>RESULTADOS 2020</a:t>
            </a:r>
            <a:endParaRPr lang="es-CL" sz="2800" b="1" i="1" dirty="0">
              <a:solidFill>
                <a:srgbClr val="55C8E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2"/>
          <a:stretch>
            <a:fillRect/>
          </a:stretch>
        </p:blipFill>
        <p:spPr bwMode="auto">
          <a:xfrm>
            <a:off x="228600" y="5741988"/>
            <a:ext cx="278606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96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2">
            <a:extLst>
              <a:ext uri="{FF2B5EF4-FFF2-40B4-BE49-F238E27FC236}">
                <a16:creationId xmlns:a16="http://schemas.microsoft.com/office/drawing/2014/main" id="{CDAD4001-03E9-4E89-B71D-22A66C624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103148"/>
              </p:ext>
            </p:extLst>
          </p:nvPr>
        </p:nvGraphicFramePr>
        <p:xfrm>
          <a:off x="413005" y="1644208"/>
          <a:ext cx="8200906" cy="316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58">
                  <a:extLst>
                    <a:ext uri="{9D8B030D-6E8A-4147-A177-3AD203B41FA5}">
                      <a16:colId xmlns:a16="http://schemas.microsoft.com/office/drawing/2014/main" val="3894356462"/>
                    </a:ext>
                  </a:extLst>
                </a:gridCol>
                <a:gridCol w="1171558">
                  <a:extLst>
                    <a:ext uri="{9D8B030D-6E8A-4147-A177-3AD203B41FA5}">
                      <a16:colId xmlns:a16="http://schemas.microsoft.com/office/drawing/2014/main" val="2366009060"/>
                    </a:ext>
                  </a:extLst>
                </a:gridCol>
                <a:gridCol w="1171558">
                  <a:extLst>
                    <a:ext uri="{9D8B030D-6E8A-4147-A177-3AD203B41FA5}">
                      <a16:colId xmlns:a16="http://schemas.microsoft.com/office/drawing/2014/main" val="451806111"/>
                    </a:ext>
                  </a:extLst>
                </a:gridCol>
                <a:gridCol w="1171558">
                  <a:extLst>
                    <a:ext uri="{9D8B030D-6E8A-4147-A177-3AD203B41FA5}">
                      <a16:colId xmlns:a16="http://schemas.microsoft.com/office/drawing/2014/main" val="1303311772"/>
                    </a:ext>
                  </a:extLst>
                </a:gridCol>
                <a:gridCol w="1171558">
                  <a:extLst>
                    <a:ext uri="{9D8B030D-6E8A-4147-A177-3AD203B41FA5}">
                      <a16:colId xmlns:a16="http://schemas.microsoft.com/office/drawing/2014/main" val="1594925130"/>
                    </a:ext>
                  </a:extLst>
                </a:gridCol>
                <a:gridCol w="1171558">
                  <a:extLst>
                    <a:ext uri="{9D8B030D-6E8A-4147-A177-3AD203B41FA5}">
                      <a16:colId xmlns:a16="http://schemas.microsoft.com/office/drawing/2014/main" val="102224096"/>
                    </a:ext>
                  </a:extLst>
                </a:gridCol>
                <a:gridCol w="1171558">
                  <a:extLst>
                    <a:ext uri="{9D8B030D-6E8A-4147-A177-3AD203B41FA5}">
                      <a16:colId xmlns:a16="http://schemas.microsoft.com/office/drawing/2014/main" val="164370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Sat</a:t>
                      </a:r>
                      <a:r>
                        <a:rPr lang="es-CL" sz="1400" dirty="0"/>
                        <a:t> </a:t>
                      </a:r>
                      <a:r>
                        <a:rPr lang="es-CL" sz="1400" dirty="0" err="1"/>
                        <a:t>Gral</a:t>
                      </a:r>
                      <a:r>
                        <a:rPr lang="es-CL" sz="1400" dirty="0"/>
                        <a:t> (0,4)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Exp</a:t>
                      </a:r>
                      <a:r>
                        <a:rPr lang="es-CL" sz="1400" dirty="0"/>
                        <a:t> (0,25)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Recur</a:t>
                      </a:r>
                      <a:r>
                        <a:rPr lang="es-CL" sz="1400" dirty="0"/>
                        <a:t> 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Recom</a:t>
                      </a:r>
                      <a:r>
                        <a:rPr lang="es-CL" sz="1400" dirty="0"/>
                        <a:t> (0,25)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Peso usuario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32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Reclamantes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621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0643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Solicitantes CPLT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106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088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Capacitados </a:t>
                      </a:r>
                      <a:r>
                        <a:rPr lang="es-C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</a:t>
                      </a:r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9245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Capac.Soc</a:t>
                      </a:r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Civil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425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Ciclos Formativos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4486206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0772D3A-D7B3-4AB5-B02B-4AF0C73C343A}"/>
              </a:ext>
            </a:extLst>
          </p:cNvPr>
          <p:cNvSpPr/>
          <p:nvPr/>
        </p:nvSpPr>
        <p:spPr>
          <a:xfrm>
            <a:off x="6336194" y="5429773"/>
            <a:ext cx="2239615" cy="94090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Valor anual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Índice: </a:t>
            </a:r>
            <a:r>
              <a:rPr lang="es-CL" b="1" dirty="0">
                <a:solidFill>
                  <a:schemeClr val="tx1"/>
                </a:solidFill>
              </a:rPr>
              <a:t>72% </a:t>
            </a: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FFDBFE36-1B26-4890-ABC5-47F8156A1A07}"/>
              </a:ext>
            </a:extLst>
          </p:cNvPr>
          <p:cNvSpPr/>
          <p:nvPr/>
        </p:nvSpPr>
        <p:spPr>
          <a:xfrm rot="16200000">
            <a:off x="7402992" y="3952378"/>
            <a:ext cx="106020" cy="231581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8E2A24-58B6-469B-AFE8-F16AE8B6066C}"/>
              </a:ext>
            </a:extLst>
          </p:cNvPr>
          <p:cNvSpPr/>
          <p:nvPr/>
        </p:nvSpPr>
        <p:spPr>
          <a:xfrm>
            <a:off x="-1" y="260350"/>
            <a:ext cx="8918575" cy="774700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id="{E7D675EA-9922-459D-8E1C-C29DA674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63538"/>
            <a:ext cx="8905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Indicadores Estratégicos Usuarios Privados</a:t>
            </a:r>
          </a:p>
        </p:txBody>
      </p:sp>
    </p:spTree>
    <p:extLst>
      <p:ext uri="{BB962C8B-B14F-4D97-AF65-F5344CB8AC3E}">
        <p14:creationId xmlns:p14="http://schemas.microsoft.com/office/powerpoint/2010/main" val="158425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BAFD4B0-08E9-4B90-88E3-14172A3D69D7}"/>
              </a:ext>
            </a:extLst>
          </p:cNvPr>
          <p:cNvSpPr txBox="1"/>
          <p:nvPr/>
        </p:nvSpPr>
        <p:spPr>
          <a:xfrm>
            <a:off x="3507867" y="1212576"/>
            <a:ext cx="248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SATISFACCIÓN GENERAL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C92AA61-70BE-48E2-B15D-B42FA4245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27027"/>
              </p:ext>
            </p:extLst>
          </p:nvPr>
        </p:nvGraphicFramePr>
        <p:xfrm>
          <a:off x="225701" y="1717382"/>
          <a:ext cx="8533986" cy="4365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A91F6C68-B88C-4932-A7EF-77EE06DC2F53}"/>
              </a:ext>
            </a:extLst>
          </p:cNvPr>
          <p:cNvSpPr/>
          <p:nvPr/>
        </p:nvSpPr>
        <p:spPr>
          <a:xfrm>
            <a:off x="0" y="300851"/>
            <a:ext cx="7261344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40C0FA-8165-43E3-A2DB-53FFFFBDA8E9}"/>
              </a:ext>
            </a:extLst>
          </p:cNvPr>
          <p:cNvSpPr txBox="1"/>
          <p:nvPr/>
        </p:nvSpPr>
        <p:spPr>
          <a:xfrm>
            <a:off x="225700" y="362842"/>
            <a:ext cx="7035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FFFFFF"/>
                </a:solidFill>
                <a:latin typeface="Calibri"/>
              </a:rPr>
              <a:t>Principales resultados Usuarios privados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14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50BE4FD-E702-403F-A43B-DFC926DB5E2A}"/>
              </a:ext>
            </a:extLst>
          </p:cNvPr>
          <p:cNvSpPr txBox="1"/>
          <p:nvPr/>
        </p:nvSpPr>
        <p:spPr>
          <a:xfrm>
            <a:off x="3800506" y="1194292"/>
            <a:ext cx="154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EXPECTATIVAS</a:t>
            </a:r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E793D947-02F4-4D65-A390-B3D1187F0EE7}"/>
              </a:ext>
            </a:extLst>
          </p:cNvPr>
          <p:cNvSpPr/>
          <p:nvPr/>
        </p:nvSpPr>
        <p:spPr>
          <a:xfrm>
            <a:off x="737739" y="5922778"/>
            <a:ext cx="8069108" cy="825366"/>
          </a:xfrm>
          <a:prstGeom prst="wedgeRoundRectCallout">
            <a:avLst>
              <a:gd name="adj1" fmla="val -26688"/>
              <a:gd name="adj2" fmla="val -2135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>
                <a:solidFill>
                  <a:prstClr val="black"/>
                </a:solidFill>
                <a:latin typeface="Calibri"/>
              </a:rPr>
              <a:t>Estos resultados muestran que hay grupos que tienen expectativas mucho más altas de lo que reciben en el servicio entregado, principalmente en el caso de Reclamantes en todas sus etapas: Defensoría, Reclamantes  y Seguimiento de decisiones. Se sugiere intentar moderar las expectativas de este grupo.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9A1DA32-4C0E-4F57-842D-03014CE44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151759"/>
              </p:ext>
            </p:extLst>
          </p:nvPr>
        </p:nvGraphicFramePr>
        <p:xfrm>
          <a:off x="371061" y="1580189"/>
          <a:ext cx="8435785" cy="398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2C55638-C2BF-4D94-AF87-1F8EBAE20030}"/>
              </a:ext>
            </a:extLst>
          </p:cNvPr>
          <p:cNvSpPr/>
          <p:nvPr/>
        </p:nvSpPr>
        <p:spPr>
          <a:xfrm>
            <a:off x="0" y="300851"/>
            <a:ext cx="7261344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524E09-E09E-4F93-86C5-FB74781DD7AF}"/>
              </a:ext>
            </a:extLst>
          </p:cNvPr>
          <p:cNvSpPr txBox="1"/>
          <p:nvPr/>
        </p:nvSpPr>
        <p:spPr>
          <a:xfrm>
            <a:off x="225700" y="362842"/>
            <a:ext cx="7035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FFFFFF"/>
                </a:solidFill>
                <a:latin typeface="Calibri"/>
              </a:rPr>
              <a:t>Principales resultados Usuarios privados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9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BA4C31D4-2566-4C6F-853C-461DA27A3CE8}"/>
              </a:ext>
            </a:extLst>
          </p:cNvPr>
          <p:cNvSpPr txBox="1"/>
          <p:nvPr/>
        </p:nvSpPr>
        <p:spPr>
          <a:xfrm>
            <a:off x="2830944" y="1234067"/>
            <a:ext cx="35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RECURRENCIA Y RECOMENDACIÓN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97E83DA-976B-4A8A-A209-0FE22F2E8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911681"/>
              </p:ext>
            </p:extLst>
          </p:nvPr>
        </p:nvGraphicFramePr>
        <p:xfrm>
          <a:off x="225700" y="1761090"/>
          <a:ext cx="8573743" cy="416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FC8DC821-C3E7-4A6A-A41D-EC8B34A47A90}"/>
              </a:ext>
            </a:extLst>
          </p:cNvPr>
          <p:cNvSpPr/>
          <p:nvPr/>
        </p:nvSpPr>
        <p:spPr>
          <a:xfrm>
            <a:off x="0" y="300851"/>
            <a:ext cx="7261344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4FA435-913B-4760-A819-D748E4A06A39}"/>
              </a:ext>
            </a:extLst>
          </p:cNvPr>
          <p:cNvSpPr txBox="1"/>
          <p:nvPr/>
        </p:nvSpPr>
        <p:spPr>
          <a:xfrm>
            <a:off x="225700" y="362842"/>
            <a:ext cx="7035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FFFFFF"/>
                </a:solidFill>
                <a:latin typeface="Calibri"/>
              </a:rPr>
              <a:t>Principales resultados Usuarios privados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09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300851"/>
            <a:ext cx="7261344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7035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FFFFFF"/>
                </a:solidFill>
                <a:latin typeface="Calibri"/>
              </a:rPr>
              <a:t>Principales resultados Usuarios privados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4DA6CDF-5F25-4340-848D-C1F42D0C5DDE}"/>
              </a:ext>
            </a:extLst>
          </p:cNvPr>
          <p:cNvSpPr/>
          <p:nvPr/>
        </p:nvSpPr>
        <p:spPr>
          <a:xfrm>
            <a:off x="566436" y="1293105"/>
            <a:ext cx="8011128" cy="5459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tx1"/>
                </a:solidFill>
              </a:rPr>
              <a:t>Principales sugerencias de los usuarios:</a:t>
            </a:r>
          </a:p>
          <a:p>
            <a:endParaRPr lang="es-CL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Acotar tiempos: decisiones (llegan cuando ya no sirve), respuestas a consultas y solicitudes.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Ampliar plazo para subsanar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Analizar mejor los casos, considerar evidencias.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Más acompañamiento al usuario / más interés y empatía con el usuario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Funcionarios más comprometidos y competentes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Lenguaje ciudadano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Más fuerza para exigir cumplimiento / sancionar / más atribuciones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Hacer seguimiento (asegurar respuestas y de calidad)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Procesos menos burocráticos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Recibir denuncias o derivar donde corresponde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Más información sobre estado de los casos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Portal más amigable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Mayor difusión sobre el rol del CPLT y sus procedimientos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Mejorar y aumentar canales  de comunicación con la ciudadanía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Que cumplan con su labor, den soluciones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400" dirty="0">
              <a:solidFill>
                <a:schemeClr val="tx1"/>
              </a:solidFill>
            </a:endParaRPr>
          </a:p>
          <a:p>
            <a:r>
              <a:rPr lang="es-CL" sz="1400" u="sng" dirty="0">
                <a:solidFill>
                  <a:schemeClr val="tx1"/>
                </a:solidFill>
              </a:rPr>
              <a:t>Sólo Capacitados: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Más capacitaciones, más seguidas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Mayor profundización del contenido, ejemplos prácticos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Envío de material antes del taller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Talleres en horario no laboral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1"/>
                </a:solidFill>
              </a:rPr>
              <a:t>Actividades más dinámicas, mayor participación.</a:t>
            </a:r>
          </a:p>
        </p:txBody>
      </p:sp>
    </p:spTree>
    <p:extLst>
      <p:ext uri="{BB962C8B-B14F-4D97-AF65-F5344CB8AC3E}">
        <p14:creationId xmlns:p14="http://schemas.microsoft.com/office/powerpoint/2010/main" val="354964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18282"/>
            <a:ext cx="7772400" cy="1470025"/>
          </a:xfrm>
        </p:spPr>
        <p:txBody>
          <a:bodyPr/>
          <a:lstStyle/>
          <a:p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Usuarios Públicos</a:t>
            </a:r>
          </a:p>
        </p:txBody>
      </p:sp>
    </p:spTree>
    <p:extLst>
      <p:ext uri="{BB962C8B-B14F-4D97-AF65-F5344CB8AC3E}">
        <p14:creationId xmlns:p14="http://schemas.microsoft.com/office/powerpoint/2010/main" val="375556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00851"/>
            <a:ext cx="5448605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5700" y="362842"/>
            <a:ext cx="5222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Metodología Usuarios Públicos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06500" y="1351830"/>
            <a:ext cx="7407156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Modalidad de encuesta: </a:t>
            </a:r>
            <a:r>
              <a:rPr kumimoji="0" lang="es-C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auto-aplicada.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Modalidad de envío: por correo electrónico a ‘</a:t>
            </a:r>
            <a:r>
              <a:rPr kumimoji="0" lang="es-C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s-CL" sz="1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nlaces</a:t>
            </a:r>
            <a:r>
              <a:rPr kumimoji="0" lang="es-C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r>
              <a:rPr kumimoji="0" lang="es-CL" sz="1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dministradores</a:t>
            </a:r>
            <a:r>
              <a:rPr kumimoji="0" lang="es-C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terreno: la encuesta se aplicó entre los días 31 de agosto y 17 de septiembre de 2020.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N°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encuestas enviadas: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926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N°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encuestas rebotadas: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78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N°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enlaces encuestados: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848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A913B36B-C4EE-4856-8B78-436B38761DFE}"/>
              </a:ext>
            </a:extLst>
          </p:cNvPr>
          <p:cNvGraphicFramePr>
            <a:graphicFrameLocks/>
          </p:cNvGraphicFramePr>
          <p:nvPr/>
        </p:nvGraphicFramePr>
        <p:xfrm>
          <a:off x="154745" y="3306263"/>
          <a:ext cx="6597742" cy="298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ángulo redondeado 3">
            <a:extLst>
              <a:ext uri="{FF2B5EF4-FFF2-40B4-BE49-F238E27FC236}">
                <a16:creationId xmlns:a16="http://schemas.microsoft.com/office/drawing/2014/main" id="{F90DAA29-B6C9-43E6-927B-3D34171EA340}"/>
              </a:ext>
            </a:extLst>
          </p:cNvPr>
          <p:cNvSpPr/>
          <p:nvPr/>
        </p:nvSpPr>
        <p:spPr>
          <a:xfrm>
            <a:off x="7004824" y="3706548"/>
            <a:ext cx="1857822" cy="189809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tasa de respuesta de encuestas totalmente completadas en 2020 fue de un 40% (336). Si se incluyesen las respuestas parciales, subiría a un 47% (397).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91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3CD3F00-4E49-484A-8701-9BC24501D6A0}"/>
              </a:ext>
            </a:extLst>
          </p:cNvPr>
          <p:cNvGraphicFramePr>
            <a:graphicFrameLocks noGrp="1"/>
          </p:cNvGraphicFramePr>
          <p:nvPr/>
        </p:nvGraphicFramePr>
        <p:xfrm>
          <a:off x="211944" y="1199267"/>
          <a:ext cx="3712942" cy="505244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21260">
                  <a:extLst>
                    <a:ext uri="{9D8B030D-6E8A-4147-A177-3AD203B41FA5}">
                      <a16:colId xmlns:a16="http://schemas.microsoft.com/office/drawing/2014/main" val="2340680415"/>
                    </a:ext>
                  </a:extLst>
                </a:gridCol>
                <a:gridCol w="1245841">
                  <a:extLst>
                    <a:ext uri="{9D8B030D-6E8A-4147-A177-3AD203B41FA5}">
                      <a16:colId xmlns:a16="http://schemas.microsoft.com/office/drawing/2014/main" val="3431828882"/>
                    </a:ext>
                  </a:extLst>
                </a:gridCol>
                <a:gridCol w="1245841">
                  <a:extLst>
                    <a:ext uri="{9D8B030D-6E8A-4147-A177-3AD203B41FA5}">
                      <a16:colId xmlns:a16="http://schemas.microsoft.com/office/drawing/2014/main" val="2648397584"/>
                    </a:ext>
                  </a:extLst>
                </a:gridCol>
              </a:tblGrid>
              <a:tr h="24026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N= 336</a:t>
                      </a:r>
                      <a:endParaRPr lang="es-419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006139"/>
                  </a:ext>
                </a:extLst>
              </a:tr>
              <a:tr h="24026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Género</a:t>
                      </a:r>
                      <a:endParaRPr lang="es-419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Femenino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49%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1572590168"/>
                  </a:ext>
                </a:extLst>
              </a:tr>
              <a:tr h="240264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Masculino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51%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3951817199"/>
                  </a:ext>
                </a:extLst>
              </a:tr>
              <a:tr h="240264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Otro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0,3%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1553685761"/>
                  </a:ext>
                </a:extLst>
              </a:tr>
              <a:tr h="267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 Tipo de institución</a:t>
                      </a:r>
                      <a:endParaRPr lang="es-419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Municipio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45%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138619326"/>
                  </a:ext>
                </a:extLst>
              </a:tr>
              <a:tr h="45179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Ministerio o Servicio Público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32%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1366308826"/>
                  </a:ext>
                </a:extLst>
              </a:tr>
              <a:tr h="2402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 Edad</a:t>
                      </a:r>
                      <a:endParaRPr lang="es-419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Promedio: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47 años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2148951772"/>
                  </a:ext>
                </a:extLst>
              </a:tr>
              <a:tr h="240264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Rango: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23-75 años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3640832664"/>
                  </a:ext>
                </a:extLst>
              </a:tr>
              <a:tr h="451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 Cargo actual</a:t>
                      </a:r>
                      <a:endParaRPr lang="es-419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Jefe, subjefe o encargado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57%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4000269020"/>
                  </a:ext>
                </a:extLst>
              </a:tr>
              <a:tr h="407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Tiempo en el cargo</a:t>
                      </a:r>
                      <a:endParaRPr lang="es-419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 10 años o más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46%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170271434"/>
                  </a:ext>
                </a:extLst>
              </a:tr>
              <a:tr h="618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Nivel Educacional</a:t>
                      </a:r>
                      <a:endParaRPr lang="es-419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Universitaria completa o incompleta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69%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2682802521"/>
                  </a:ext>
                </a:extLst>
              </a:tr>
              <a:tr h="24026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Región </a:t>
                      </a:r>
                      <a:endParaRPr lang="es-419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Metropolitana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37%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4094358650"/>
                  </a:ext>
                </a:extLst>
              </a:tr>
              <a:tr h="240264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Valparaíso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11%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2559005219"/>
                  </a:ext>
                </a:extLst>
              </a:tr>
              <a:tr h="240264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Biobío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8%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1736779141"/>
                  </a:ext>
                </a:extLst>
              </a:tr>
              <a:tr h="451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Pertenencia a pueblo originario</a:t>
                      </a:r>
                      <a:endParaRPr lang="es-419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Sí 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8%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535405054"/>
                  </a:ext>
                </a:extLst>
              </a:tr>
              <a:tr h="24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Nacionalidad</a:t>
                      </a:r>
                      <a:endParaRPr lang="es-419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Chilena</a:t>
                      </a:r>
                      <a:endParaRPr lang="es-419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100%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" marR="60" marT="119" marB="0" anchor="ctr"/>
                </a:tc>
                <a:extLst>
                  <a:ext uri="{0D108BD9-81ED-4DB2-BD59-A6C34878D82A}">
                    <a16:rowId xmlns:a16="http://schemas.microsoft.com/office/drawing/2014/main" val="3999608389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300851"/>
            <a:ext cx="708991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Perfil Enlaces Completamente Encuestados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1 Flecha derecha"/>
          <p:cNvSpPr/>
          <p:nvPr/>
        </p:nvSpPr>
        <p:spPr>
          <a:xfrm>
            <a:off x="3771241" y="2274810"/>
            <a:ext cx="573088" cy="28733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710E99E-6833-4262-9E5A-826B3E10CC18}"/>
              </a:ext>
            </a:extLst>
          </p:cNvPr>
          <p:cNvGraphicFramePr>
            <a:graphicFrameLocks/>
          </p:cNvGraphicFramePr>
          <p:nvPr/>
        </p:nvGraphicFramePr>
        <p:xfrm>
          <a:off x="4360055" y="11992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75D8FAF8-C42F-4CD6-BECA-D23B5E24076B}"/>
              </a:ext>
            </a:extLst>
          </p:cNvPr>
          <p:cNvSpPr txBox="1"/>
          <p:nvPr/>
        </p:nvSpPr>
        <p:spPr>
          <a:xfrm>
            <a:off x="4360056" y="3984671"/>
            <a:ext cx="4572000" cy="6001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”Otra institución, ¿cuál?” incluye Gobierno Regional; Asociación de municipalidades; Organismos autónomos; Partidos políticos y Servicios Locales de Educación</a:t>
            </a:r>
            <a:endParaRPr kumimoji="0" lang="es-C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0E7845DC-3F97-46A1-A08F-5AF2D7C54CD5}"/>
              </a:ext>
            </a:extLst>
          </p:cNvPr>
          <p:cNvGraphicFramePr>
            <a:graphicFrameLocks noGrp="1"/>
          </p:cNvGraphicFramePr>
          <p:nvPr/>
        </p:nvGraphicFramePr>
        <p:xfrm>
          <a:off x="4356049" y="5587601"/>
          <a:ext cx="4572000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5289">
                  <a:extLst>
                    <a:ext uri="{9D8B030D-6E8A-4147-A177-3AD203B41FA5}">
                      <a16:colId xmlns:a16="http://schemas.microsoft.com/office/drawing/2014/main" val="3424401331"/>
                    </a:ext>
                  </a:extLst>
                </a:gridCol>
                <a:gridCol w="768203">
                  <a:extLst>
                    <a:ext uri="{9D8B030D-6E8A-4147-A177-3AD203B41FA5}">
                      <a16:colId xmlns:a16="http://schemas.microsoft.com/office/drawing/2014/main" val="1268864789"/>
                    </a:ext>
                  </a:extLst>
                </a:gridCol>
                <a:gridCol w="1265508">
                  <a:extLst>
                    <a:ext uri="{9D8B030D-6E8A-4147-A177-3AD203B41FA5}">
                      <a16:colId xmlns:a16="http://schemas.microsoft.com/office/drawing/2014/main" val="1195199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53698531"/>
                    </a:ext>
                  </a:extLst>
                </a:gridCol>
              </a:tblGrid>
              <a:tr h="205430">
                <a:tc gridSpan="4">
                  <a:txBody>
                    <a:bodyPr/>
                    <a:lstStyle/>
                    <a:p>
                      <a:pPr algn="ctr"/>
                      <a:r>
                        <a:rPr lang="es-419" sz="1100" dirty="0"/>
                        <a:t>Nivel Educacional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559292"/>
                  </a:ext>
                </a:extLst>
              </a:tr>
              <a:tr h="410859">
                <a:tc>
                  <a:txBody>
                    <a:bodyPr/>
                    <a:lstStyle/>
                    <a:p>
                      <a:pPr algn="ctr"/>
                      <a:r>
                        <a:rPr lang="es-419" sz="1000" dirty="0"/>
                        <a:t>Universitaria completa o incompleta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000" dirty="0"/>
                        <a:t>Magíster o Doctorado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000" dirty="0"/>
                        <a:t>Educación Superior Técnico Profesional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000" dirty="0"/>
                        <a:t>Educación Media Completa o Incompleta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168284"/>
                  </a:ext>
                </a:extLst>
              </a:tr>
              <a:tr h="194017">
                <a:tc>
                  <a:txBody>
                    <a:bodyPr/>
                    <a:lstStyle/>
                    <a:p>
                      <a:pPr algn="ctr"/>
                      <a:r>
                        <a:rPr lang="es-419" sz="1100" b="0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100" b="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100" b="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100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203627"/>
                  </a:ext>
                </a:extLst>
              </a:tr>
            </a:tbl>
          </a:graphicData>
        </a:graphic>
      </p:graphicFrame>
      <p:graphicFrame>
        <p:nvGraphicFramePr>
          <p:cNvPr id="10" name="Tabla 4">
            <a:extLst>
              <a:ext uri="{FF2B5EF4-FFF2-40B4-BE49-F238E27FC236}">
                <a16:creationId xmlns:a16="http://schemas.microsoft.com/office/drawing/2014/main" id="{A28B6754-3866-4C52-997A-53CB59B452EE}"/>
              </a:ext>
            </a:extLst>
          </p:cNvPr>
          <p:cNvGraphicFramePr>
            <a:graphicFrameLocks noGrp="1"/>
          </p:cNvGraphicFramePr>
          <p:nvPr/>
        </p:nvGraphicFramePr>
        <p:xfrm>
          <a:off x="4356049" y="4628661"/>
          <a:ext cx="4572000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5289">
                  <a:extLst>
                    <a:ext uri="{9D8B030D-6E8A-4147-A177-3AD203B41FA5}">
                      <a16:colId xmlns:a16="http://schemas.microsoft.com/office/drawing/2014/main" val="3424401331"/>
                    </a:ext>
                  </a:extLst>
                </a:gridCol>
                <a:gridCol w="768203">
                  <a:extLst>
                    <a:ext uri="{9D8B030D-6E8A-4147-A177-3AD203B41FA5}">
                      <a16:colId xmlns:a16="http://schemas.microsoft.com/office/drawing/2014/main" val="1268864789"/>
                    </a:ext>
                  </a:extLst>
                </a:gridCol>
                <a:gridCol w="1265508">
                  <a:extLst>
                    <a:ext uri="{9D8B030D-6E8A-4147-A177-3AD203B41FA5}">
                      <a16:colId xmlns:a16="http://schemas.microsoft.com/office/drawing/2014/main" val="1195199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753698531"/>
                    </a:ext>
                  </a:extLst>
                </a:gridCol>
              </a:tblGrid>
              <a:tr h="173512">
                <a:tc gridSpan="4">
                  <a:txBody>
                    <a:bodyPr/>
                    <a:lstStyle/>
                    <a:p>
                      <a:pPr algn="ctr"/>
                      <a:r>
                        <a:rPr lang="es-419" sz="1100" dirty="0"/>
                        <a:t>Cargo Actual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559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419" sz="1000" dirty="0"/>
                        <a:t>Jefe, Subjefe, o encargado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000" dirty="0"/>
                        <a:t>Profesional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000" dirty="0"/>
                        <a:t>Administrativo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000" dirty="0"/>
                        <a:t>Técnico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168284"/>
                  </a:ext>
                </a:extLst>
              </a:tr>
              <a:tr h="147485">
                <a:tc>
                  <a:txBody>
                    <a:bodyPr/>
                    <a:lstStyle/>
                    <a:p>
                      <a:pPr algn="ctr"/>
                      <a:r>
                        <a:rPr lang="es-419" sz="1100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100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1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1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203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33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00851"/>
            <a:ext cx="4985720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Perfil Enlaces Encuestados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7701136-E9E3-434F-929C-DECB55872D38}"/>
              </a:ext>
            </a:extLst>
          </p:cNvPr>
          <p:cNvGraphicFramePr>
            <a:graphicFrameLocks/>
          </p:cNvGraphicFramePr>
          <p:nvPr/>
        </p:nvGraphicFramePr>
        <p:xfrm>
          <a:off x="154745" y="1153214"/>
          <a:ext cx="8764171" cy="310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redondeado 3">
            <a:extLst>
              <a:ext uri="{FF2B5EF4-FFF2-40B4-BE49-F238E27FC236}">
                <a16:creationId xmlns:a16="http://schemas.microsoft.com/office/drawing/2014/main" id="{63FD3BD4-C824-4E3B-8A39-9DD77884E7A1}"/>
              </a:ext>
            </a:extLst>
          </p:cNvPr>
          <p:cNvSpPr/>
          <p:nvPr/>
        </p:nvSpPr>
        <p:spPr>
          <a:xfrm>
            <a:off x="4985720" y="4597358"/>
            <a:ext cx="3711630" cy="176401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mayoría de los Enlaces lleva más de tres años ejecutando tareas vinculadas a temas de transparencia. Esto implicaría una mayor profesionalización en el cargo, trascendiendo los cambios de gobiernos.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funcionarios de municipios son los que más tiempo llevan ejecutando funciones relacionadas a transparencia.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09F037C-02C2-4018-9B55-7DCC30203B7E}"/>
              </a:ext>
            </a:extLst>
          </p:cNvPr>
          <p:cNvGraphicFramePr>
            <a:graphicFrameLocks/>
          </p:cNvGraphicFramePr>
          <p:nvPr/>
        </p:nvGraphicFramePr>
        <p:xfrm>
          <a:off x="154745" y="4262512"/>
          <a:ext cx="4502623" cy="243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836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831BC45-E520-4272-9ABE-EADC61243168}"/>
              </a:ext>
            </a:extLst>
          </p:cNvPr>
          <p:cNvGraphicFramePr>
            <a:graphicFrameLocks/>
          </p:cNvGraphicFramePr>
          <p:nvPr/>
        </p:nvGraphicFramePr>
        <p:xfrm>
          <a:off x="253218" y="1190324"/>
          <a:ext cx="4572000" cy="536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1" y="300851"/>
            <a:ext cx="4825218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Perfil Enlaces Encuestados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3">
            <a:extLst>
              <a:ext uri="{FF2B5EF4-FFF2-40B4-BE49-F238E27FC236}">
                <a16:creationId xmlns:a16="http://schemas.microsoft.com/office/drawing/2014/main" id="{1EB3F580-AEB4-4CEE-8661-16F88CA3AEBC}"/>
              </a:ext>
            </a:extLst>
          </p:cNvPr>
          <p:cNvSpPr/>
          <p:nvPr/>
        </p:nvSpPr>
        <p:spPr>
          <a:xfrm>
            <a:off x="5655209" y="1969478"/>
            <a:ext cx="2489985" cy="3629813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mayoría de los Enlaces tienen tres o más funciones asociadas a transparencia, destacando la gestión de Solicitudes de Acceso a la Información; Transparencia Activa y Portal de Transparencia.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los municipios los organismos que destacan por destinar a sus funcionarios al cumplimiento de diversas tareas asociadas al ‘ecosistema de transparencia’, por lo que se puede hablar que son más ‘especialistas’ que otro tipos de organismos</a:t>
            </a:r>
          </a:p>
        </p:txBody>
      </p:sp>
    </p:spTree>
    <p:extLst>
      <p:ext uri="{BB962C8B-B14F-4D97-AF65-F5344CB8AC3E}">
        <p14:creationId xmlns:p14="http://schemas.microsoft.com/office/powerpoint/2010/main" val="199212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18282"/>
            <a:ext cx="7772400" cy="1470025"/>
          </a:xfrm>
        </p:spPr>
        <p:txBody>
          <a:bodyPr/>
          <a:lstStyle/>
          <a:p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Usuarios Privados</a:t>
            </a:r>
          </a:p>
        </p:txBody>
      </p:sp>
    </p:spTree>
    <p:extLst>
      <p:ext uri="{BB962C8B-B14F-4D97-AF65-F5344CB8AC3E}">
        <p14:creationId xmlns:p14="http://schemas.microsoft.com/office/powerpoint/2010/main" val="191006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B50E1ED-25D1-4FA9-B5CE-ECDEE7EC5482}"/>
              </a:ext>
            </a:extLst>
          </p:cNvPr>
          <p:cNvGraphicFramePr>
            <a:graphicFrameLocks/>
          </p:cNvGraphicFramePr>
          <p:nvPr/>
        </p:nvGraphicFramePr>
        <p:xfrm>
          <a:off x="429065" y="1266092"/>
          <a:ext cx="4142935" cy="262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5BC46DEE-F0AF-4EB5-ABCC-38A2BF603B6D}"/>
              </a:ext>
            </a:extLst>
          </p:cNvPr>
          <p:cNvGraphicFramePr>
            <a:graphicFrameLocks/>
          </p:cNvGraphicFramePr>
          <p:nvPr/>
        </p:nvGraphicFramePr>
        <p:xfrm>
          <a:off x="4572000" y="1266092"/>
          <a:ext cx="4142935" cy="262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DB32E00-8ABC-4F83-95EB-708790E49636}"/>
              </a:ext>
            </a:extLst>
          </p:cNvPr>
          <p:cNvGraphicFramePr>
            <a:graphicFrameLocks/>
          </p:cNvGraphicFramePr>
          <p:nvPr/>
        </p:nvGraphicFramePr>
        <p:xfrm>
          <a:off x="429065" y="3894428"/>
          <a:ext cx="4142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4DD915D-2BC7-42BE-8191-D4D2E3C31D1C}"/>
              </a:ext>
            </a:extLst>
          </p:cNvPr>
          <p:cNvGraphicFramePr>
            <a:graphicFrameLocks/>
          </p:cNvGraphicFramePr>
          <p:nvPr/>
        </p:nvGraphicFramePr>
        <p:xfrm>
          <a:off x="4572000" y="3894427"/>
          <a:ext cx="4142935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D10D264E-ACA1-475B-8279-CE1C4B0E458C}"/>
              </a:ext>
            </a:extLst>
          </p:cNvPr>
          <p:cNvSpPr/>
          <p:nvPr/>
        </p:nvSpPr>
        <p:spPr>
          <a:xfrm>
            <a:off x="1" y="300851"/>
            <a:ext cx="4825218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Perfil Enlaces Encuestados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94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00851"/>
            <a:ext cx="4262511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Perfil Institucional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8D91731-197A-419C-933C-064916452F8B}"/>
              </a:ext>
            </a:extLst>
          </p:cNvPr>
          <p:cNvGraphicFramePr>
            <a:graphicFrameLocks/>
          </p:cNvGraphicFramePr>
          <p:nvPr/>
        </p:nvGraphicFramePr>
        <p:xfrm>
          <a:off x="189912" y="1247551"/>
          <a:ext cx="5394962" cy="248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558E2F5-BBB4-4990-BAA6-6205C17048FD}"/>
              </a:ext>
            </a:extLst>
          </p:cNvPr>
          <p:cNvGraphicFramePr>
            <a:graphicFrameLocks/>
          </p:cNvGraphicFramePr>
          <p:nvPr/>
        </p:nvGraphicFramePr>
        <p:xfrm>
          <a:off x="189913" y="3736338"/>
          <a:ext cx="539496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D2708F53-63D0-4FA9-89C1-B54B43D2F0C9}"/>
              </a:ext>
            </a:extLst>
          </p:cNvPr>
          <p:cNvGrpSpPr/>
          <p:nvPr/>
        </p:nvGrpSpPr>
        <p:grpSpPr>
          <a:xfrm>
            <a:off x="5584874" y="3736338"/>
            <a:ext cx="3470911" cy="2743200"/>
            <a:chOff x="5584874" y="3736338"/>
            <a:chExt cx="3470911" cy="2743200"/>
          </a:xfrm>
        </p:grpSpPr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A0BA268D-2B21-4B57-AEC3-6C440D0698B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584874" y="3736338"/>
            <a:ext cx="3470911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11 Flecha derecha">
              <a:extLst>
                <a:ext uri="{FF2B5EF4-FFF2-40B4-BE49-F238E27FC236}">
                  <a16:creationId xmlns:a16="http://schemas.microsoft.com/office/drawing/2014/main" id="{6E720126-66FA-4FF0-ABF4-D70A5BABAF9B}"/>
                </a:ext>
              </a:extLst>
            </p:cNvPr>
            <p:cNvSpPr/>
            <p:nvPr/>
          </p:nvSpPr>
          <p:spPr>
            <a:xfrm>
              <a:off x="7877907" y="4572002"/>
              <a:ext cx="311164" cy="140676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E71F0D4D-1CDC-4460-BA53-9306D7E7698F}"/>
                </a:ext>
              </a:extLst>
            </p:cNvPr>
            <p:cNvSpPr txBox="1"/>
            <p:nvPr/>
          </p:nvSpPr>
          <p:spPr>
            <a:xfrm>
              <a:off x="8212308" y="4515382"/>
              <a:ext cx="6400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419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(0,5%)</a:t>
              </a:r>
            </a:p>
          </p:txBody>
        </p:sp>
      </p:grpSp>
      <p:sp>
        <p:nvSpPr>
          <p:cNvPr id="13" name="Rectángulo redondeado 3">
            <a:extLst>
              <a:ext uri="{FF2B5EF4-FFF2-40B4-BE49-F238E27FC236}">
                <a16:creationId xmlns:a16="http://schemas.microsoft.com/office/drawing/2014/main" id="{1DBF823A-C28F-4280-AC10-335D842CC03A}"/>
              </a:ext>
            </a:extLst>
          </p:cNvPr>
          <p:cNvSpPr/>
          <p:nvPr/>
        </p:nvSpPr>
        <p:spPr>
          <a:xfrm>
            <a:off x="6038485" y="1378740"/>
            <a:ext cx="2643407" cy="1954945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 año disminuyen los Enlaces que señalan que sus instituciones  cuentan con un área o unidad de transparencia. Las instituciones que sí tienen área de transparencia, en su mayoría, cuentan con dos funcionarios dedicados a estas funciones. Además, gran parte de los funcionarios tienen contrato que no es a honorarios.</a:t>
            </a:r>
          </a:p>
        </p:txBody>
      </p:sp>
      <p:sp>
        <p:nvSpPr>
          <p:cNvPr id="14" name="11 Flecha derecha">
            <a:extLst>
              <a:ext uri="{FF2B5EF4-FFF2-40B4-BE49-F238E27FC236}">
                <a16:creationId xmlns:a16="http://schemas.microsoft.com/office/drawing/2014/main" id="{C26E8C51-2EF5-4AA6-86AE-ED42C1AC86D2}"/>
              </a:ext>
            </a:extLst>
          </p:cNvPr>
          <p:cNvSpPr/>
          <p:nvPr/>
        </p:nvSpPr>
        <p:spPr>
          <a:xfrm>
            <a:off x="8100647" y="5596598"/>
            <a:ext cx="311164" cy="140676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12E1077-7925-4D30-91B6-54FBC12DD9CA}"/>
              </a:ext>
            </a:extLst>
          </p:cNvPr>
          <p:cNvSpPr txBox="1"/>
          <p:nvPr/>
        </p:nvSpPr>
        <p:spPr>
          <a:xfrm>
            <a:off x="8377310" y="5551520"/>
            <a:ext cx="696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2019: 73%</a:t>
            </a:r>
          </a:p>
        </p:txBody>
      </p:sp>
      <p:graphicFrame>
        <p:nvGraphicFramePr>
          <p:cNvPr id="16" name="1 Tabla">
            <a:extLst>
              <a:ext uri="{FF2B5EF4-FFF2-40B4-BE49-F238E27FC236}">
                <a16:creationId xmlns:a16="http://schemas.microsoft.com/office/drawing/2014/main" id="{0CE83099-4F7A-43F5-A378-B73385ECD1C3}"/>
              </a:ext>
            </a:extLst>
          </p:cNvPr>
          <p:cNvGraphicFramePr>
            <a:graphicFrameLocks noGrp="1"/>
          </p:cNvGraphicFramePr>
          <p:nvPr/>
        </p:nvGraphicFramePr>
        <p:xfrm>
          <a:off x="4348976" y="1720725"/>
          <a:ext cx="1235898" cy="5867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37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L" sz="900" u="none" strike="noStrike" dirty="0">
                          <a:effectLst/>
                        </a:rPr>
                        <a:t>«Sí»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9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3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50">
                <a:tc>
                  <a:txBody>
                    <a:bodyPr/>
                    <a:lstStyle/>
                    <a:p>
                      <a:pPr algn="l" rtl="0" fontAlgn="ctr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6" marR="9513" marT="95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13" marR="9513" marT="95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13" marR="9513" marT="951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900" u="none" strike="noStrike" dirty="0" err="1">
                          <a:effectLst/>
                        </a:rPr>
                        <a:t>Muni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6" marR="9513" marT="95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79%</a:t>
                      </a:r>
                      <a:endParaRPr lang="es-C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9513" marR="9513" marT="951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8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900" u="none" strike="noStrike" dirty="0">
                          <a:effectLst/>
                        </a:rPr>
                        <a:t>OAC 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616" marR="9513" marT="95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74%</a:t>
                      </a:r>
                      <a:endParaRPr lang="es-CL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13" marR="9513" marT="95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9513" marR="9513" marT="951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7E10492-633E-974D-A3A7-CB05DCE62BC8}"/>
              </a:ext>
            </a:extLst>
          </p:cNvPr>
          <p:cNvCxnSpPr/>
          <p:nvPr/>
        </p:nvCxnSpPr>
        <p:spPr>
          <a:xfrm flipV="1">
            <a:off x="2787805" y="2491945"/>
            <a:ext cx="546410" cy="144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1D31433-EBD5-2545-9D20-09ACD50C6F69}"/>
              </a:ext>
            </a:extLst>
          </p:cNvPr>
          <p:cNvCxnSpPr/>
          <p:nvPr/>
        </p:nvCxnSpPr>
        <p:spPr>
          <a:xfrm>
            <a:off x="1248937" y="1817649"/>
            <a:ext cx="367990" cy="156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852DFC1-827B-0747-869F-89DE0A0670B8}"/>
              </a:ext>
            </a:extLst>
          </p:cNvPr>
          <p:cNvCxnSpPr>
            <a:cxnSpLocks/>
          </p:cNvCxnSpPr>
          <p:nvPr/>
        </p:nvCxnSpPr>
        <p:spPr>
          <a:xfrm flipV="1">
            <a:off x="1228376" y="4614866"/>
            <a:ext cx="490653" cy="2797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395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00851"/>
            <a:ext cx="4262511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Perfil Institucional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D283303-DF4B-41F2-8FDF-CE0A76987490}"/>
              </a:ext>
            </a:extLst>
          </p:cNvPr>
          <p:cNvGraphicFramePr>
            <a:graphicFrameLocks/>
          </p:cNvGraphicFramePr>
          <p:nvPr/>
        </p:nvGraphicFramePr>
        <p:xfrm>
          <a:off x="152760" y="1208451"/>
          <a:ext cx="5639975" cy="260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redondeado 3">
            <a:extLst>
              <a:ext uri="{FF2B5EF4-FFF2-40B4-BE49-F238E27FC236}">
                <a16:creationId xmlns:a16="http://schemas.microsoft.com/office/drawing/2014/main" id="{E2ADB1D2-0E67-4EBF-991F-931111BCE620}"/>
              </a:ext>
            </a:extLst>
          </p:cNvPr>
          <p:cNvSpPr/>
          <p:nvPr/>
        </p:nvSpPr>
        <p:spPr>
          <a:xfrm>
            <a:off x="6147809" y="2509972"/>
            <a:ext cx="2643407" cy="252656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comparación con el 2019, en 2020 hubo un aumento de un 13% de las instituciones que tienen mecanismos o procedimientos para proteger los datos personales de  ciudadanos y ciudadanas. Los Organismos de la Administración Central como ministerios y servicios públicos lideran la implementación de dichos mecanismos.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AB4A5A6-3B75-452D-A800-0F1A8ADD1F24}"/>
              </a:ext>
            </a:extLst>
          </p:cNvPr>
          <p:cNvCxnSpPr/>
          <p:nvPr/>
        </p:nvCxnSpPr>
        <p:spPr>
          <a:xfrm flipV="1">
            <a:off x="873055" y="2084409"/>
            <a:ext cx="546410" cy="144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021F5A0-D58D-439E-813A-78BC6105C46A}"/>
              </a:ext>
            </a:extLst>
          </p:cNvPr>
          <p:cNvCxnSpPr/>
          <p:nvPr/>
        </p:nvCxnSpPr>
        <p:spPr>
          <a:xfrm>
            <a:off x="2907598" y="2729405"/>
            <a:ext cx="367990" cy="156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8676CA2-2976-484A-BE58-EF40BC689806}"/>
              </a:ext>
            </a:extLst>
          </p:cNvPr>
          <p:cNvGraphicFramePr>
            <a:graphicFrameLocks/>
          </p:cNvGraphicFramePr>
          <p:nvPr/>
        </p:nvGraphicFramePr>
        <p:xfrm>
          <a:off x="210529" y="3988542"/>
          <a:ext cx="5582205" cy="275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295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18282"/>
            <a:ext cx="7772400" cy="1470025"/>
          </a:xfrm>
        </p:spPr>
        <p:txBody>
          <a:bodyPr/>
          <a:lstStyle/>
          <a:p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Resultados Generales</a:t>
            </a:r>
          </a:p>
        </p:txBody>
      </p:sp>
    </p:spTree>
    <p:extLst>
      <p:ext uri="{BB962C8B-B14F-4D97-AF65-F5344CB8AC3E}">
        <p14:creationId xmlns:p14="http://schemas.microsoft.com/office/powerpoint/2010/main" val="294251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7CAA224-6209-434D-8822-C997A0FE69FA}"/>
              </a:ext>
            </a:extLst>
          </p:cNvPr>
          <p:cNvGraphicFramePr>
            <a:graphicFrameLocks/>
          </p:cNvGraphicFramePr>
          <p:nvPr/>
        </p:nvGraphicFramePr>
        <p:xfrm>
          <a:off x="156366" y="1331462"/>
          <a:ext cx="8759824" cy="292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1" y="313043"/>
            <a:ext cx="3935896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Resultados Generales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748266-D043-4C4E-A4B0-916E562852CA}"/>
              </a:ext>
            </a:extLst>
          </p:cNvPr>
          <p:cNvGraphicFramePr>
            <a:graphicFrameLocks noGrp="1"/>
          </p:cNvGraphicFramePr>
          <p:nvPr/>
        </p:nvGraphicFramePr>
        <p:xfrm>
          <a:off x="156366" y="4262385"/>
          <a:ext cx="8759824" cy="247416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25200">
                  <a:extLst>
                    <a:ext uri="{9D8B030D-6E8A-4147-A177-3AD203B41FA5}">
                      <a16:colId xmlns:a16="http://schemas.microsoft.com/office/drawing/2014/main" val="3729459057"/>
                    </a:ext>
                  </a:extLst>
                </a:gridCol>
                <a:gridCol w="1155283">
                  <a:extLst>
                    <a:ext uri="{9D8B030D-6E8A-4147-A177-3AD203B41FA5}">
                      <a16:colId xmlns:a16="http://schemas.microsoft.com/office/drawing/2014/main" val="1499178268"/>
                    </a:ext>
                  </a:extLst>
                </a:gridCol>
                <a:gridCol w="1726573">
                  <a:extLst>
                    <a:ext uri="{9D8B030D-6E8A-4147-A177-3AD203B41FA5}">
                      <a16:colId xmlns:a16="http://schemas.microsoft.com/office/drawing/2014/main" val="3053308538"/>
                    </a:ext>
                  </a:extLst>
                </a:gridCol>
                <a:gridCol w="1802747">
                  <a:extLst>
                    <a:ext uri="{9D8B030D-6E8A-4147-A177-3AD203B41FA5}">
                      <a16:colId xmlns:a16="http://schemas.microsoft.com/office/drawing/2014/main" val="3486560152"/>
                    </a:ext>
                  </a:extLst>
                </a:gridCol>
                <a:gridCol w="1701184">
                  <a:extLst>
                    <a:ext uri="{9D8B030D-6E8A-4147-A177-3AD203B41FA5}">
                      <a16:colId xmlns:a16="http://schemas.microsoft.com/office/drawing/2014/main" val="1254092355"/>
                    </a:ext>
                  </a:extLst>
                </a:gridCol>
                <a:gridCol w="1548837">
                  <a:extLst>
                    <a:ext uri="{9D8B030D-6E8A-4147-A177-3AD203B41FA5}">
                      <a16:colId xmlns:a16="http://schemas.microsoft.com/office/drawing/2014/main" val="2085957565"/>
                    </a:ext>
                  </a:extLst>
                </a:gridCol>
              </a:tblGrid>
              <a:tr h="375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OAC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Municipio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449" marR="15449" marT="7724" marB="77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94%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89%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87%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84%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75%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80%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79%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79%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82%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0" dirty="0"/>
                        <a:t>79%</a:t>
                      </a:r>
                      <a:endParaRPr lang="es-419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17684"/>
                  </a:ext>
                </a:extLst>
              </a:tr>
              <a:tr h="233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Femenino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9" marR="15449" marT="7724" marB="772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88%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82%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77%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77%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79%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61038"/>
                  </a:ext>
                </a:extLst>
              </a:tr>
              <a:tr h="233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Masculino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9" marR="15449" marT="7724" marB="7724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88%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85%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80%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81%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81%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88879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Educación Media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9" marR="15449" marT="7724" marB="7724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75%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63%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75%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63%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63%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4130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Técnico-Profesional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9" marR="15449" marT="7724" marB="77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90%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92%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77%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80%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82%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0438"/>
                  </a:ext>
                </a:extLst>
              </a:tr>
              <a:tr h="3793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Universitaria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9" marR="15449" marT="7724" marB="77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87%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84%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82%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82%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82%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4719"/>
                  </a:ext>
                </a:extLst>
              </a:tr>
              <a:tr h="4174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Magíster o Doctorado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49" marR="15449" marT="7724" marB="772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91%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80%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66%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73%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75%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9" marR="1609" marT="1609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53253"/>
                  </a:ext>
                </a:extLst>
              </a:tr>
            </a:tbl>
          </a:graphicData>
        </a:graphic>
      </p:graphicFrame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AB467CA-9C34-4EE5-96E8-5BF239BE61DF}"/>
              </a:ext>
            </a:extLst>
          </p:cNvPr>
          <p:cNvCxnSpPr/>
          <p:nvPr/>
        </p:nvCxnSpPr>
        <p:spPr>
          <a:xfrm>
            <a:off x="4737725" y="2280029"/>
            <a:ext cx="367990" cy="156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B6281BC-B613-448C-8CB0-5623D7C20641}"/>
              </a:ext>
            </a:extLst>
          </p:cNvPr>
          <p:cNvCxnSpPr/>
          <p:nvPr/>
        </p:nvCxnSpPr>
        <p:spPr>
          <a:xfrm flipV="1">
            <a:off x="1113974" y="2278946"/>
            <a:ext cx="546410" cy="144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2F8B370C-BB73-B34E-807B-BBBB3C070E79}"/>
              </a:ext>
            </a:extLst>
          </p:cNvPr>
          <p:cNvSpPr/>
          <p:nvPr/>
        </p:nvSpPr>
        <p:spPr>
          <a:xfrm>
            <a:off x="3411740" y="1770772"/>
            <a:ext cx="2080260" cy="22394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3">
            <a:extLst>
              <a:ext uri="{FF2B5EF4-FFF2-40B4-BE49-F238E27FC236}">
                <a16:creationId xmlns:a16="http://schemas.microsoft.com/office/drawing/2014/main" id="{3F094099-4DE9-4424-9B8E-9D7AAE150AF1}"/>
              </a:ext>
            </a:extLst>
          </p:cNvPr>
          <p:cNvSpPr/>
          <p:nvPr/>
        </p:nvSpPr>
        <p:spPr>
          <a:xfrm>
            <a:off x="4081669" y="170241"/>
            <a:ext cx="4841979" cy="1064191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 año, aumenta la percepción de autonomía del Consejo, pero baja considerablemente la percepción sobre su grado de transparencia, siendo el atributo peor evaluado.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más críticos respecto a la transparencia son funcionarios de los OAC y  funcionarios con alto nivel educacional (Magíster o Doctorado).</a:t>
            </a:r>
          </a:p>
        </p:txBody>
      </p:sp>
    </p:spTree>
    <p:extLst>
      <p:ext uri="{BB962C8B-B14F-4D97-AF65-F5344CB8AC3E}">
        <p14:creationId xmlns:p14="http://schemas.microsoft.com/office/powerpoint/2010/main" val="2933762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7BC489B5-D2A3-4174-B696-EE2F7F3BC038}"/>
              </a:ext>
            </a:extLst>
          </p:cNvPr>
          <p:cNvSpPr/>
          <p:nvPr/>
        </p:nvSpPr>
        <p:spPr>
          <a:xfrm>
            <a:off x="-3" y="9551"/>
            <a:ext cx="4572004" cy="676249"/>
          </a:xfrm>
          <a:prstGeom prst="rect">
            <a:avLst/>
          </a:prstGeom>
          <a:solidFill>
            <a:srgbClr val="55C8E9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8361DC-A68D-4A26-A807-B46023AB978B}"/>
              </a:ext>
            </a:extLst>
          </p:cNvPr>
          <p:cNvSpPr txBox="1"/>
          <p:nvPr/>
        </p:nvSpPr>
        <p:spPr>
          <a:xfrm>
            <a:off x="214311" y="89893"/>
            <a:ext cx="858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Resultados Generales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367FEBD-9077-4C7A-A574-80F34B192B36}"/>
              </a:ext>
            </a:extLst>
          </p:cNvPr>
          <p:cNvGraphicFramePr>
            <a:graphicFrameLocks noGrp="1"/>
          </p:cNvGraphicFramePr>
          <p:nvPr/>
        </p:nvGraphicFramePr>
        <p:xfrm>
          <a:off x="256515" y="1403330"/>
          <a:ext cx="8580065" cy="38630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418496">
                  <a:extLst>
                    <a:ext uri="{9D8B030D-6E8A-4147-A177-3AD203B41FA5}">
                      <a16:colId xmlns:a16="http://schemas.microsoft.com/office/drawing/2014/main" val="3489289071"/>
                    </a:ext>
                  </a:extLst>
                </a:gridCol>
                <a:gridCol w="996343">
                  <a:extLst>
                    <a:ext uri="{9D8B030D-6E8A-4147-A177-3AD203B41FA5}">
                      <a16:colId xmlns:a16="http://schemas.microsoft.com/office/drawing/2014/main" val="717415718"/>
                    </a:ext>
                  </a:extLst>
                </a:gridCol>
                <a:gridCol w="1203932">
                  <a:extLst>
                    <a:ext uri="{9D8B030D-6E8A-4147-A177-3AD203B41FA5}">
                      <a16:colId xmlns:a16="http://schemas.microsoft.com/office/drawing/2014/main" val="644872725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000825549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3316472501"/>
                    </a:ext>
                  </a:extLst>
                </a:gridCol>
                <a:gridCol w="1018194">
                  <a:extLst>
                    <a:ext uri="{9D8B030D-6E8A-4147-A177-3AD203B41FA5}">
                      <a16:colId xmlns:a16="http://schemas.microsoft.com/office/drawing/2014/main" val="189383549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Servicios del Consejo para la Transparencia</a:t>
                      </a:r>
                      <a:endParaRPr lang="es-419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  <a:endParaRPr lang="es-419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 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860999"/>
                  </a:ext>
                </a:extLst>
              </a:tr>
              <a:tr h="458432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Satisfacción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100" dirty="0">
                          <a:effectLst/>
                        </a:rPr>
                        <a:t>(nota 5 a 7)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Expectativas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(mucho mejor/mejor)</a:t>
                      </a:r>
                      <a:endParaRPr lang="es-419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Cálculo ponderado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Índice de Satisfacción por procesos</a:t>
                      </a:r>
                      <a:endParaRPr lang="es-419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Satisfacción General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597002"/>
                  </a:ext>
                </a:extLst>
              </a:tr>
              <a:tr h="2861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Resolución de amparos o reclamos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90%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47%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419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419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s-419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Satisfacción x (0.6)</a:t>
                      </a:r>
                      <a:endParaRPr lang="es-419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Expectativas x (0.4)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73%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>
                          <a:effectLst/>
                        </a:rPr>
                        <a:t>79%</a:t>
                      </a:r>
                      <a:endParaRPr lang="es-419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806094"/>
                  </a:ext>
                </a:extLst>
              </a:tr>
              <a:tr h="228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SARC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97%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66%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84%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51467"/>
                  </a:ext>
                </a:extLst>
              </a:tr>
              <a:tr h="228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Seguimiento de cumplimiento de decisiones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90%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48%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73%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85373"/>
                  </a:ext>
                </a:extLst>
              </a:tr>
              <a:tr h="2403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Oficios de Normativa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93%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62%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80%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44088"/>
                  </a:ext>
                </a:extLst>
              </a:tr>
              <a:tr h="2403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Herramienta de búsqueda de Jurisprudencia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84%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48%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70%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410647"/>
                  </a:ext>
                </a:extLst>
              </a:tr>
              <a:tr h="228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Informes de Fiscalización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91%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46%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73%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041155"/>
                  </a:ext>
                </a:extLst>
              </a:tr>
              <a:tr h="228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Consultas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97%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68%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85%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124664"/>
                  </a:ext>
                </a:extLst>
              </a:tr>
              <a:tr h="228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Participación y evaluación de capacitaciones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96%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65%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84%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27497"/>
                  </a:ext>
                </a:extLst>
              </a:tr>
              <a:tr h="228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Educatransparencia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98%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72%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87%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746666"/>
                  </a:ext>
                </a:extLst>
              </a:tr>
              <a:tr h="228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Uso y evaluación de Extranet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94%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55%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</a:rPr>
                        <a:t>78%</a:t>
                      </a:r>
                      <a:endParaRPr lang="es-419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22900"/>
                  </a:ext>
                </a:extLst>
              </a:tr>
              <a:tr h="228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Portal de Transparencia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95%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66%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83%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165118"/>
                  </a:ext>
                </a:extLst>
              </a:tr>
              <a:tr h="228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227" marR="12227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49939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E010538B-3F90-4FE0-8918-7BF39F0D81A8}"/>
              </a:ext>
            </a:extLst>
          </p:cNvPr>
          <p:cNvSpPr txBox="1"/>
          <p:nvPr/>
        </p:nvSpPr>
        <p:spPr>
          <a:xfrm>
            <a:off x="2767105" y="899756"/>
            <a:ext cx="375046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ÍNDICE DE SATISFACCIÓN DE ENLACES </a:t>
            </a:r>
          </a:p>
        </p:txBody>
      </p:sp>
      <p:sp>
        <p:nvSpPr>
          <p:cNvPr id="16" name="Rectángulo redondeado 3">
            <a:extLst>
              <a:ext uri="{FF2B5EF4-FFF2-40B4-BE49-F238E27FC236}">
                <a16:creationId xmlns:a16="http://schemas.microsoft.com/office/drawing/2014/main" id="{E1C2CE72-20EA-407E-838A-FF91AE21D18F}"/>
              </a:ext>
            </a:extLst>
          </p:cNvPr>
          <p:cNvSpPr/>
          <p:nvPr/>
        </p:nvSpPr>
        <p:spPr>
          <a:xfrm>
            <a:off x="1085894" y="5486396"/>
            <a:ext cx="6865034" cy="109882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diferencia del 2019, en 2020 el índice se constituye en base a la satisfacción que tienen los enlaces de los procesos en que son partícipes y el cumplimiento de las expectativas generadas de cada proceso. En cuanto a los procesos mejores evaluados, destacan: Educatransparencia, Consultas, SARC y Participación de Capacitaciones.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**No se incluyen en el índice el proceso de  Queja debido a la baja representatividad (N=9) y las herramientas de autoevaluación (no se incluyó este año en la encuesta).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729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7457D6D-BC90-43FB-AB07-E19D31030072}"/>
              </a:ext>
            </a:extLst>
          </p:cNvPr>
          <p:cNvGraphicFramePr>
            <a:graphicFrameLocks/>
          </p:cNvGraphicFramePr>
          <p:nvPr/>
        </p:nvGraphicFramePr>
        <p:xfrm>
          <a:off x="5093121" y="1304866"/>
          <a:ext cx="3796051" cy="350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0" y="300851"/>
            <a:ext cx="4262511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Resultados Generales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A83CA70-7CDB-4B0A-B158-F4855CA5DDB8}"/>
              </a:ext>
            </a:extLst>
          </p:cNvPr>
          <p:cNvGraphicFramePr>
            <a:graphicFrameLocks/>
          </p:cNvGraphicFramePr>
          <p:nvPr/>
        </p:nvGraphicFramePr>
        <p:xfrm>
          <a:off x="198555" y="1304864"/>
          <a:ext cx="4711069" cy="519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ángulo redondeado 3">
            <a:extLst>
              <a:ext uri="{FF2B5EF4-FFF2-40B4-BE49-F238E27FC236}">
                <a16:creationId xmlns:a16="http://schemas.microsoft.com/office/drawing/2014/main" id="{3B617D1F-5755-4E76-82F7-BCC3ED9174C8}"/>
              </a:ext>
            </a:extLst>
          </p:cNvPr>
          <p:cNvSpPr/>
          <p:nvPr/>
        </p:nvSpPr>
        <p:spPr>
          <a:xfrm>
            <a:off x="5418232" y="5010298"/>
            <a:ext cx="3470940" cy="1490514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 año se mantiene una tendencia de buena evaluación del Consejo. La satisfacción general de los Enlaces respecto a los servicios que presta nuestra institución obtuvo nota 6,0. Un 76% de los encuestados le puso al Consejo nota 6 o 7. </a:t>
            </a:r>
          </a:p>
        </p:txBody>
      </p:sp>
      <p:sp>
        <p:nvSpPr>
          <p:cNvPr id="8" name="9 Llamada rectangular redondeada">
            <a:extLst>
              <a:ext uri="{FF2B5EF4-FFF2-40B4-BE49-F238E27FC236}">
                <a16:creationId xmlns:a16="http://schemas.microsoft.com/office/drawing/2014/main" id="{D392CF12-0501-429B-8B7D-DA048DB75EE7}"/>
              </a:ext>
            </a:extLst>
          </p:cNvPr>
          <p:cNvSpPr/>
          <p:nvPr/>
        </p:nvSpPr>
        <p:spPr>
          <a:xfrm>
            <a:off x="5696919" y="919980"/>
            <a:ext cx="2644725" cy="3848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Año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FBA732D-EAA9-49BF-9572-6CFCF306EB44}"/>
              </a:ext>
            </a:extLst>
          </p:cNvPr>
          <p:cNvGraphicFramePr>
            <a:graphicFrameLocks noGrp="1"/>
          </p:cNvGraphicFramePr>
          <p:nvPr/>
        </p:nvGraphicFramePr>
        <p:xfrm>
          <a:off x="198556" y="3189844"/>
          <a:ext cx="1349828" cy="6384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799">
                  <a:extLst>
                    <a:ext uri="{9D8B030D-6E8A-4147-A177-3AD203B41FA5}">
                      <a16:colId xmlns:a16="http://schemas.microsoft.com/office/drawing/2014/main" val="3911896935"/>
                    </a:ext>
                  </a:extLst>
                </a:gridCol>
                <a:gridCol w="821029">
                  <a:extLst>
                    <a:ext uri="{9D8B030D-6E8A-4147-A177-3AD203B41FA5}">
                      <a16:colId xmlns:a16="http://schemas.microsoft.com/office/drawing/2014/main" val="3436698011"/>
                    </a:ext>
                  </a:extLst>
                </a:gridCol>
              </a:tblGrid>
              <a:tr h="212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es-419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97" marR="8444" marT="84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000">
                          <a:effectLst/>
                        </a:rPr>
                        <a:t>Promedio</a:t>
                      </a:r>
                      <a:endParaRPr lang="es-419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4219909382"/>
                  </a:ext>
                </a:extLst>
              </a:tr>
              <a:tr h="212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Muni</a:t>
                      </a:r>
                      <a:endParaRPr lang="es-419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97" marR="8444" marT="84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000">
                          <a:effectLst/>
                        </a:rPr>
                        <a:t>5,99</a:t>
                      </a:r>
                      <a:endParaRPr lang="es-419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349752566"/>
                  </a:ext>
                </a:extLst>
              </a:tr>
              <a:tr h="212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OAC </a:t>
                      </a:r>
                      <a:endParaRPr lang="es-419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97" marR="8444" marT="84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6,03</a:t>
                      </a: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4" marR="8444" marT="8444" marB="0" anchor="ctr"/>
                </a:tc>
                <a:extLst>
                  <a:ext uri="{0D108BD9-81ED-4DB2-BD59-A6C34878D82A}">
                    <a16:rowId xmlns:a16="http://schemas.microsoft.com/office/drawing/2014/main" val="272910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99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00851"/>
            <a:ext cx="4262511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Resultados Generales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66625BA-576B-42A9-AAD6-9BE4D9F8C861}"/>
              </a:ext>
            </a:extLst>
          </p:cNvPr>
          <p:cNvGraphicFramePr>
            <a:graphicFrameLocks/>
          </p:cNvGraphicFramePr>
          <p:nvPr/>
        </p:nvGraphicFramePr>
        <p:xfrm>
          <a:off x="714078" y="1799387"/>
          <a:ext cx="3914191" cy="229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A395D41-89BF-4503-9A11-7A92DBFEF4D2}"/>
              </a:ext>
            </a:extLst>
          </p:cNvPr>
          <p:cNvGraphicFramePr>
            <a:graphicFrameLocks/>
          </p:cNvGraphicFramePr>
          <p:nvPr/>
        </p:nvGraphicFramePr>
        <p:xfrm>
          <a:off x="714078" y="4192815"/>
          <a:ext cx="3914191" cy="229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7D96741-F565-4E6B-AFB8-E2A3C8A02591}"/>
              </a:ext>
            </a:extLst>
          </p:cNvPr>
          <p:cNvGraphicFramePr>
            <a:graphicFrameLocks/>
          </p:cNvGraphicFramePr>
          <p:nvPr/>
        </p:nvGraphicFramePr>
        <p:xfrm>
          <a:off x="4684539" y="4192815"/>
          <a:ext cx="3601331" cy="229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A807031-8EBA-4CE6-B9FE-C6BE19A46BFA}"/>
              </a:ext>
            </a:extLst>
          </p:cNvPr>
          <p:cNvGraphicFramePr>
            <a:graphicFrameLocks/>
          </p:cNvGraphicFramePr>
          <p:nvPr/>
        </p:nvGraphicFramePr>
        <p:xfrm>
          <a:off x="4684539" y="1799387"/>
          <a:ext cx="3601331" cy="229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6F1D704-0C30-4578-9BCC-316C06BF401E}"/>
              </a:ext>
            </a:extLst>
          </p:cNvPr>
          <p:cNvSpPr txBox="1"/>
          <p:nvPr/>
        </p:nvSpPr>
        <p:spPr>
          <a:xfrm>
            <a:off x="1603715" y="1279209"/>
            <a:ext cx="6091311" cy="43088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una escala del 1 al 7, donde 1 es “muy insatisfecho” y 7 “muy satisfecho”, en general, ¿cuán satisfecho se encuentra Ud. con los servicios que presta el Consejo para la Transparencia?</a:t>
            </a:r>
            <a:endParaRPr kumimoji="0" lang="es-419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F156E0E-29FF-B047-814E-BA71CAA65FFD}"/>
              </a:ext>
            </a:extLst>
          </p:cNvPr>
          <p:cNvSpPr/>
          <p:nvPr/>
        </p:nvSpPr>
        <p:spPr>
          <a:xfrm>
            <a:off x="7040880" y="2846070"/>
            <a:ext cx="411480" cy="40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5ACFAB8-CC66-5040-B0D6-77415760F3E6}"/>
              </a:ext>
            </a:extLst>
          </p:cNvPr>
          <p:cNvSpPr/>
          <p:nvPr/>
        </p:nvSpPr>
        <p:spPr>
          <a:xfrm>
            <a:off x="7040880" y="4993957"/>
            <a:ext cx="411480" cy="40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918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00851"/>
            <a:ext cx="4262511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Resultados Generales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2EEEC49-1304-4F94-B108-D3B8831BFC71}"/>
              </a:ext>
            </a:extLst>
          </p:cNvPr>
          <p:cNvGraphicFramePr>
            <a:graphicFrameLocks/>
          </p:cNvGraphicFramePr>
          <p:nvPr/>
        </p:nvGraphicFramePr>
        <p:xfrm>
          <a:off x="2339094" y="1035170"/>
          <a:ext cx="6400183" cy="580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7 Llamada rectangular redondeada">
            <a:extLst>
              <a:ext uri="{FF2B5EF4-FFF2-40B4-BE49-F238E27FC236}">
                <a16:creationId xmlns:a16="http://schemas.microsoft.com/office/drawing/2014/main" id="{7280E6BC-FA21-41E3-9995-2B02E1A30B25}"/>
              </a:ext>
            </a:extLst>
          </p:cNvPr>
          <p:cNvSpPr/>
          <p:nvPr/>
        </p:nvSpPr>
        <p:spPr>
          <a:xfrm>
            <a:off x="42204" y="1285538"/>
            <a:ext cx="2184040" cy="876112"/>
          </a:xfrm>
          <a:prstGeom prst="wedgeRoundRectCallout">
            <a:avLst>
              <a:gd name="adj1" fmla="val 74681"/>
              <a:gd name="adj2" fmla="val 33857"/>
              <a:gd name="adj3" fmla="val 16667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Enlaces sienten que falta mayor apoyo por parte del Consejo, especialmente en Pandemia. La comunicación se ha vuelto difícil con el CPLT.</a:t>
            </a:r>
          </a:p>
        </p:txBody>
      </p:sp>
      <p:sp>
        <p:nvSpPr>
          <p:cNvPr id="14" name="7 Llamada rectangular redondeada">
            <a:extLst>
              <a:ext uri="{FF2B5EF4-FFF2-40B4-BE49-F238E27FC236}">
                <a16:creationId xmlns:a16="http://schemas.microsoft.com/office/drawing/2014/main" id="{017D494E-732E-4914-95A6-A0C5FAAE26C7}"/>
              </a:ext>
            </a:extLst>
          </p:cNvPr>
          <p:cNvSpPr/>
          <p:nvPr/>
        </p:nvSpPr>
        <p:spPr>
          <a:xfrm>
            <a:off x="6959960" y="2528668"/>
            <a:ext cx="1958340" cy="900332"/>
          </a:xfrm>
          <a:prstGeom prst="wedgeRoundRectCallout">
            <a:avLst>
              <a:gd name="adj1" fmla="val -65964"/>
              <a:gd name="adj2" fmla="val -67331"/>
              <a:gd name="adj3" fmla="val 16667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Muchos de los problemas tecnológicos se refieren a la Herramienta de búsqueda de Jurisprudencia.</a:t>
            </a:r>
          </a:p>
        </p:txBody>
      </p:sp>
      <p:sp>
        <p:nvSpPr>
          <p:cNvPr id="15" name="7 Llamada rectangular redondeada">
            <a:extLst>
              <a:ext uri="{FF2B5EF4-FFF2-40B4-BE49-F238E27FC236}">
                <a16:creationId xmlns:a16="http://schemas.microsoft.com/office/drawing/2014/main" id="{727A7AD0-55EA-4F3E-BC4D-FB310C475613}"/>
              </a:ext>
            </a:extLst>
          </p:cNvPr>
          <p:cNvSpPr/>
          <p:nvPr/>
        </p:nvSpPr>
        <p:spPr>
          <a:xfrm>
            <a:off x="42204" y="2508498"/>
            <a:ext cx="2184040" cy="876113"/>
          </a:xfrm>
          <a:prstGeom prst="wedgeRoundRectCallout">
            <a:avLst>
              <a:gd name="adj1" fmla="val 59916"/>
              <a:gd name="adj2" fmla="val -40091"/>
              <a:gd name="adj3" fmla="val 16667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Existe la percepción de una alta demanda de trabajo, por parte del CPLT a los Enlaces, que los distraen de sus funciones.</a:t>
            </a:r>
          </a:p>
        </p:txBody>
      </p:sp>
      <p:sp>
        <p:nvSpPr>
          <p:cNvPr id="17" name="7 Llamada rectangular redondeada">
            <a:extLst>
              <a:ext uri="{FF2B5EF4-FFF2-40B4-BE49-F238E27FC236}">
                <a16:creationId xmlns:a16="http://schemas.microsoft.com/office/drawing/2014/main" id="{4494B0C4-66DE-4913-A495-363573FE06E2}"/>
              </a:ext>
            </a:extLst>
          </p:cNvPr>
          <p:cNvSpPr/>
          <p:nvPr/>
        </p:nvSpPr>
        <p:spPr>
          <a:xfrm>
            <a:off x="6959960" y="4740812"/>
            <a:ext cx="1958340" cy="1089722"/>
          </a:xfrm>
          <a:prstGeom prst="wedgeRoundRectCallout">
            <a:avLst>
              <a:gd name="adj1" fmla="val -106606"/>
              <a:gd name="adj2" fmla="val -65139"/>
              <a:gd name="adj3" fmla="val 16667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Algunos Enlaces piensan que el Consejo hace uso de facultades fuera de su competencia legal, como por ejemplo, velar por la Probidad o el Lobby.</a:t>
            </a:r>
          </a:p>
        </p:txBody>
      </p:sp>
      <p:sp>
        <p:nvSpPr>
          <p:cNvPr id="18" name="7 Llamada rectangular redondeada">
            <a:extLst>
              <a:ext uri="{FF2B5EF4-FFF2-40B4-BE49-F238E27FC236}">
                <a16:creationId xmlns:a16="http://schemas.microsoft.com/office/drawing/2014/main" id="{4151FC2E-52DC-4C6F-B9DB-AD3422578C39}"/>
              </a:ext>
            </a:extLst>
          </p:cNvPr>
          <p:cNvSpPr/>
          <p:nvPr/>
        </p:nvSpPr>
        <p:spPr>
          <a:xfrm>
            <a:off x="101088" y="4954420"/>
            <a:ext cx="1958340" cy="876114"/>
          </a:xfrm>
          <a:prstGeom prst="wedgeRoundRectCallout">
            <a:avLst>
              <a:gd name="adj1" fmla="val 72207"/>
              <a:gd name="adj2" fmla="val 109579"/>
              <a:gd name="adj3" fmla="val 16667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Algunos Enlaces consideran que el Consejo está constantemente cambiando normas relacionadas con transparencia.</a:t>
            </a:r>
          </a:p>
        </p:txBody>
      </p:sp>
    </p:spTree>
    <p:extLst>
      <p:ext uri="{BB962C8B-B14F-4D97-AF65-F5344CB8AC3E}">
        <p14:creationId xmlns:p14="http://schemas.microsoft.com/office/powerpoint/2010/main" val="3028035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54D5F03-45C9-4724-A169-C59F8BAF3FA9}"/>
              </a:ext>
            </a:extLst>
          </p:cNvPr>
          <p:cNvGraphicFramePr>
            <a:graphicFrameLocks noGrp="1"/>
          </p:cNvGraphicFramePr>
          <p:nvPr/>
        </p:nvGraphicFramePr>
        <p:xfrm>
          <a:off x="853625" y="1294223"/>
          <a:ext cx="7436750" cy="520019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55594">
                  <a:extLst>
                    <a:ext uri="{9D8B030D-6E8A-4147-A177-3AD203B41FA5}">
                      <a16:colId xmlns:a16="http://schemas.microsoft.com/office/drawing/2014/main" val="1546898711"/>
                    </a:ext>
                  </a:extLst>
                </a:gridCol>
                <a:gridCol w="1800664">
                  <a:extLst>
                    <a:ext uri="{9D8B030D-6E8A-4147-A177-3AD203B41FA5}">
                      <a16:colId xmlns:a16="http://schemas.microsoft.com/office/drawing/2014/main" val="3899978023"/>
                    </a:ext>
                  </a:extLst>
                </a:gridCol>
                <a:gridCol w="2180492">
                  <a:extLst>
                    <a:ext uri="{9D8B030D-6E8A-4147-A177-3AD203B41FA5}">
                      <a16:colId xmlns:a16="http://schemas.microsoft.com/office/drawing/2014/main" val="2190962091"/>
                    </a:ext>
                  </a:extLst>
                </a:gridCol>
              </a:tblGrid>
              <a:tr h="232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Servicio o Proceso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(N) Frecuencia de uso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Promedio de satisfacción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extLst>
                  <a:ext uri="{0D108BD9-81ED-4DB2-BD59-A6C34878D82A}">
                    <a16:rowId xmlns:a16="http://schemas.microsoft.com/office/drawing/2014/main" val="607334024"/>
                  </a:ext>
                </a:extLst>
              </a:tr>
              <a:tr h="23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Oficios de Normativa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316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6.2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2924142950"/>
                  </a:ext>
                </a:extLst>
              </a:tr>
              <a:tr h="23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Portal de Transparencia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307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6.2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2388079728"/>
                  </a:ext>
                </a:extLst>
              </a:tr>
              <a:tr h="23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Resolución de amparos o reclamos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292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5.9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3945474135"/>
                  </a:ext>
                </a:extLst>
              </a:tr>
              <a:tr h="23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Consultas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288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6.3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929583586"/>
                  </a:ext>
                </a:extLst>
              </a:tr>
              <a:tr h="23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Herramienta de búsqueda de Jurisprudencia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225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5.6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3784249638"/>
                  </a:ext>
                </a:extLst>
              </a:tr>
              <a:tr h="23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Informes de fiscalización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219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5.8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228692412"/>
                  </a:ext>
                </a:extLst>
              </a:tr>
              <a:tr h="23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Seguimiento de decisiones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206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5.9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1947458163"/>
                  </a:ext>
                </a:extLst>
              </a:tr>
              <a:tr h="23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SARC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199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6.4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171633257"/>
                  </a:ext>
                </a:extLst>
              </a:tr>
              <a:tr h="23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Educatransparencia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160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6.3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194100445"/>
                  </a:ext>
                </a:extLst>
              </a:tr>
              <a:tr h="329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Extranet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145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6.1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1066546843"/>
                  </a:ext>
                </a:extLst>
              </a:tr>
              <a:tr h="23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Capacitaciones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108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6.2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431792894"/>
                  </a:ext>
                </a:extLst>
              </a:tr>
              <a:tr h="232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Queja</a:t>
                      </a:r>
                      <a:endParaRPr lang="es-419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9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3.8</a:t>
                      </a:r>
                      <a:endParaRPr lang="es-419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6" marR="13096" marT="0" marB="0" anchor="ctr"/>
                </a:tc>
                <a:extLst>
                  <a:ext uri="{0D108BD9-81ED-4DB2-BD59-A6C34878D82A}">
                    <a16:rowId xmlns:a16="http://schemas.microsoft.com/office/drawing/2014/main" val="2067439852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BA236988-BCAE-4A78-B63C-6C07F8A9A979}"/>
              </a:ext>
            </a:extLst>
          </p:cNvPr>
          <p:cNvSpPr/>
          <p:nvPr/>
        </p:nvSpPr>
        <p:spPr>
          <a:xfrm>
            <a:off x="0" y="300851"/>
            <a:ext cx="4262511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Resultados Generales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40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7342" y="0"/>
            <a:ext cx="5888056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81593"/>
            <a:ext cx="549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Metodología Usuarios Privados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25700" y="815912"/>
            <a:ext cx="8552540" cy="608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Encuesta </a:t>
            </a:r>
            <a:r>
              <a:rPr kumimoji="0" lang="es-CL" altLang="es-CL" sz="18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online</a:t>
            </a: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enviada a los correos electrónicos de nuestros </a:t>
            </a:r>
            <a:r>
              <a:rPr kumimoji="0" lang="es-CL" altLang="es-CL" sz="18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usuarios privados: </a:t>
            </a:r>
          </a:p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Reclamantes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Reclamantes con seguimiento de decisiones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Consultantes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Solicitantes CPLT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Solicitantes derivados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Defensoría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Capacitados Funcionarios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Capacitados Sociedad Civil (Sensibilización Ciudadanía)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Capacitados Ciclos Formativos </a:t>
            </a:r>
          </a:p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Cambio de frecuencia: </a:t>
            </a: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Hasta el año pasado se realizaban dos mediciones al año (abril y octubre). Este año se decidió hacer mediciones más frecuentes, más cercanos a la incidencia, para una mayor recordación y mayor tasa de respuesta. Se realizan mediciones mensuales, cuyos resultados se reportan en visualizaciones (</a:t>
            </a:r>
            <a:r>
              <a:rPr kumimoji="0" lang="es-CL" alt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Tableau</a:t>
            </a: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) a los jefes de procesos y en una </a:t>
            </a:r>
            <a:r>
              <a:rPr kumimoji="0" lang="es-CL" alt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ppt</a:t>
            </a: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consolidada semestralmente.  </a:t>
            </a:r>
          </a:p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Envío</a:t>
            </a: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: El día 10 de cada mes (o siguiente día hábil) se envía la encuesta a los usuarios que tengan su caso cerrado y despachado al término del mes anterior. En el caso de los capacitados, se envía la semana siguiente luego de la capacitación.</a:t>
            </a:r>
          </a:p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En el caso de reclamantes, consultantes y solicitantes, se envía cada 3 meses en casos de ser usuarios frecuentes.</a:t>
            </a:r>
          </a:p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altLang="es-CL" dirty="0">
              <a:solidFill>
                <a:srgbClr val="1F497D"/>
              </a:solidFill>
              <a:latin typeface="Calibri"/>
              <a:ea typeface="ＭＳ Ｐゴシック" pitchFamily="34" charset="-128"/>
            </a:endParaRPr>
          </a:p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Este año, la medición comprende los meses de </a:t>
            </a:r>
            <a:r>
              <a:rPr kumimoji="0" lang="es-CL" alt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enero a noviembre</a:t>
            </a:r>
            <a:r>
              <a:rPr kumimoji="0" lang="es-CL" alt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. Los años siguientes, la medición será de diciembre a noviembre.</a:t>
            </a:r>
          </a:p>
        </p:txBody>
      </p:sp>
    </p:spTree>
    <p:extLst>
      <p:ext uri="{BB962C8B-B14F-4D97-AF65-F5344CB8AC3E}">
        <p14:creationId xmlns:p14="http://schemas.microsoft.com/office/powerpoint/2010/main" val="579109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00851"/>
            <a:ext cx="8243888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Resultados Generales – Dirección Jurídica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2C12776-69C7-4032-B8F2-843703312733}"/>
              </a:ext>
            </a:extLst>
          </p:cNvPr>
          <p:cNvGraphicFramePr>
            <a:graphicFrameLocks/>
          </p:cNvGraphicFramePr>
          <p:nvPr/>
        </p:nvGraphicFramePr>
        <p:xfrm>
          <a:off x="3889715" y="3950250"/>
          <a:ext cx="4733779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F1B80E0-D7BA-4F33-8B17-D8D5165400DC}"/>
              </a:ext>
            </a:extLst>
          </p:cNvPr>
          <p:cNvGraphicFramePr>
            <a:graphicFrameLocks/>
          </p:cNvGraphicFramePr>
          <p:nvPr/>
        </p:nvGraphicFramePr>
        <p:xfrm>
          <a:off x="274320" y="1172828"/>
          <a:ext cx="3453618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1">
            <a:extLst>
              <a:ext uri="{FF2B5EF4-FFF2-40B4-BE49-F238E27FC236}">
                <a16:creationId xmlns:a16="http://schemas.microsoft.com/office/drawing/2014/main" id="{BBBB795A-1CED-4EDE-A0DA-6B2F084C349C}"/>
              </a:ext>
            </a:extLst>
          </p:cNvPr>
          <p:cNvSpPr txBox="1"/>
          <p:nvPr/>
        </p:nvSpPr>
        <p:spPr>
          <a:xfrm>
            <a:off x="478303" y="2864009"/>
            <a:ext cx="2968282" cy="2730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s-419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292                         197                         225                        315                                 </a:t>
            </a:r>
            <a:endParaRPr kumimoji="0" lang="es-419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3">
            <a:extLst>
              <a:ext uri="{FF2B5EF4-FFF2-40B4-BE49-F238E27FC236}">
                <a16:creationId xmlns:a16="http://schemas.microsoft.com/office/drawing/2014/main" id="{0DA023D5-BCD0-40B1-A14B-800F226414E5}"/>
              </a:ext>
            </a:extLst>
          </p:cNvPr>
          <p:cNvSpPr/>
          <p:nvPr/>
        </p:nvSpPr>
        <p:spPr>
          <a:xfrm>
            <a:off x="153646" y="4202231"/>
            <a:ext cx="3589460" cy="215526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servicios mejor evaluados de la Dirección Jurídica son el Sistema Anticipado de Resolución de Controversias (SARC) (6,4) y los oficios emitidos por la Unidad de Normativa (6,1). La resolución de amparos o reclamo obtiene un 5,9 y el servicio con una menor evaluación respecto a los demás servicios es la herramienta de búsqueda de Jurisprudencia.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E78D8C7-1E7E-4DC7-BD09-BD9C9E0BA65B}"/>
              </a:ext>
            </a:extLst>
          </p:cNvPr>
          <p:cNvGraphicFramePr>
            <a:graphicFrameLocks/>
          </p:cNvGraphicFramePr>
          <p:nvPr/>
        </p:nvGraphicFramePr>
        <p:xfrm>
          <a:off x="3889714" y="1172828"/>
          <a:ext cx="4733779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1270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00851"/>
            <a:ext cx="8472488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Resultados Generales – Dirección De Fiscalización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EA15233-D31F-46BA-9285-C83AD3EECCFE}"/>
              </a:ext>
            </a:extLst>
          </p:cNvPr>
          <p:cNvGraphicFramePr>
            <a:graphicFrameLocks/>
          </p:cNvGraphicFramePr>
          <p:nvPr/>
        </p:nvGraphicFramePr>
        <p:xfrm>
          <a:off x="4037428" y="3955877"/>
          <a:ext cx="4628272" cy="261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4BA5B4F-3653-453E-8C7B-189704D8CCF7}"/>
              </a:ext>
            </a:extLst>
          </p:cNvPr>
          <p:cNvGraphicFramePr>
            <a:graphicFrameLocks/>
          </p:cNvGraphicFramePr>
          <p:nvPr/>
        </p:nvGraphicFramePr>
        <p:xfrm>
          <a:off x="576775" y="1193628"/>
          <a:ext cx="3263705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1">
            <a:extLst>
              <a:ext uri="{FF2B5EF4-FFF2-40B4-BE49-F238E27FC236}">
                <a16:creationId xmlns:a16="http://schemas.microsoft.com/office/drawing/2014/main" id="{2894CB28-50E7-4A07-89A6-DCCF9545CE63}"/>
              </a:ext>
            </a:extLst>
          </p:cNvPr>
          <p:cNvSpPr txBox="1"/>
          <p:nvPr/>
        </p:nvSpPr>
        <p:spPr>
          <a:xfrm>
            <a:off x="1069144" y="2902123"/>
            <a:ext cx="2194561" cy="249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es-419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218                                                      198                                </a:t>
            </a:r>
            <a:endParaRPr kumimoji="0" lang="es-419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2B577175-B2CA-42A8-AF7B-3CE8332D9576}"/>
              </a:ext>
            </a:extLst>
          </p:cNvPr>
          <p:cNvSpPr/>
          <p:nvPr/>
        </p:nvSpPr>
        <p:spPr>
          <a:xfrm>
            <a:off x="590842" y="4340205"/>
            <a:ext cx="3151163" cy="184793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la Dirección de Fiscalización, el proceso de  Seguimiento de Decisiones obtuvo un 5,9 mientras que los informes de fiscalización obtuvieron un 5,8.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09DD7C0-6B26-4ECA-8935-5896BD6B8BD9}"/>
              </a:ext>
            </a:extLst>
          </p:cNvPr>
          <p:cNvGraphicFramePr>
            <a:graphicFrameLocks/>
          </p:cNvGraphicFramePr>
          <p:nvPr/>
        </p:nvGraphicFramePr>
        <p:xfrm>
          <a:off x="4037427" y="1193628"/>
          <a:ext cx="4628272" cy="276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4122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00851"/>
            <a:ext cx="8301038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Resultados Generales – Dirección De Promoción, Formación Y Vinculación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9FCDA55-9F4D-4479-A8B4-1AA3250BDEFC}"/>
              </a:ext>
            </a:extLst>
          </p:cNvPr>
          <p:cNvGraphicFramePr>
            <a:graphicFrameLocks/>
          </p:cNvGraphicFramePr>
          <p:nvPr/>
        </p:nvGraphicFramePr>
        <p:xfrm>
          <a:off x="4459457" y="3916901"/>
          <a:ext cx="4135897" cy="264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E3D665C-A61C-4D64-B2B8-C45C1F92FD6B}"/>
              </a:ext>
            </a:extLst>
          </p:cNvPr>
          <p:cNvGraphicFramePr>
            <a:graphicFrameLocks/>
          </p:cNvGraphicFramePr>
          <p:nvPr/>
        </p:nvGraphicFramePr>
        <p:xfrm>
          <a:off x="239151" y="1173701"/>
          <a:ext cx="40233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">
            <a:extLst>
              <a:ext uri="{FF2B5EF4-FFF2-40B4-BE49-F238E27FC236}">
                <a16:creationId xmlns:a16="http://schemas.microsoft.com/office/drawing/2014/main" id="{2D8D0CAC-F64E-416F-856D-9FFF9A088F18}"/>
              </a:ext>
            </a:extLst>
          </p:cNvPr>
          <p:cNvSpPr txBox="1"/>
          <p:nvPr/>
        </p:nvSpPr>
        <p:spPr>
          <a:xfrm>
            <a:off x="548646" y="3159435"/>
            <a:ext cx="3390308" cy="2871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s-419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272                             108                               159                                9                                 </a:t>
            </a:r>
            <a:endParaRPr kumimoji="0" lang="es-419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redondeado 3">
            <a:extLst>
              <a:ext uri="{FF2B5EF4-FFF2-40B4-BE49-F238E27FC236}">
                <a16:creationId xmlns:a16="http://schemas.microsoft.com/office/drawing/2014/main" id="{3302F5C5-10CD-45F4-BE37-E88749DFF8E3}"/>
              </a:ext>
            </a:extLst>
          </p:cNvPr>
          <p:cNvSpPr/>
          <p:nvPr/>
        </p:nvSpPr>
        <p:spPr>
          <a:xfrm>
            <a:off x="702066" y="4197645"/>
            <a:ext cx="3236888" cy="207875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servicios mejores evaluados de la Dirección de Promoción, Formación y Vinculación fueron Educatransparencia (6,3); Consultas (6,3) y Capacitaciones (6,2). El servicio de Queja obtuvo un 3,8 (N=9).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EE72F68-F489-43B2-91C3-2D7FE0FADDB5}"/>
              </a:ext>
            </a:extLst>
          </p:cNvPr>
          <p:cNvGraphicFramePr>
            <a:graphicFrameLocks/>
          </p:cNvGraphicFramePr>
          <p:nvPr/>
        </p:nvGraphicFramePr>
        <p:xfrm>
          <a:off x="4459457" y="1173701"/>
          <a:ext cx="41358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8643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00851"/>
            <a:ext cx="901541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Resultados Generales – Dirección De Desarrollo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A90E9CA-E65E-4FF7-B48D-4A4F2D11868D}"/>
              </a:ext>
            </a:extLst>
          </p:cNvPr>
          <p:cNvGraphicFramePr>
            <a:graphicFrameLocks/>
          </p:cNvGraphicFramePr>
          <p:nvPr/>
        </p:nvGraphicFramePr>
        <p:xfrm>
          <a:off x="4149968" y="3911726"/>
          <a:ext cx="4572000" cy="264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7862B55-985E-4ABE-81BC-36BEE3C3BC5C}"/>
              </a:ext>
            </a:extLst>
          </p:cNvPr>
          <p:cNvGraphicFramePr>
            <a:graphicFrameLocks/>
          </p:cNvGraphicFramePr>
          <p:nvPr/>
        </p:nvGraphicFramePr>
        <p:xfrm>
          <a:off x="422032" y="1168528"/>
          <a:ext cx="35450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1">
            <a:extLst>
              <a:ext uri="{FF2B5EF4-FFF2-40B4-BE49-F238E27FC236}">
                <a16:creationId xmlns:a16="http://schemas.microsoft.com/office/drawing/2014/main" id="{A6AEC17E-2918-472C-8B2C-5519250EB881}"/>
              </a:ext>
            </a:extLst>
          </p:cNvPr>
          <p:cNvSpPr txBox="1"/>
          <p:nvPr/>
        </p:nvSpPr>
        <p:spPr>
          <a:xfrm>
            <a:off x="1069144" y="2944327"/>
            <a:ext cx="2194561" cy="249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s-419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144                                                       305                                </a:t>
            </a:r>
            <a:endParaRPr kumimoji="0" lang="es-419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FB6A7581-8A74-49FD-9CAF-E6206362630C}"/>
              </a:ext>
            </a:extLst>
          </p:cNvPr>
          <p:cNvSpPr/>
          <p:nvPr/>
        </p:nvSpPr>
        <p:spPr>
          <a:xfrm>
            <a:off x="358726" y="4446101"/>
            <a:ext cx="3608363" cy="104612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la Dirección de Desarrollo, el Portal de Transparencia obtuvo un 6,2 y el servicio de Extranet obtuvo un 6,1.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56CF53F-3BC4-4995-80AE-F440D188B605}"/>
              </a:ext>
            </a:extLst>
          </p:cNvPr>
          <p:cNvGraphicFramePr>
            <a:graphicFrameLocks/>
          </p:cNvGraphicFramePr>
          <p:nvPr/>
        </p:nvGraphicFramePr>
        <p:xfrm>
          <a:off x="4149968" y="11697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3428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s 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85" y="4524204"/>
            <a:ext cx="2835434" cy="7968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8"/>
          <a:stretch>
            <a:fillRect/>
          </a:stretch>
        </p:blipFill>
        <p:spPr bwMode="auto">
          <a:xfrm>
            <a:off x="3169285" y="3007191"/>
            <a:ext cx="26987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47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30085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172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</a:t>
            </a:r>
          </a:p>
        </p:txBody>
      </p:sp>
      <p:sp>
        <p:nvSpPr>
          <p:cNvPr id="5" name="object 455">
            <a:extLst>
              <a:ext uri="{FF2B5EF4-FFF2-40B4-BE49-F238E27FC236}">
                <a16:creationId xmlns:a16="http://schemas.microsoft.com/office/drawing/2014/main" id="{A3A014D8-0C32-4C2A-8CEF-79CBF9E66812}"/>
              </a:ext>
            </a:extLst>
          </p:cNvPr>
          <p:cNvSpPr/>
          <p:nvPr/>
        </p:nvSpPr>
        <p:spPr>
          <a:xfrm>
            <a:off x="333118" y="1174749"/>
            <a:ext cx="8333302" cy="877647"/>
          </a:xfrm>
          <a:custGeom>
            <a:avLst/>
            <a:gdLst/>
            <a:ahLst/>
            <a:cxnLst/>
            <a:rect l="l" t="t" r="r" b="b"/>
            <a:pathLst>
              <a:path w="14444980" h="3060065">
                <a:moveTo>
                  <a:pt x="14444649" y="3059456"/>
                </a:moveTo>
                <a:lnTo>
                  <a:pt x="0" y="3059456"/>
                </a:lnTo>
                <a:lnTo>
                  <a:pt x="0" y="0"/>
                </a:lnTo>
                <a:lnTo>
                  <a:pt x="14444649" y="0"/>
                </a:lnTo>
                <a:lnTo>
                  <a:pt x="14444649" y="3059456"/>
                </a:lnTo>
                <a:close/>
              </a:path>
            </a:pathLst>
          </a:custGeom>
          <a:solidFill>
            <a:srgbClr val="66CDFF">
              <a:alpha val="15000"/>
            </a:srgbClr>
          </a:solidFill>
          <a:ln>
            <a:noFill/>
          </a:ln>
          <a:effectLst>
            <a:outerShdw blurRad="8255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l" defTabSz="4155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ángulo 13">
            <a:extLst>
              <a:ext uri="{FF2B5EF4-FFF2-40B4-BE49-F238E27FC236}">
                <a16:creationId xmlns:a16="http://schemas.microsoft.com/office/drawing/2014/main" id="{69F33205-EAD3-4032-9CB7-F87BB694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80" y="1190625"/>
            <a:ext cx="818884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 </a:t>
            </a:r>
            <a:r>
              <a:rPr kumimoji="0" lang="es-CL" alt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modelo </a:t>
            </a:r>
            <a:r>
              <a:rPr kumimoji="0" lang="es-CL" alt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para medir la satisfacción de los usuarios externos del Consejo para la Transparencia toma como base el Índice Americano de Satisfacción del Consumidor (ACSI), el cual ha sido adaptado previamente a instituciones públicas, incluyendo el caso chileno.</a:t>
            </a:r>
            <a:endParaRPr kumimoji="0" lang="es-CL" alt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2F478FA-783C-4E84-85C6-4A8313A0B029}"/>
              </a:ext>
            </a:extLst>
          </p:cNvPr>
          <p:cNvSpPr/>
          <p:nvPr/>
        </p:nvSpPr>
        <p:spPr>
          <a:xfrm>
            <a:off x="7172582" y="2443548"/>
            <a:ext cx="1472686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1575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FOFEJ N+ Swift"/>
              </a:rPr>
              <a:t>La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FOFEJ N+ Swift"/>
              </a:rPr>
              <a:t>satisfacción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FOFEJ N+ Swift"/>
              </a:rPr>
              <a:t>se define como la brecha entre la calidad de servicio percibida y la calidad de servicio esperada (expectativas).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FEJ N+ Swift"/>
              <a:ea typeface="Calibri" panose="020F0502020204030204" pitchFamily="34" charset="0"/>
              <a:cs typeface="FOFEJ N+ Swif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BF206A-9FBA-44F5-BEDF-0E3C58C4D92F}"/>
              </a:ext>
            </a:extLst>
          </p:cNvPr>
          <p:cNvSpPr/>
          <p:nvPr/>
        </p:nvSpPr>
        <p:spPr>
          <a:xfrm>
            <a:off x="477580" y="2383114"/>
            <a:ext cx="6408738" cy="349250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776F205-AA9B-46FE-94C7-177BB0A32781}"/>
              </a:ext>
            </a:extLst>
          </p:cNvPr>
          <p:cNvSpPr/>
          <p:nvPr/>
        </p:nvSpPr>
        <p:spPr>
          <a:xfrm>
            <a:off x="2098418" y="3232427"/>
            <a:ext cx="1290637" cy="1152525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Calidad Percibida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C096CB2-1C3A-46BE-9A7D-2D64E7BAC794}"/>
              </a:ext>
            </a:extLst>
          </p:cNvPr>
          <p:cNvSpPr/>
          <p:nvPr/>
        </p:nvSpPr>
        <p:spPr>
          <a:xfrm>
            <a:off x="2080955" y="4675464"/>
            <a:ext cx="1308100" cy="1150938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Expectativas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F04FF1C-4AF3-4E88-86AC-3E410199B439}"/>
              </a:ext>
            </a:extLst>
          </p:cNvPr>
          <p:cNvSpPr/>
          <p:nvPr/>
        </p:nvSpPr>
        <p:spPr>
          <a:xfrm>
            <a:off x="3579555" y="3951564"/>
            <a:ext cx="1308100" cy="115252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Satisfacción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B0A823B-4278-4067-A779-31B6413BBF86}"/>
              </a:ext>
            </a:extLst>
          </p:cNvPr>
          <p:cNvSpPr/>
          <p:nvPr/>
        </p:nvSpPr>
        <p:spPr>
          <a:xfrm>
            <a:off x="614105" y="2586314"/>
            <a:ext cx="992188" cy="723900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Atributo 1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49F6F17-FC24-476B-8F55-33580DAA5FFF}"/>
              </a:ext>
            </a:extLst>
          </p:cNvPr>
          <p:cNvSpPr/>
          <p:nvPr/>
        </p:nvSpPr>
        <p:spPr>
          <a:xfrm>
            <a:off x="610930" y="3351489"/>
            <a:ext cx="995363" cy="723900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Atributo 2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D9BF2C9-6E1D-4F27-A5F8-C006AFE62565}"/>
              </a:ext>
            </a:extLst>
          </p:cNvPr>
          <p:cNvSpPr/>
          <p:nvPr/>
        </p:nvSpPr>
        <p:spPr>
          <a:xfrm>
            <a:off x="623630" y="4116664"/>
            <a:ext cx="971550" cy="654050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Atributo 3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02C1998-FCDB-465E-AB30-CC3FBC97EBEC}"/>
              </a:ext>
            </a:extLst>
          </p:cNvPr>
          <p:cNvSpPr/>
          <p:nvPr/>
        </p:nvSpPr>
        <p:spPr>
          <a:xfrm>
            <a:off x="5422643" y="3224489"/>
            <a:ext cx="1152525" cy="717550"/>
          </a:xfrm>
          <a:prstGeom prst="ellipse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Quejas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2974E67-5044-45C9-9470-540EC17A7EDA}"/>
              </a:ext>
            </a:extLst>
          </p:cNvPr>
          <p:cNvSpPr/>
          <p:nvPr/>
        </p:nvSpPr>
        <p:spPr>
          <a:xfrm>
            <a:off x="5400418" y="4026177"/>
            <a:ext cx="1211262" cy="717550"/>
          </a:xfrm>
          <a:prstGeom prst="ellipse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Recurrencia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A6F61E7-1A87-4C00-BE68-9F26C054311C}"/>
              </a:ext>
            </a:extLst>
          </p:cNvPr>
          <p:cNvSpPr/>
          <p:nvPr/>
        </p:nvSpPr>
        <p:spPr>
          <a:xfrm>
            <a:off x="5400418" y="4823102"/>
            <a:ext cx="1174750" cy="685800"/>
          </a:xfrm>
          <a:prstGeom prst="ellipse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Recomendación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E70C2D41-174E-4A79-BD31-9CE729B719A2}"/>
              </a:ext>
            </a:extLst>
          </p:cNvPr>
          <p:cNvCxnSpPr>
            <a:cxnSpLocks/>
          </p:cNvCxnSpPr>
          <p:nvPr/>
        </p:nvCxnSpPr>
        <p:spPr>
          <a:xfrm>
            <a:off x="1630105" y="3105427"/>
            <a:ext cx="485775" cy="376237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0FA584B8-6CDB-4D90-A298-5B4A633A7138}"/>
              </a:ext>
            </a:extLst>
          </p:cNvPr>
          <p:cNvCxnSpPr>
            <a:cxnSpLocks/>
          </p:cNvCxnSpPr>
          <p:nvPr/>
        </p:nvCxnSpPr>
        <p:spPr>
          <a:xfrm>
            <a:off x="1630105" y="3772177"/>
            <a:ext cx="468313" cy="30162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9DCDEA5-FD04-442E-83FE-2F0F4C630A46}"/>
              </a:ext>
            </a:extLst>
          </p:cNvPr>
          <p:cNvCxnSpPr>
            <a:cxnSpLocks/>
          </p:cNvCxnSpPr>
          <p:nvPr/>
        </p:nvCxnSpPr>
        <p:spPr>
          <a:xfrm flipV="1">
            <a:off x="1615818" y="4086502"/>
            <a:ext cx="485775" cy="2794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DE964E9-1C1E-4AB2-9D66-E48E45019CEB}"/>
              </a:ext>
            </a:extLst>
          </p:cNvPr>
          <p:cNvCxnSpPr>
            <a:cxnSpLocks/>
            <a:stCxn id="14" idx="0"/>
            <a:endCxn id="13" idx="4"/>
          </p:cNvCxnSpPr>
          <p:nvPr/>
        </p:nvCxnSpPr>
        <p:spPr>
          <a:xfrm flipV="1">
            <a:off x="2735005" y="4384952"/>
            <a:ext cx="9525" cy="290512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FEE1AE9D-965D-44B2-97D5-0709BC961913}"/>
              </a:ext>
            </a:extLst>
          </p:cNvPr>
          <p:cNvSpPr/>
          <p:nvPr/>
        </p:nvSpPr>
        <p:spPr>
          <a:xfrm>
            <a:off x="3027105" y="4432577"/>
            <a:ext cx="500063" cy="18097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5A3A9010-951E-441B-AF04-D205C1666883}"/>
              </a:ext>
            </a:extLst>
          </p:cNvPr>
          <p:cNvCxnSpPr>
            <a:cxnSpLocks/>
          </p:cNvCxnSpPr>
          <p:nvPr/>
        </p:nvCxnSpPr>
        <p:spPr>
          <a:xfrm flipV="1">
            <a:off x="4768593" y="3713439"/>
            <a:ext cx="558800" cy="36195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AEB84F0-84B2-40EB-9367-08AB566B8B70}"/>
              </a:ext>
            </a:extLst>
          </p:cNvPr>
          <p:cNvCxnSpPr>
            <a:cxnSpLocks/>
          </p:cNvCxnSpPr>
          <p:nvPr/>
        </p:nvCxnSpPr>
        <p:spPr>
          <a:xfrm flipV="1">
            <a:off x="4941630" y="4427814"/>
            <a:ext cx="385763" cy="396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55F483A2-5D20-4543-BD5B-92F84A758C91}"/>
              </a:ext>
            </a:extLst>
          </p:cNvPr>
          <p:cNvCxnSpPr>
            <a:cxnSpLocks/>
          </p:cNvCxnSpPr>
          <p:nvPr/>
        </p:nvCxnSpPr>
        <p:spPr>
          <a:xfrm>
            <a:off x="4835268" y="4872314"/>
            <a:ext cx="501650" cy="21113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30" name="CuadroTexto 40">
            <a:extLst>
              <a:ext uri="{FF2B5EF4-FFF2-40B4-BE49-F238E27FC236}">
                <a16:creationId xmlns:a16="http://schemas.microsoft.com/office/drawing/2014/main" id="{7BD1859D-7EF9-4784-8882-48BE773B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993" y="2411689"/>
            <a:ext cx="3748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14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200" b="1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Índice Americano de Satisfacción del Consumidor (ACSI)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5A969FF-C8B5-4DA8-AE46-28C5D588764B}"/>
              </a:ext>
            </a:extLst>
          </p:cNvPr>
          <p:cNvSpPr/>
          <p:nvPr/>
        </p:nvSpPr>
        <p:spPr>
          <a:xfrm>
            <a:off x="7156174" y="4743727"/>
            <a:ext cx="1881809" cy="19353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 preguntas comunes:</a:t>
            </a:r>
          </a:p>
          <a:p>
            <a:pPr marL="228600" indent="-228600">
              <a:buFont typeface="+mj-lt"/>
              <a:buAutoNum type="arabicPeriod"/>
            </a:pPr>
            <a:r>
              <a:rPr lang="es-C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Expectativas</a:t>
            </a:r>
          </a:p>
          <a:p>
            <a:pPr marL="228600" indent="-228600">
              <a:buFont typeface="+mj-lt"/>
              <a:buAutoNum type="arabicPeriod"/>
            </a:pPr>
            <a:r>
              <a:rPr lang="es-C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Razón expectativas</a:t>
            </a:r>
          </a:p>
          <a:p>
            <a:pPr marL="228600" indent="-228600">
              <a:buFont typeface="+mj-lt"/>
              <a:buAutoNum type="arabicPeriod"/>
            </a:pPr>
            <a:r>
              <a:rPr lang="es-CL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</a:t>
            </a:r>
            <a:r>
              <a:rPr lang="es-C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s-CL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gral</a:t>
            </a:r>
            <a:endParaRPr lang="es-CL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s-CL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Razon</a:t>
            </a:r>
            <a:r>
              <a:rPr lang="es-C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L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</a:t>
            </a:r>
            <a:r>
              <a:rPr lang="es-C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s-CL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gral</a:t>
            </a:r>
            <a:endParaRPr lang="es-CL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s-C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Recurrencia</a:t>
            </a:r>
          </a:p>
          <a:p>
            <a:pPr marL="228600" indent="-228600">
              <a:buFont typeface="+mj-lt"/>
              <a:buAutoNum type="arabicPeriod"/>
            </a:pPr>
            <a:r>
              <a:rPr lang="es-C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Recomendación</a:t>
            </a:r>
          </a:p>
          <a:p>
            <a:pPr marL="228600" indent="-228600">
              <a:buFont typeface="+mj-lt"/>
              <a:buAutoNum type="arabicPeriod"/>
            </a:pPr>
            <a:r>
              <a:rPr lang="es-C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Sugerencias</a:t>
            </a:r>
          </a:p>
        </p:txBody>
      </p:sp>
    </p:spTree>
    <p:extLst>
      <p:ext uri="{BB962C8B-B14F-4D97-AF65-F5344CB8AC3E}">
        <p14:creationId xmlns:p14="http://schemas.microsoft.com/office/powerpoint/2010/main" val="382279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300851"/>
            <a:ext cx="4589343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327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Tasa de Respuesta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36098" y="1411679"/>
            <a:ext cx="829846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CL" altLang="es-CL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51099"/>
              </p:ext>
            </p:extLst>
          </p:nvPr>
        </p:nvGraphicFramePr>
        <p:xfrm>
          <a:off x="225700" y="1592493"/>
          <a:ext cx="8622463" cy="458477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1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802">
                  <a:extLst>
                    <a:ext uri="{9D8B030D-6E8A-4147-A177-3AD203B41FA5}">
                      <a16:colId xmlns:a16="http://schemas.microsoft.com/office/drawing/2014/main" val="2074769417"/>
                    </a:ext>
                  </a:extLst>
                </a:gridCol>
                <a:gridCol w="599802">
                  <a:extLst>
                    <a:ext uri="{9D8B030D-6E8A-4147-A177-3AD203B41FA5}">
                      <a16:colId xmlns:a16="http://schemas.microsoft.com/office/drawing/2014/main" val="1816110309"/>
                    </a:ext>
                  </a:extLst>
                </a:gridCol>
                <a:gridCol w="599802">
                  <a:extLst>
                    <a:ext uri="{9D8B030D-6E8A-4147-A177-3AD203B41FA5}">
                      <a16:colId xmlns:a16="http://schemas.microsoft.com/office/drawing/2014/main" val="3986080772"/>
                    </a:ext>
                  </a:extLst>
                </a:gridCol>
                <a:gridCol w="599802">
                  <a:extLst>
                    <a:ext uri="{9D8B030D-6E8A-4147-A177-3AD203B41FA5}">
                      <a16:colId xmlns:a16="http://schemas.microsoft.com/office/drawing/2014/main" val="378187131"/>
                    </a:ext>
                  </a:extLst>
                </a:gridCol>
                <a:gridCol w="599802">
                  <a:extLst>
                    <a:ext uri="{9D8B030D-6E8A-4147-A177-3AD203B41FA5}">
                      <a16:colId xmlns:a16="http://schemas.microsoft.com/office/drawing/2014/main" val="2744839810"/>
                    </a:ext>
                  </a:extLst>
                </a:gridCol>
                <a:gridCol w="599802">
                  <a:extLst>
                    <a:ext uri="{9D8B030D-6E8A-4147-A177-3AD203B41FA5}">
                      <a16:colId xmlns:a16="http://schemas.microsoft.com/office/drawing/2014/main" val="2047388852"/>
                    </a:ext>
                  </a:extLst>
                </a:gridCol>
                <a:gridCol w="599802">
                  <a:extLst>
                    <a:ext uri="{9D8B030D-6E8A-4147-A177-3AD203B41FA5}">
                      <a16:colId xmlns:a16="http://schemas.microsoft.com/office/drawing/2014/main" val="2890712954"/>
                    </a:ext>
                  </a:extLst>
                </a:gridCol>
                <a:gridCol w="599802">
                  <a:extLst>
                    <a:ext uri="{9D8B030D-6E8A-4147-A177-3AD203B41FA5}">
                      <a16:colId xmlns:a16="http://schemas.microsoft.com/office/drawing/2014/main" val="1090291687"/>
                    </a:ext>
                  </a:extLst>
                </a:gridCol>
                <a:gridCol w="599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972">
                  <a:extLst>
                    <a:ext uri="{9D8B030D-6E8A-4147-A177-3AD203B41FA5}">
                      <a16:colId xmlns:a16="http://schemas.microsoft.com/office/drawing/2014/main" val="2716855992"/>
                    </a:ext>
                  </a:extLst>
                </a:gridCol>
                <a:gridCol w="552972">
                  <a:extLst>
                    <a:ext uri="{9D8B030D-6E8A-4147-A177-3AD203B41FA5}">
                      <a16:colId xmlns:a16="http://schemas.microsoft.com/office/drawing/2014/main" val="1372389644"/>
                    </a:ext>
                  </a:extLst>
                </a:gridCol>
              </a:tblGrid>
              <a:tr h="400781">
                <a:tc>
                  <a:txBody>
                    <a:bodyPr/>
                    <a:lstStyle/>
                    <a:p>
                      <a:endParaRPr lang="es-CL" sz="1600" b="0" dirty="0">
                        <a:latin typeface="+mn-lt"/>
                      </a:endParaRPr>
                    </a:p>
                  </a:txBody>
                  <a:tcPr marL="68566" marR="68566" marT="9521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>
                          <a:effectLst/>
                        </a:rPr>
                        <a:t>2015</a:t>
                      </a:r>
                      <a:endParaRPr lang="es-C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r>
                        <a:rPr lang="es-CL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endParaRPr lang="es-CL" sz="1600" b="0" dirty="0">
                        <a:latin typeface="+mn-lt"/>
                      </a:endParaRPr>
                    </a:p>
                  </a:txBody>
                  <a:tcPr marL="68566" marR="68566" marT="952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Reclamantes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68566" marR="68566" marT="9521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22%</a:t>
                      </a: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369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 marL="9524" marR="9524" marT="95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404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1059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</a:rPr>
                        <a:t>Solicitantes CPLT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68566" marR="68566" marT="9521" marB="0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16%</a:t>
                      </a: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4" marR="9524" marT="95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Solicitantes derivados</a:t>
                      </a:r>
                    </a:p>
                  </a:txBody>
                  <a:tcPr marL="68566" marR="68566" marT="9521" marB="0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</a:t>
                      </a:r>
                    </a:p>
                  </a:txBody>
                  <a:tcPr marL="9524" marR="9524" marT="95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420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Consultantes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68566" marR="68566" marT="9521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26%</a:t>
                      </a: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463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</a:t>
                      </a:r>
                    </a:p>
                  </a:txBody>
                  <a:tcPr marL="9524" marR="9524" marT="95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584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939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Seguimiento D.</a:t>
                      </a:r>
                    </a:p>
                  </a:txBody>
                  <a:tcPr marL="68566" marR="68566" marT="9521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64163"/>
                  </a:ext>
                </a:extLst>
              </a:tr>
              <a:tr h="358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Defensoría</a:t>
                      </a:r>
                    </a:p>
                  </a:txBody>
                  <a:tcPr marL="68566" marR="68566" marT="9521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24258"/>
                  </a:ext>
                </a:extLst>
              </a:tr>
              <a:tr h="358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Capacitados funcionarios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68566" marR="68566" marT="9521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27%</a:t>
                      </a: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656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395</a:t>
                      </a:r>
                    </a:p>
                  </a:txBody>
                  <a:tcPr marL="9524" marR="9524" marT="95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9525" marR="9525" marT="953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j-lt"/>
                        </a:rPr>
                        <a:t>268</a:t>
                      </a:r>
                    </a:p>
                  </a:txBody>
                  <a:tcPr marL="9525" marR="9525" marT="953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712</a:t>
                      </a:r>
                    </a:p>
                  </a:txBody>
                  <a:tcPr marL="9525" marR="9525" marT="95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45417"/>
                  </a:ext>
                </a:extLst>
              </a:tr>
              <a:tr h="358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Sociedad Civil (Sensibilización)</a:t>
                      </a:r>
                    </a:p>
                  </a:txBody>
                  <a:tcPr marL="68566" marR="68566" marT="9521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4" marR="9524" marT="95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3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3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168191"/>
                  </a:ext>
                </a:extLst>
              </a:tr>
              <a:tr h="358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Ciclo Formativo</a:t>
                      </a:r>
                    </a:p>
                  </a:txBody>
                  <a:tcPr marL="68566" marR="68566" marT="9521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3" marR="9523" marT="952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L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352" marR="9352" marT="935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34187"/>
                  </a:ext>
                </a:extLst>
              </a:tr>
            </a:tbl>
          </a:graphicData>
        </a:graphic>
      </p:graphicFrame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EFD59700-38FB-40BB-8CDA-7275405D21F2}"/>
              </a:ext>
            </a:extLst>
          </p:cNvPr>
          <p:cNvSpPr/>
          <p:nvPr/>
        </p:nvSpPr>
        <p:spPr>
          <a:xfrm>
            <a:off x="6347791" y="655229"/>
            <a:ext cx="1948070" cy="584775"/>
          </a:xfrm>
          <a:prstGeom prst="wedgeRoundRectCallout">
            <a:avLst>
              <a:gd name="adj1" fmla="val 33589"/>
              <a:gd name="adj2" fmla="val 806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respuestas 2020:3464</a:t>
            </a:r>
          </a:p>
        </p:txBody>
      </p:sp>
    </p:spTree>
    <p:extLst>
      <p:ext uri="{BB962C8B-B14F-4D97-AF65-F5344CB8AC3E}">
        <p14:creationId xmlns:p14="http://schemas.microsoft.com/office/powerpoint/2010/main" val="77953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182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Principales Resultados e</a:t>
            </a:r>
            <a:br>
              <a:rPr lang="es-CL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 indicadores estratégicos</a:t>
            </a:r>
            <a:br>
              <a:rPr lang="es-CL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s-CL" dirty="0">
                <a:solidFill>
                  <a:schemeClr val="tx2">
                    <a:lumMod val="50000"/>
                  </a:schemeClr>
                </a:solidFill>
              </a:rPr>
              <a:t>Usuarios Privados</a:t>
            </a:r>
          </a:p>
        </p:txBody>
      </p:sp>
    </p:spTree>
    <p:extLst>
      <p:ext uri="{BB962C8B-B14F-4D97-AF65-F5344CB8AC3E}">
        <p14:creationId xmlns:p14="http://schemas.microsoft.com/office/powerpoint/2010/main" val="284659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36098" y="1015887"/>
            <a:ext cx="82984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distintos tipos de usuarios tienen características distintas, lo que implica atender a sus necesidades de manera diferenciada. </a:t>
            </a:r>
            <a:r>
              <a:rPr lang="es-CL" sz="1700" b="1" dirty="0"/>
              <a:t>El perfil más </a:t>
            </a:r>
            <a:r>
              <a:rPr lang="es-CL" sz="1700" b="1" dirty="0" err="1"/>
              <a:t>elitizado</a:t>
            </a:r>
            <a:r>
              <a:rPr lang="es-CL" sz="1700" b="1" dirty="0"/>
              <a:t> es el de solicitantes CPLT, seguido por el de seguimiento de decisiones y reclamantes. </a:t>
            </a:r>
          </a:p>
          <a:p>
            <a:pPr lvl="0" algn="just">
              <a:defRPr/>
            </a:pPr>
            <a:r>
              <a:rPr lang="es-CL" sz="1700" dirty="0"/>
              <a:t>El perfil de los usuarios se mantiene en relación a los años anteriores.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97849"/>
              </p:ext>
            </p:extLst>
          </p:nvPr>
        </p:nvGraphicFramePr>
        <p:xfrm>
          <a:off x="109586" y="2204263"/>
          <a:ext cx="8918300" cy="427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5099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Reclamantes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Seguimiento de decisiones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Defensoría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Solicitantes CPLT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Solicitantes Derivados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Consultantes</a:t>
                      </a:r>
                    </a:p>
                  </a:txBody>
                  <a:tcPr marL="91447" marR="91447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8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Género masculino (66%) con estudios universitarios y postgrado (77%).</a:t>
                      </a:r>
                      <a:r>
                        <a:rPr lang="es-ES" sz="1400" b="0" baseline="0" dirty="0">
                          <a:solidFill>
                            <a:schemeClr val="tx1"/>
                          </a:solidFill>
                        </a:rPr>
                        <a:t> Mayormente son clientes nuevos (62% tienen sólo 1 caso).</a:t>
                      </a:r>
                      <a:endParaRPr lang="es-CL" sz="1400" b="0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Género masculino (70%) con estudios universitarios y postgrado (81%). Trabajador independiente o del sector privado (43%), Chileno/a (100%), no pertenece a pueblo originario (92%)</a:t>
                      </a:r>
                      <a:endParaRPr lang="es-CL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s-CL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Género masculino (69%), con  estudios universitarios o superior técnico (71%). Trabajador independiente/ Trabajador sector privado (44%) y de la RM (49%)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Género masculino (78%), con estudios universitarios y postgrado (85%), se concentran en la RM (70%), es empleado público (28%), chileno (95%) y no pertenece a pueblos originarios (93%)</a:t>
                      </a:r>
                    </a:p>
                    <a:p>
                      <a:pPr algn="ctr"/>
                      <a:endParaRPr lang="es-CL" sz="1400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Similar entre masculino y femenino, con estudios universitarios y postgrado (61%). Mayormente clientes nuevos (86% tiene 1 sola SAI). Chilenos (91%) y no pertenecen a pueblos originarios (86%) 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Similar entre masculino y femenino, empleado/a sector público (55%), con educación universitaria o mayor (75%),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</a:rPr>
                        <a:t> se concentran en RM (48%).</a:t>
                      </a:r>
                      <a:endParaRPr lang="es-CL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B1CBE19A-84D2-4A26-8D7A-DE42F3932D4A}"/>
              </a:ext>
            </a:extLst>
          </p:cNvPr>
          <p:cNvSpPr/>
          <p:nvPr/>
        </p:nvSpPr>
        <p:spPr>
          <a:xfrm>
            <a:off x="0" y="300851"/>
            <a:ext cx="5738191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0624DF-1126-4FB6-82AA-60E3788D2E16}"/>
              </a:ext>
            </a:extLst>
          </p:cNvPr>
          <p:cNvSpPr txBox="1"/>
          <p:nvPr/>
        </p:nvSpPr>
        <p:spPr>
          <a:xfrm>
            <a:off x="225700" y="362842"/>
            <a:ext cx="5308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Perfil de los Usuarios Privados</a:t>
            </a:r>
          </a:p>
        </p:txBody>
      </p:sp>
    </p:spTree>
    <p:extLst>
      <p:ext uri="{BB962C8B-B14F-4D97-AF65-F5344CB8AC3E}">
        <p14:creationId xmlns:p14="http://schemas.microsoft.com/office/powerpoint/2010/main" val="228311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300851"/>
            <a:ext cx="5738191" cy="734319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5700" y="362842"/>
            <a:ext cx="5308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Perfil de los Usuarios Privados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36098" y="1160142"/>
            <a:ext cx="82984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Capacitados también tienen un perfil particular, sin embargo, estos son usuarios que el CPLT capacita en base a una focalización.  </a:t>
            </a:r>
            <a:endParaRPr kumimoji="0" lang="es-CL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59012"/>
              </p:ext>
            </p:extLst>
          </p:nvPr>
        </p:nvGraphicFramePr>
        <p:xfrm>
          <a:off x="1205949" y="2204263"/>
          <a:ext cx="7209182" cy="312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8052">
                  <a:extLst>
                    <a:ext uri="{9D8B030D-6E8A-4147-A177-3AD203B41FA5}">
                      <a16:colId xmlns:a16="http://schemas.microsoft.com/office/drawing/2014/main" val="3397284441"/>
                    </a:ext>
                  </a:extLst>
                </a:gridCol>
              </a:tblGrid>
              <a:tr h="765099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Capacitados Funcionarios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Sociedad Civil (Sensibilización)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Ciclo Formativo</a:t>
                      </a:r>
                    </a:p>
                  </a:txBody>
                  <a:tcPr marL="91447" marR="91447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8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Género femenino (69%), de ministerio o servicio público (63%), profesional (38%),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Educación universitaria completa o incompleta (59%), con 10 o más años en su institución (45%)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varias regiones (RM, 26%)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Género femenino (67%), estudiante (65%), estudios universitarios completos o incompletos (73%), de la RM (47%), chileno/a (96%) y no pertenece a pueblos originarios (86%)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Género femenino (72%), empleado/a sector privado (73%), Educación universitaria completa o incompleta (47%),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CL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la RM (67%), chileno/a (94%), no pertenece a pueblos originarios (94%)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51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-1" y="260350"/>
            <a:ext cx="8918575" cy="774700"/>
          </a:xfrm>
          <a:prstGeom prst="rect">
            <a:avLst/>
          </a:prstGeom>
          <a:solidFill>
            <a:srgbClr val="55C8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15" name="CuadroTexto 10"/>
          <p:cNvSpPr txBox="1">
            <a:spLocks noChangeArrowheads="1"/>
          </p:cNvSpPr>
          <p:nvPr/>
        </p:nvSpPr>
        <p:spPr bwMode="auto">
          <a:xfrm>
            <a:off x="225425" y="363538"/>
            <a:ext cx="8905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Indicadores Estratégicos Usuarios Privados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0ACAFA-B3FF-4E96-9F93-92F3F894D8A3}"/>
              </a:ext>
            </a:extLst>
          </p:cNvPr>
          <p:cNvSpPr txBox="1"/>
          <p:nvPr/>
        </p:nvSpPr>
        <p:spPr>
          <a:xfrm>
            <a:off x="225425" y="1287024"/>
            <a:ext cx="8613775" cy="11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80000"/>
              </a:lnSpc>
              <a:defRPr/>
            </a:pPr>
            <a:r>
              <a:rPr lang="es-CL" sz="1600" b="1" dirty="0">
                <a:solidFill>
                  <a:prstClr val="black"/>
                </a:solidFill>
                <a:latin typeface="Calibri"/>
              </a:rPr>
              <a:t>Usuarios incorporados</a:t>
            </a:r>
            <a:r>
              <a:rPr lang="es-CL" sz="1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s-CL" sz="1400" dirty="0">
                <a:solidFill>
                  <a:prstClr val="black"/>
                </a:solidFill>
                <a:latin typeface="Calibri"/>
              </a:rPr>
              <a:t>Reclamantes, Seguimiento de decisiones, Consultantes, Solicitantes del CPLT y Capacitados (funcionarios, sensibilización sociedad civil y ciclos formativos). </a:t>
            </a:r>
          </a:p>
          <a:p>
            <a:pPr lvl="0" algn="just">
              <a:lnSpc>
                <a:spcPct val="80000"/>
              </a:lnSpc>
              <a:defRPr/>
            </a:pPr>
            <a:endParaRPr lang="es-CL" sz="1400" dirty="0">
              <a:solidFill>
                <a:prstClr val="black"/>
              </a:solidFill>
              <a:latin typeface="Calibri"/>
            </a:endParaRPr>
          </a:p>
          <a:p>
            <a:pPr lvl="0" algn="just">
              <a:lnSpc>
                <a:spcPct val="80000"/>
              </a:lnSpc>
              <a:defRPr/>
            </a:pPr>
            <a:r>
              <a:rPr lang="es-CL" sz="1400" dirty="0">
                <a:solidFill>
                  <a:prstClr val="black"/>
                </a:solidFill>
                <a:latin typeface="Calibri"/>
              </a:rPr>
              <a:t>Quedan fuera los usuarios que no cuentan con todos los ítems del Índice: Solicitantes derivados y Defensoría. A estos no se les pregunta por recurrencia o recomendación de su servicio, ya que la idea es que no lo vuelvan a usar, sino que redirijan mejor su inquietud.</a:t>
            </a:r>
            <a:endParaRPr lang="es-ES" sz="1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2AB0143-5DBD-4D61-B35F-A512B75EA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435823"/>
              </p:ext>
            </p:extLst>
          </p:nvPr>
        </p:nvGraphicFramePr>
        <p:xfrm>
          <a:off x="297828" y="2659052"/>
          <a:ext cx="8548344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535">
                  <a:extLst>
                    <a:ext uri="{9D8B030D-6E8A-4147-A177-3AD203B41FA5}">
                      <a16:colId xmlns:a16="http://schemas.microsoft.com/office/drawing/2014/main" val="4027899561"/>
                    </a:ext>
                  </a:extLst>
                </a:gridCol>
                <a:gridCol w="3723861">
                  <a:extLst>
                    <a:ext uri="{9D8B030D-6E8A-4147-A177-3AD203B41FA5}">
                      <a16:colId xmlns:a16="http://schemas.microsoft.com/office/drawing/2014/main" val="181437486"/>
                    </a:ext>
                  </a:extLst>
                </a:gridCol>
                <a:gridCol w="2729948">
                  <a:extLst>
                    <a:ext uri="{9D8B030D-6E8A-4147-A177-3AD203B41FA5}">
                      <a16:colId xmlns:a16="http://schemas.microsoft.com/office/drawing/2014/main" val="39191258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CL" sz="1400" dirty="0"/>
                        <a:t>Preguntas incorporadas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Respuestas consideradas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313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/>
                        <a:t>Satisfacción General con el servicio (40%)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¿Cuán satisfecho se encuentra con los servicios entregados por el CPLT? Escala de 1 a 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% que evalúa con notas 5, 6 y7.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7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/>
                        <a:t>Expectativas (25%)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¿El servicio fue peor, igual o mejor de lo que esperaba?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% que responde “mucho mejor”, “mejor” e “igual a lo que esperaba”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0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/>
                        <a:t>Recurrencia (1%)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¿Cuán probable es que usted vuelva a usar los servicios del CPLT, en caso de necesitarlo?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% que responde “Muy probable” y “Probable”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51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400" dirty="0"/>
                        <a:t>Recomendación (25%)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¿Cuán probable es que usted recomiende los servicios del CPLT a otra persona?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% que responde “Muy probable” y “Probable”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4437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36191CC-E43E-4A14-A43E-240180564120}"/>
              </a:ext>
            </a:extLst>
          </p:cNvPr>
          <p:cNvSpPr txBox="1"/>
          <p:nvPr/>
        </p:nvSpPr>
        <p:spPr>
          <a:xfrm>
            <a:off x="767933" y="5544472"/>
            <a:ext cx="8071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Calibri" panose="020F0502020204030204" pitchFamily="34" charset="0"/>
                <a:cs typeface="Calibri" panose="020F0502020204030204" pitchFamily="34" charset="0"/>
              </a:rPr>
              <a:t>Cálculo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es-C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((</a:t>
            </a:r>
            <a:r>
              <a:rPr lang="es-C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Sat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 general * 0,4) + (</a:t>
            </a:r>
            <a:r>
              <a:rPr lang="es-C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*0,25) + (</a:t>
            </a:r>
            <a:r>
              <a:rPr lang="es-C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Recur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*0,1) + (</a:t>
            </a:r>
            <a:r>
              <a:rPr lang="es-C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Recom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*0,25) )*Peso usuario</a:t>
            </a:r>
          </a:p>
        </p:txBody>
      </p:sp>
    </p:spTree>
    <p:extLst>
      <p:ext uri="{BB962C8B-B14F-4D97-AF65-F5344CB8AC3E}">
        <p14:creationId xmlns:p14="http://schemas.microsoft.com/office/powerpoint/2010/main" val="2937131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15721</TotalTime>
  <Words>3981</Words>
  <Application>Microsoft Office PowerPoint</Application>
  <PresentationFormat>Presentación en pantalla (4:3)</PresentationFormat>
  <Paragraphs>707</Paragraphs>
  <Slides>34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Century Gothic</vt:lpstr>
      <vt:lpstr>FOFEJ N+ Swift</vt:lpstr>
      <vt:lpstr>Trebuchet MS</vt:lpstr>
      <vt:lpstr>Tema de Office</vt:lpstr>
      <vt:lpstr>3_Tema de Office</vt:lpstr>
      <vt:lpstr>ESTUDIO DE SATISFACCIÓN DE USUARIOS  PRIVADOS Y PÚBLICOS RESULTADOS 2020</vt:lpstr>
      <vt:lpstr>Usuarios Privados</vt:lpstr>
      <vt:lpstr>Presentación de PowerPoint</vt:lpstr>
      <vt:lpstr>Presentación de PowerPoint</vt:lpstr>
      <vt:lpstr>Presentación de PowerPoint</vt:lpstr>
      <vt:lpstr>Principales Resultados e  indicadores estratégicos Usuarios Privados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Usuarios Públicos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Generales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Estrella de la Muerte</dc:creator>
  <cp:lastModifiedBy>María Paz Torres Alcalde</cp:lastModifiedBy>
  <cp:revision>504</cp:revision>
  <dcterms:created xsi:type="dcterms:W3CDTF">2018-06-22T20:21:09Z</dcterms:created>
  <dcterms:modified xsi:type="dcterms:W3CDTF">2021-04-26T20:02:44Z</dcterms:modified>
</cp:coreProperties>
</file>