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3.xml" ContentType="application/vnd.openxmlformats-officedocument.themeOverride+xml"/>
  <Override PartName="/ppt/notesSlides/notesSlide3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3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3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.xml" ContentType="application/vnd.openxmlformats-officedocument.drawingml.chartshapes+xml"/>
  <Override PartName="/ppt/notesSlides/notesSlide34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4.xml" ContentType="application/vnd.openxmlformats-officedocument.themeOverr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5.xml" ContentType="application/vnd.openxmlformats-officedocument.themeOverride+xml"/>
  <Override PartName="/ppt/notesSlides/notesSlide37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6.xml" ContentType="application/vnd.openxmlformats-officedocument.themeOverride+xml"/>
  <Override PartName="/ppt/notesSlides/notesSlide38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39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7.xml" ContentType="application/vnd.openxmlformats-officedocument.themeOverride+xml"/>
  <Override PartName="/ppt/notesSlides/notesSlide4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43"/>
  </p:notesMasterIdLst>
  <p:sldIdLst>
    <p:sldId id="257" r:id="rId3"/>
    <p:sldId id="258" r:id="rId4"/>
    <p:sldId id="259" r:id="rId5"/>
    <p:sldId id="260" r:id="rId6"/>
    <p:sldId id="261" r:id="rId7"/>
    <p:sldId id="338" r:id="rId8"/>
    <p:sldId id="262" r:id="rId9"/>
    <p:sldId id="267" r:id="rId10"/>
    <p:sldId id="265" r:id="rId11"/>
    <p:sldId id="271" r:id="rId12"/>
    <p:sldId id="270" r:id="rId13"/>
    <p:sldId id="314" r:id="rId14"/>
    <p:sldId id="315" r:id="rId15"/>
    <p:sldId id="348" r:id="rId16"/>
    <p:sldId id="286" r:id="rId17"/>
    <p:sldId id="288" r:id="rId18"/>
    <p:sldId id="350" r:id="rId19"/>
    <p:sldId id="287" r:id="rId20"/>
    <p:sldId id="289" r:id="rId21"/>
    <p:sldId id="351" r:id="rId22"/>
    <p:sldId id="273" r:id="rId23"/>
    <p:sldId id="275" r:id="rId24"/>
    <p:sldId id="302" r:id="rId25"/>
    <p:sldId id="303" r:id="rId26"/>
    <p:sldId id="307" r:id="rId27"/>
    <p:sldId id="308" r:id="rId28"/>
    <p:sldId id="309" r:id="rId29"/>
    <p:sldId id="352" r:id="rId30"/>
    <p:sldId id="342" r:id="rId31"/>
    <p:sldId id="354" r:id="rId32"/>
    <p:sldId id="326" r:id="rId33"/>
    <p:sldId id="327" r:id="rId34"/>
    <p:sldId id="321" r:id="rId35"/>
    <p:sldId id="324" r:id="rId36"/>
    <p:sldId id="300" r:id="rId37"/>
    <p:sldId id="301" r:id="rId38"/>
    <p:sldId id="345" r:id="rId39"/>
    <p:sldId id="346" r:id="rId40"/>
    <p:sldId id="347" r:id="rId41"/>
    <p:sldId id="353" r:id="rId4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360" autoAdjust="0"/>
  </p:normalViewPr>
  <p:slideViewPr>
    <p:cSldViewPr snapToGrid="0">
      <p:cViewPr varScale="1">
        <p:scale>
          <a:sx n="104" d="100"/>
          <a:sy n="104" d="100"/>
        </p:scale>
        <p:origin x="7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Carrasco Vitalich" userId="6118d01d-7dc1-4713-bd48-e575ddb8cfb2" providerId="ADAL" clId="{589D8199-594B-4922-B557-12349D847637}"/>
    <pc:docChg chg="delSld">
      <pc:chgData name="Carlos Carrasco Vitalich" userId="6118d01d-7dc1-4713-bd48-e575ddb8cfb2" providerId="ADAL" clId="{589D8199-594B-4922-B557-12349D847637}" dt="2022-12-30T00:08:18.372" v="0" actId="47"/>
      <pc:docMkLst>
        <pc:docMk/>
      </pc:docMkLst>
      <pc:sldChg chg="del">
        <pc:chgData name="Carlos Carrasco Vitalich" userId="6118d01d-7dc1-4713-bd48-e575ddb8cfb2" providerId="ADAL" clId="{589D8199-594B-4922-B557-12349D847637}" dt="2022-12-30T00:08:18.372" v="0" actId="47"/>
        <pc:sldMkLst>
          <pc:docMk/>
          <pc:sldMk cId="0" sldId="331"/>
        </pc:sldMkLst>
      </pc:sldChg>
    </pc:docChg>
  </pc:docChgLst>
  <pc:docChgLst>
    <pc:chgData name="Carlos Carrasco Vitalich" userId="6118d01d-7dc1-4713-bd48-e575ddb8cfb2" providerId="ADAL" clId="{22CB7354-8971-4F3E-86B6-CE14B6C8AC93}"/>
    <pc:docChg chg="undo custSel addSld delSld modSld">
      <pc:chgData name="Carlos Carrasco Vitalich" userId="6118d01d-7dc1-4713-bd48-e575ddb8cfb2" providerId="ADAL" clId="{22CB7354-8971-4F3E-86B6-CE14B6C8AC93}" dt="2022-12-15T16:44:47.862" v="792" actId="1035"/>
      <pc:docMkLst>
        <pc:docMk/>
      </pc:docMkLst>
      <pc:sldChg chg="modSp mod">
        <pc:chgData name="Carlos Carrasco Vitalich" userId="6118d01d-7dc1-4713-bd48-e575ddb8cfb2" providerId="ADAL" clId="{22CB7354-8971-4F3E-86B6-CE14B6C8AC93}" dt="2022-12-15T00:22:23.107" v="357" actId="1036"/>
        <pc:sldMkLst>
          <pc:docMk/>
          <pc:sldMk cId="0" sldId="258"/>
        </pc:sldMkLst>
        <pc:spChg chg="mod">
          <ac:chgData name="Carlos Carrasco Vitalich" userId="6118d01d-7dc1-4713-bd48-e575ddb8cfb2" providerId="ADAL" clId="{22CB7354-8971-4F3E-86B6-CE14B6C8AC93}" dt="2022-12-15T00:22:23.107" v="357" actId="1036"/>
          <ac:spMkLst>
            <pc:docMk/>
            <pc:sldMk cId="0" sldId="258"/>
            <ac:spMk id="974" creationId="{00000000-0000-0000-0000-000000000000}"/>
          </ac:spMkLst>
        </pc:spChg>
        <pc:spChg chg="mod">
          <ac:chgData name="Carlos Carrasco Vitalich" userId="6118d01d-7dc1-4713-bd48-e575ddb8cfb2" providerId="ADAL" clId="{22CB7354-8971-4F3E-86B6-CE14B6C8AC93}" dt="2022-12-15T00:21:41.645" v="356" actId="14100"/>
          <ac:spMkLst>
            <pc:docMk/>
            <pc:sldMk cId="0" sldId="258"/>
            <ac:spMk id="975" creationId="{00000000-0000-0000-0000-000000000000}"/>
          </ac:spMkLst>
        </pc:spChg>
      </pc:sldChg>
      <pc:sldChg chg="modSp mod">
        <pc:chgData name="Carlos Carrasco Vitalich" userId="6118d01d-7dc1-4713-bd48-e575ddb8cfb2" providerId="ADAL" clId="{22CB7354-8971-4F3E-86B6-CE14B6C8AC93}" dt="2022-12-15T00:51:20.247" v="775" actId="20577"/>
        <pc:sldMkLst>
          <pc:docMk/>
          <pc:sldMk cId="0" sldId="262"/>
        </pc:sldMkLst>
        <pc:spChg chg="mod">
          <ac:chgData name="Carlos Carrasco Vitalich" userId="6118d01d-7dc1-4713-bd48-e575ddb8cfb2" providerId="ADAL" clId="{22CB7354-8971-4F3E-86B6-CE14B6C8AC93}" dt="2022-12-15T00:51:20.247" v="775" actId="20577"/>
          <ac:spMkLst>
            <pc:docMk/>
            <pc:sldMk cId="0" sldId="262"/>
            <ac:spMk id="1015" creationId="{00000000-0000-0000-0000-000000000000}"/>
          </ac:spMkLst>
        </pc:spChg>
      </pc:sldChg>
      <pc:sldChg chg="modSp mod">
        <pc:chgData name="Carlos Carrasco Vitalich" userId="6118d01d-7dc1-4713-bd48-e575ddb8cfb2" providerId="ADAL" clId="{22CB7354-8971-4F3E-86B6-CE14B6C8AC93}" dt="2022-12-15T00:51:39.926" v="780" actId="1035"/>
        <pc:sldMkLst>
          <pc:docMk/>
          <pc:sldMk cId="0" sldId="270"/>
        </pc:sldMkLst>
        <pc:spChg chg="mod">
          <ac:chgData name="Carlos Carrasco Vitalich" userId="6118d01d-7dc1-4713-bd48-e575ddb8cfb2" providerId="ADAL" clId="{22CB7354-8971-4F3E-86B6-CE14B6C8AC93}" dt="2022-12-15T00:51:39.926" v="780" actId="1035"/>
          <ac:spMkLst>
            <pc:docMk/>
            <pc:sldMk cId="0" sldId="270"/>
            <ac:spMk id="7" creationId="{B4BCEAE2-CDD4-B804-9DA0-6116E1D50CF4}"/>
          </ac:spMkLst>
        </pc:spChg>
      </pc:sldChg>
      <pc:sldChg chg="delSp modSp mod">
        <pc:chgData name="Carlos Carrasco Vitalich" userId="6118d01d-7dc1-4713-bd48-e575ddb8cfb2" providerId="ADAL" clId="{22CB7354-8971-4F3E-86B6-CE14B6C8AC93}" dt="2022-12-15T00:24:51.930" v="369" actId="478"/>
        <pc:sldMkLst>
          <pc:docMk/>
          <pc:sldMk cId="0" sldId="287"/>
        </pc:sldMkLst>
        <pc:spChg chg="mod">
          <ac:chgData name="Carlos Carrasco Vitalich" userId="6118d01d-7dc1-4713-bd48-e575ddb8cfb2" providerId="ADAL" clId="{22CB7354-8971-4F3E-86B6-CE14B6C8AC93}" dt="2022-12-15T00:24:49.274" v="368" actId="20577"/>
          <ac:spMkLst>
            <pc:docMk/>
            <pc:sldMk cId="0" sldId="287"/>
            <ac:spMk id="1317" creationId="{00000000-0000-0000-0000-000000000000}"/>
          </ac:spMkLst>
        </pc:spChg>
        <pc:spChg chg="del">
          <ac:chgData name="Carlos Carrasco Vitalich" userId="6118d01d-7dc1-4713-bd48-e575ddb8cfb2" providerId="ADAL" clId="{22CB7354-8971-4F3E-86B6-CE14B6C8AC93}" dt="2022-12-15T00:24:51.930" v="369" actId="478"/>
          <ac:spMkLst>
            <pc:docMk/>
            <pc:sldMk cId="0" sldId="287"/>
            <ac:spMk id="1322" creationId="{00000000-0000-0000-0000-000000000000}"/>
          </ac:spMkLst>
        </pc:spChg>
      </pc:sldChg>
      <pc:sldChg chg="modSp mod">
        <pc:chgData name="Carlos Carrasco Vitalich" userId="6118d01d-7dc1-4713-bd48-e575ddb8cfb2" providerId="ADAL" clId="{22CB7354-8971-4F3E-86B6-CE14B6C8AC93}" dt="2022-12-15T00:25:09.026" v="381" actId="20577"/>
        <pc:sldMkLst>
          <pc:docMk/>
          <pc:sldMk cId="0" sldId="289"/>
        </pc:sldMkLst>
        <pc:spChg chg="mod">
          <ac:chgData name="Carlos Carrasco Vitalich" userId="6118d01d-7dc1-4713-bd48-e575ddb8cfb2" providerId="ADAL" clId="{22CB7354-8971-4F3E-86B6-CE14B6C8AC93}" dt="2022-12-15T00:25:09.026" v="381" actId="20577"/>
          <ac:spMkLst>
            <pc:docMk/>
            <pc:sldMk cId="0" sldId="289"/>
            <ac:spMk id="1342" creationId="{00000000-0000-0000-0000-000000000000}"/>
          </ac:spMkLst>
        </pc:spChg>
      </pc:sldChg>
      <pc:sldChg chg="modSp mod">
        <pc:chgData name="Carlos Carrasco Vitalich" userId="6118d01d-7dc1-4713-bd48-e575ddb8cfb2" providerId="ADAL" clId="{22CB7354-8971-4F3E-86B6-CE14B6C8AC93}" dt="2022-12-15T00:44:17.589" v="546" actId="108"/>
        <pc:sldMkLst>
          <pc:docMk/>
          <pc:sldMk cId="0" sldId="302"/>
        </pc:sldMkLst>
        <pc:spChg chg="mod">
          <ac:chgData name="Carlos Carrasco Vitalich" userId="6118d01d-7dc1-4713-bd48-e575ddb8cfb2" providerId="ADAL" clId="{22CB7354-8971-4F3E-86B6-CE14B6C8AC93}" dt="2022-12-15T00:44:17.589" v="546" actId="108"/>
          <ac:spMkLst>
            <pc:docMk/>
            <pc:sldMk cId="0" sldId="302"/>
            <ac:spMk id="1491" creationId="{00000000-0000-0000-0000-000000000000}"/>
          </ac:spMkLst>
        </pc:spChg>
      </pc:sldChg>
      <pc:sldChg chg="modSp mod">
        <pc:chgData name="Carlos Carrasco Vitalich" userId="6118d01d-7dc1-4713-bd48-e575ddb8cfb2" providerId="ADAL" clId="{22CB7354-8971-4F3E-86B6-CE14B6C8AC93}" dt="2022-12-15T00:26:11.207" v="390" actId="14100"/>
        <pc:sldMkLst>
          <pc:docMk/>
          <pc:sldMk cId="0" sldId="303"/>
        </pc:sldMkLst>
        <pc:spChg chg="mod">
          <ac:chgData name="Carlos Carrasco Vitalich" userId="6118d01d-7dc1-4713-bd48-e575ddb8cfb2" providerId="ADAL" clId="{22CB7354-8971-4F3E-86B6-CE14B6C8AC93}" dt="2022-12-15T00:26:11.207" v="390" actId="14100"/>
          <ac:spMkLst>
            <pc:docMk/>
            <pc:sldMk cId="0" sldId="303"/>
            <ac:spMk id="1497" creationId="{00000000-0000-0000-0000-000000000000}"/>
          </ac:spMkLst>
        </pc:spChg>
      </pc:sldChg>
      <pc:sldChg chg="modSp mod">
        <pc:chgData name="Carlos Carrasco Vitalich" userId="6118d01d-7dc1-4713-bd48-e575ddb8cfb2" providerId="ADAL" clId="{22CB7354-8971-4F3E-86B6-CE14B6C8AC93}" dt="2022-12-15T00:43:40.128" v="543" actId="14100"/>
        <pc:sldMkLst>
          <pc:docMk/>
          <pc:sldMk cId="0" sldId="315"/>
        </pc:sldMkLst>
        <pc:spChg chg="mod">
          <ac:chgData name="Carlos Carrasco Vitalich" userId="6118d01d-7dc1-4713-bd48-e575ddb8cfb2" providerId="ADAL" clId="{22CB7354-8971-4F3E-86B6-CE14B6C8AC93}" dt="2022-12-15T00:43:40.128" v="543" actId="14100"/>
          <ac:spMkLst>
            <pc:docMk/>
            <pc:sldMk cId="0" sldId="315"/>
            <ac:spMk id="4" creationId="{3417B073-01EB-B588-A667-EEE37592F2A7}"/>
          </ac:spMkLst>
        </pc:spChg>
      </pc:sldChg>
      <pc:sldChg chg="modSp mod">
        <pc:chgData name="Carlos Carrasco Vitalich" userId="6118d01d-7dc1-4713-bd48-e575ddb8cfb2" providerId="ADAL" clId="{22CB7354-8971-4F3E-86B6-CE14B6C8AC93}" dt="2022-12-15T00:45:46.589" v="680" actId="14100"/>
        <pc:sldMkLst>
          <pc:docMk/>
          <pc:sldMk cId="0" sldId="324"/>
        </pc:sldMkLst>
        <pc:cxnChg chg="mod">
          <ac:chgData name="Carlos Carrasco Vitalich" userId="6118d01d-7dc1-4713-bd48-e575ddb8cfb2" providerId="ADAL" clId="{22CB7354-8971-4F3E-86B6-CE14B6C8AC93}" dt="2022-12-15T00:45:46.589" v="680" actId="14100"/>
          <ac:cxnSpMkLst>
            <pc:docMk/>
            <pc:sldMk cId="0" sldId="324"/>
            <ac:cxnSpMk id="1720" creationId="{00000000-0000-0000-0000-000000000000}"/>
          </ac:cxnSpMkLst>
        </pc:cxnChg>
      </pc:sldChg>
      <pc:sldChg chg="modSp add del mod">
        <pc:chgData name="Carlos Carrasco Vitalich" userId="6118d01d-7dc1-4713-bd48-e575ddb8cfb2" providerId="ADAL" clId="{22CB7354-8971-4F3E-86B6-CE14B6C8AC93}" dt="2022-12-15T16:44:47.862" v="792" actId="1035"/>
        <pc:sldMkLst>
          <pc:docMk/>
          <pc:sldMk cId="0" sldId="326"/>
        </pc:sldMkLst>
        <pc:spChg chg="mod">
          <ac:chgData name="Carlos Carrasco Vitalich" userId="6118d01d-7dc1-4713-bd48-e575ddb8cfb2" providerId="ADAL" clId="{22CB7354-8971-4F3E-86B6-CE14B6C8AC93}" dt="2022-12-15T16:44:47.862" v="792" actId="1035"/>
          <ac:spMkLst>
            <pc:docMk/>
            <pc:sldMk cId="0" sldId="326"/>
            <ac:spMk id="6" creationId="{BBD5E31E-884C-D0A0-F0C1-1CFC91E3C571}"/>
          </ac:spMkLst>
        </pc:spChg>
      </pc:sldChg>
      <pc:sldChg chg="addSp delSp modSp mod">
        <pc:chgData name="Carlos Carrasco Vitalich" userId="6118d01d-7dc1-4713-bd48-e575ddb8cfb2" providerId="ADAL" clId="{22CB7354-8971-4F3E-86B6-CE14B6C8AC93}" dt="2022-12-15T00:39:59.957" v="467" actId="14100"/>
        <pc:sldMkLst>
          <pc:docMk/>
          <pc:sldMk cId="0" sldId="327"/>
        </pc:sldMkLst>
        <pc:spChg chg="add mod">
          <ac:chgData name="Carlos Carrasco Vitalich" userId="6118d01d-7dc1-4713-bd48-e575ddb8cfb2" providerId="ADAL" clId="{22CB7354-8971-4F3E-86B6-CE14B6C8AC93}" dt="2022-12-15T00:39:13.594" v="426" actId="1076"/>
          <ac:spMkLst>
            <pc:docMk/>
            <pc:sldMk cId="0" sldId="327"/>
            <ac:spMk id="5" creationId="{FC9C28C5-799B-67F7-AE3B-A5A3DDBF5167}"/>
          </ac:spMkLst>
        </pc:spChg>
        <pc:spChg chg="mod ord">
          <ac:chgData name="Carlos Carrasco Vitalich" userId="6118d01d-7dc1-4713-bd48-e575ddb8cfb2" providerId="ADAL" clId="{22CB7354-8971-4F3E-86B6-CE14B6C8AC93}" dt="2022-12-15T00:39:59.957" v="467" actId="14100"/>
          <ac:spMkLst>
            <pc:docMk/>
            <pc:sldMk cId="0" sldId="327"/>
            <ac:spMk id="1750" creationId="{00000000-0000-0000-0000-000000000000}"/>
          </ac:spMkLst>
        </pc:spChg>
        <pc:graphicFrameChg chg="add mod">
          <ac:chgData name="Carlos Carrasco Vitalich" userId="6118d01d-7dc1-4713-bd48-e575ddb8cfb2" providerId="ADAL" clId="{22CB7354-8971-4F3E-86B6-CE14B6C8AC93}" dt="2022-12-15T00:39:40.986" v="430" actId="14100"/>
          <ac:graphicFrameMkLst>
            <pc:docMk/>
            <pc:sldMk cId="0" sldId="327"/>
            <ac:graphicFrameMk id="3" creationId="{3920C98A-4190-B13A-4320-5396A7D98BB8}"/>
          </ac:graphicFrameMkLst>
        </pc:graphicFrameChg>
        <pc:graphicFrameChg chg="del">
          <ac:chgData name="Carlos Carrasco Vitalich" userId="6118d01d-7dc1-4713-bd48-e575ddb8cfb2" providerId="ADAL" clId="{22CB7354-8971-4F3E-86B6-CE14B6C8AC93}" dt="2022-12-15T00:35:19.498" v="398" actId="478"/>
          <ac:graphicFrameMkLst>
            <pc:docMk/>
            <pc:sldMk cId="0" sldId="327"/>
            <ac:graphicFrameMk id="4" creationId="{92325A8D-22CD-F60E-32A0-2B92719CE758}"/>
          </ac:graphicFrameMkLst>
        </pc:graphicFrameChg>
      </pc:sldChg>
      <pc:sldChg chg="modSp mod">
        <pc:chgData name="Carlos Carrasco Vitalich" userId="6118d01d-7dc1-4713-bd48-e575ddb8cfb2" providerId="ADAL" clId="{22CB7354-8971-4F3E-86B6-CE14B6C8AC93}" dt="2022-12-15T00:27:03.019" v="392" actId="14100"/>
        <pc:sldMkLst>
          <pc:docMk/>
          <pc:sldMk cId="0" sldId="331"/>
        </pc:sldMkLst>
        <pc:graphicFrameChg chg="mod">
          <ac:chgData name="Carlos Carrasco Vitalich" userId="6118d01d-7dc1-4713-bd48-e575ddb8cfb2" providerId="ADAL" clId="{22CB7354-8971-4F3E-86B6-CE14B6C8AC93}" dt="2022-12-15T00:27:03.019" v="392" actId="14100"/>
          <ac:graphicFrameMkLst>
            <pc:docMk/>
            <pc:sldMk cId="0" sldId="331"/>
            <ac:graphicFrameMk id="2" creationId="{1595A184-73B4-AD49-EDC8-AAAE33236775}"/>
          </ac:graphicFrameMkLst>
        </pc:graphicFrameChg>
      </pc:sldChg>
      <pc:sldChg chg="addSp delSp modSp mod">
        <pc:chgData name="Carlos Carrasco Vitalich" userId="6118d01d-7dc1-4713-bd48-e575ddb8cfb2" providerId="ADAL" clId="{22CB7354-8971-4F3E-86B6-CE14B6C8AC93}" dt="2022-12-15T00:50:30.808" v="773" actId="1037"/>
        <pc:sldMkLst>
          <pc:docMk/>
          <pc:sldMk cId="270394930" sldId="338"/>
        </pc:sldMkLst>
        <pc:spChg chg="del mod">
          <ac:chgData name="Carlos Carrasco Vitalich" userId="6118d01d-7dc1-4713-bd48-e575ddb8cfb2" providerId="ADAL" clId="{22CB7354-8971-4F3E-86B6-CE14B6C8AC93}" dt="2022-12-15T00:04:54.451" v="32" actId="478"/>
          <ac:spMkLst>
            <pc:docMk/>
            <pc:sldMk cId="270394930" sldId="338"/>
            <ac:spMk id="2" creationId="{4CA2C3E5-FF41-C3E4-790E-D047A2984E30}"/>
          </ac:spMkLst>
        </pc:spChg>
        <pc:spChg chg="add mod">
          <ac:chgData name="Carlos Carrasco Vitalich" userId="6118d01d-7dc1-4713-bd48-e575ddb8cfb2" providerId="ADAL" clId="{22CB7354-8971-4F3E-86B6-CE14B6C8AC93}" dt="2022-12-15T00:50:30.808" v="773" actId="1037"/>
          <ac:spMkLst>
            <pc:docMk/>
            <pc:sldMk cId="270394930" sldId="338"/>
            <ac:spMk id="14" creationId="{63A2C999-CD53-9707-07A9-D2754FAACCE7}"/>
          </ac:spMkLst>
        </pc:spChg>
        <pc:graphicFrameChg chg="add del mod">
          <ac:chgData name="Carlos Carrasco Vitalich" userId="6118d01d-7dc1-4713-bd48-e575ddb8cfb2" providerId="ADAL" clId="{22CB7354-8971-4F3E-86B6-CE14B6C8AC93}" dt="2022-12-15T00:04:29.661" v="29" actId="478"/>
          <ac:graphicFrameMkLst>
            <pc:docMk/>
            <pc:sldMk cId="270394930" sldId="338"/>
            <ac:graphicFrameMk id="3" creationId="{4ECA0626-87AE-2C67-B0F7-4BD8A699C40B}"/>
          </ac:graphicFrameMkLst>
        </pc:graphicFrameChg>
        <pc:graphicFrameChg chg="add del mod modGraphic">
          <ac:chgData name="Carlos Carrasco Vitalich" userId="6118d01d-7dc1-4713-bd48-e575ddb8cfb2" providerId="ADAL" clId="{22CB7354-8971-4F3E-86B6-CE14B6C8AC93}" dt="2022-12-15T00:05:19.804" v="47" actId="478"/>
          <ac:graphicFrameMkLst>
            <pc:docMk/>
            <pc:sldMk cId="270394930" sldId="338"/>
            <ac:graphicFrameMk id="4" creationId="{5F1B6DF7-C25F-6D2A-B947-EF3C440ED17B}"/>
          </ac:graphicFrameMkLst>
        </pc:graphicFrameChg>
        <pc:graphicFrameChg chg="add mod modGraphic">
          <ac:chgData name="Carlos Carrasco Vitalich" userId="6118d01d-7dc1-4713-bd48-e575ddb8cfb2" providerId="ADAL" clId="{22CB7354-8971-4F3E-86B6-CE14B6C8AC93}" dt="2022-12-15T00:49:19.734" v="731" actId="108"/>
          <ac:graphicFrameMkLst>
            <pc:docMk/>
            <pc:sldMk cId="270394930" sldId="338"/>
            <ac:graphicFrameMk id="5" creationId="{4B332054-42FE-B3AC-9AD5-605DDA7DC4E2}"/>
          </ac:graphicFrameMkLst>
        </pc:graphicFrameChg>
        <pc:graphicFrameChg chg="add mod modGraphic">
          <ac:chgData name="Carlos Carrasco Vitalich" userId="6118d01d-7dc1-4713-bd48-e575ddb8cfb2" providerId="ADAL" clId="{22CB7354-8971-4F3E-86B6-CE14B6C8AC93}" dt="2022-12-15T00:50:26.713" v="765" actId="14100"/>
          <ac:graphicFrameMkLst>
            <pc:docMk/>
            <pc:sldMk cId="270394930" sldId="338"/>
            <ac:graphicFrameMk id="8" creationId="{D58A939B-63B8-8C94-3A8D-0374C6064FA7}"/>
          </ac:graphicFrameMkLst>
        </pc:graphicFrameChg>
        <pc:graphicFrameChg chg="add mod modGraphic">
          <ac:chgData name="Carlos Carrasco Vitalich" userId="6118d01d-7dc1-4713-bd48-e575ddb8cfb2" providerId="ADAL" clId="{22CB7354-8971-4F3E-86B6-CE14B6C8AC93}" dt="2022-12-15T00:50:30.808" v="773" actId="1037"/>
          <ac:graphicFrameMkLst>
            <pc:docMk/>
            <pc:sldMk cId="270394930" sldId="338"/>
            <ac:graphicFrameMk id="9" creationId="{7CCC2AD8-B2D7-368B-2182-667CDA07D1CF}"/>
          </ac:graphicFrameMkLst>
        </pc:graphicFrameChg>
        <pc:graphicFrameChg chg="add mod modGraphic">
          <ac:chgData name="Carlos Carrasco Vitalich" userId="6118d01d-7dc1-4713-bd48-e575ddb8cfb2" providerId="ADAL" clId="{22CB7354-8971-4F3E-86B6-CE14B6C8AC93}" dt="2022-12-15T00:50:24.755" v="764" actId="14100"/>
          <ac:graphicFrameMkLst>
            <pc:docMk/>
            <pc:sldMk cId="270394930" sldId="338"/>
            <ac:graphicFrameMk id="10" creationId="{3021E2EE-1917-1DFE-2B2F-F13412FF5716}"/>
          </ac:graphicFrameMkLst>
        </pc:graphicFrameChg>
        <pc:graphicFrameChg chg="add mod modGraphic">
          <ac:chgData name="Carlos Carrasco Vitalich" userId="6118d01d-7dc1-4713-bd48-e575ddb8cfb2" providerId="ADAL" clId="{22CB7354-8971-4F3E-86B6-CE14B6C8AC93}" dt="2022-12-15T00:50:02.110" v="748" actId="14100"/>
          <ac:graphicFrameMkLst>
            <pc:docMk/>
            <pc:sldMk cId="270394930" sldId="338"/>
            <ac:graphicFrameMk id="11" creationId="{3551D463-6E2A-0E47-0107-83D5D981AF54}"/>
          </ac:graphicFrameMkLst>
        </pc:graphicFrameChg>
        <pc:graphicFrameChg chg="add mod modGraphic">
          <ac:chgData name="Carlos Carrasco Vitalich" userId="6118d01d-7dc1-4713-bd48-e575ddb8cfb2" providerId="ADAL" clId="{22CB7354-8971-4F3E-86B6-CE14B6C8AC93}" dt="2022-12-15T00:50:30.808" v="773" actId="1037"/>
          <ac:graphicFrameMkLst>
            <pc:docMk/>
            <pc:sldMk cId="270394930" sldId="338"/>
            <ac:graphicFrameMk id="12" creationId="{0AEE5187-1282-74A8-98B0-FB94CEBAE473}"/>
          </ac:graphicFrameMkLst>
        </pc:graphicFrameChg>
      </pc:sldChg>
      <pc:sldChg chg="modSp del mod">
        <pc:chgData name="Carlos Carrasco Vitalich" userId="6118d01d-7dc1-4713-bd48-e575ddb8cfb2" providerId="ADAL" clId="{22CB7354-8971-4F3E-86B6-CE14B6C8AC93}" dt="2022-12-15T15:35:59.481" v="784" actId="47"/>
        <pc:sldMkLst>
          <pc:docMk/>
          <pc:sldMk cId="2429944838" sldId="343"/>
        </pc:sldMkLst>
        <pc:graphicFrameChg chg="mod">
          <ac:chgData name="Carlos Carrasco Vitalich" userId="6118d01d-7dc1-4713-bd48-e575ddb8cfb2" providerId="ADAL" clId="{22CB7354-8971-4F3E-86B6-CE14B6C8AC93}" dt="2022-12-15T00:44:43.351" v="548" actId="167"/>
          <ac:graphicFrameMkLst>
            <pc:docMk/>
            <pc:sldMk cId="2429944838" sldId="343"/>
            <ac:graphicFrameMk id="6" creationId="{2E6D64DD-74AC-9046-7772-E4F897C432C6}"/>
          </ac:graphicFrameMkLst>
        </pc:graphicFrameChg>
        <pc:cxnChg chg="mod">
          <ac:chgData name="Carlos Carrasco Vitalich" userId="6118d01d-7dc1-4713-bd48-e575ddb8cfb2" providerId="ADAL" clId="{22CB7354-8971-4F3E-86B6-CE14B6C8AC93}" dt="2022-12-15T00:46:05.460" v="681" actId="108"/>
          <ac:cxnSpMkLst>
            <pc:docMk/>
            <pc:sldMk cId="2429944838" sldId="343"/>
            <ac:cxnSpMk id="1785" creationId="{00000000-0000-0000-0000-000000000000}"/>
          </ac:cxnSpMkLst>
        </pc:cxnChg>
      </pc:sldChg>
      <pc:sldChg chg="addSp modSp mod">
        <pc:chgData name="Carlos Carrasco Vitalich" userId="6118d01d-7dc1-4713-bd48-e575ddb8cfb2" providerId="ADAL" clId="{22CB7354-8971-4F3E-86B6-CE14B6C8AC93}" dt="2022-12-15T00:29:25.457" v="397" actId="20577"/>
        <pc:sldMkLst>
          <pc:docMk/>
          <pc:sldMk cId="966693910" sldId="347"/>
        </pc:sldMkLst>
        <pc:spChg chg="add mod">
          <ac:chgData name="Carlos Carrasco Vitalich" userId="6118d01d-7dc1-4713-bd48-e575ddb8cfb2" providerId="ADAL" clId="{22CB7354-8971-4F3E-86B6-CE14B6C8AC93}" dt="2022-12-15T00:29:25.457" v="397" actId="20577"/>
          <ac:spMkLst>
            <pc:docMk/>
            <pc:sldMk cId="966693910" sldId="347"/>
            <ac:spMk id="5" creationId="{95037598-1910-6CF5-3F06-9E34FAFA375D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onsejoparatransparencia-my.sharepoint.com/personal/ccarrasco_cplt_cl/Documents/2022/Bar&#243;metro%20ANP/C&#243;digos%20variables%20Bar&#243;metr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carrasco\AppData\Local\Microsoft\Windows\INetCache\Content.Outlook\ALAWWB1O\Bar&#243;metro_Parte%20Fran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carrasco\AppData\Local\Microsoft\Windows\INetCache\Content.Outlook\ALAWWB1O\Bar&#243;metro_Parte%20Fran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carrasco\AppData\Local\Microsoft\Windows\INetCache\Content.Outlook\ALAWWB1O\Bar&#243;metro_Parte%20Fran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2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3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4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6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consejoparatransparencia-my.sharepoint.com/personal/ccarrasco_cplt_cl/Documents/2022/Bar&#243;metro%20ANP/C&#243;digos%20variables%20Bar&#243;metr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consejoparatransparencia-my.sharepoint.com/personal/ccarrasco_cplt_cl/Documents/2022/Bar&#243;metro%20ANP/C&#243;digos%20variables%20Bar&#243;metr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consejoparatransparencia-my.sharepoint.com/personal/ccarrasco_cplt_cl/Documents/2022/Bar&#243;metro%20ANP/C&#243;digos%20variables%20Bar&#243;metr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Apps\Escritorio\Datos%20-Estad&#237;sticas\Datos%20CPLT%202022\An&#225;lisis%20Bar&#243;metro%202022\C&#243;digos%20variables%20Bar&#243;metro_An&#225;lisi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Apps\Escritorio\Datos%20-Estad&#237;sticas\Datos%20CPLT%202022\An&#225;lisis%20Bar&#243;metro%202022\C&#243;digos%20variables%20Bar&#243;metro_An&#225;lisi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16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130-429F-A6DB-6A1B0032F07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130-429F-A6DB-6A1B0032F077}"/>
              </c:ext>
            </c:extLst>
          </c:dPt>
          <c:dPt>
            <c:idx val="3"/>
            <c:invertIfNegative val="0"/>
            <c:bubble3D val="0"/>
            <c:spPr>
              <a:solidFill>
                <a:srgbClr val="FFDF7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130-429F-A6DB-6A1B0032F07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130-429F-A6DB-6A1B0032F0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'Tablas %'!$B$3:$B$7</c:f>
              <c:strCache>
                <c:ptCount val="5"/>
                <c:pt idx="0">
                  <c:v>General </c:v>
                </c:pt>
                <c:pt idx="2">
                  <c:v>D1-Disposición</c:v>
                </c:pt>
                <c:pt idx="3">
                  <c:v>D2-Confiabiliad</c:v>
                </c:pt>
                <c:pt idx="4">
                  <c:v>D3-Oportunidad</c:v>
                </c:pt>
              </c:strCache>
            </c:strRef>
          </c:cat>
          <c:val>
            <c:numRef>
              <c:f>'Tablas %'!$C$3:$C$7</c:f>
              <c:numCache>
                <c:formatCode>General</c:formatCode>
                <c:ptCount val="5"/>
                <c:pt idx="0" formatCode="0%">
                  <c:v>0.42</c:v>
                </c:pt>
                <c:pt idx="2" formatCode="0%">
                  <c:v>0.42</c:v>
                </c:pt>
                <c:pt idx="3" formatCode="0%">
                  <c:v>0.48</c:v>
                </c:pt>
                <c:pt idx="4" formatCode="0%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30-429F-A6DB-6A1B0032F0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06566976"/>
        <c:axId val="806576128"/>
      </c:barChart>
      <c:catAx>
        <c:axId val="80656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806576128"/>
        <c:crosses val="autoZero"/>
        <c:auto val="1"/>
        <c:lblAlgn val="ctr"/>
        <c:lblOffset val="100"/>
        <c:noMultiLvlLbl val="0"/>
      </c:catAx>
      <c:valAx>
        <c:axId val="8065761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06566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/>
              <a:t>Histórico Evaluación</a:t>
            </a:r>
          </a:p>
        </c:rich>
      </c:tx>
      <c:layout>
        <c:manualLayout>
          <c:xMode val="edge"/>
          <c:yMode val="edge"/>
          <c:x val="0.3665082458357708"/>
          <c:y val="3.93197832303446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2.3177466392673731E-2"/>
          <c:y val="0.24970539188007776"/>
          <c:w val="0.95364506721465259"/>
          <c:h val="0.64226350369455032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444444444444446E-2"/>
                  <c:y val="-6.8027210884353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BB-4CEE-BC69-546CAE89642F}"/>
                </c:ext>
              </c:extLst>
            </c:dLbl>
            <c:dLbl>
              <c:idx val="1"/>
              <c:layout>
                <c:manualLayout>
                  <c:x val="-3.888888888888889E-2"/>
                  <c:y val="-4.0816326530612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BB-4CEE-BC69-546CAE89642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BB-4CEE-BC69-546CAE89642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BB-4CEE-BC69-546CAE89642F}"/>
                </c:ext>
              </c:extLst>
            </c:dLbl>
            <c:dLbl>
              <c:idx val="4"/>
              <c:layout>
                <c:manualLayout>
                  <c:x val="-0.05"/>
                  <c:y val="-6.8027210884353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8BB-4CEE-BC69-546CAE89642F}"/>
                </c:ext>
              </c:extLst>
            </c:dLbl>
            <c:dLbl>
              <c:idx val="5"/>
              <c:layout>
                <c:manualLayout>
                  <c:x val="-5.8333333333333334E-2"/>
                  <c:y val="-5.8956916099773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8BB-4CEE-BC69-546CAE89642F}"/>
                </c:ext>
              </c:extLst>
            </c:dLbl>
            <c:dLbl>
              <c:idx val="6"/>
              <c:layout>
                <c:manualLayout>
                  <c:x val="-5.2777777777777778E-2"/>
                  <c:y val="-5.8956916099773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8BB-4CEE-BC69-546CAE89642F}"/>
                </c:ext>
              </c:extLst>
            </c:dLbl>
            <c:dLbl>
              <c:idx val="7"/>
              <c:layout>
                <c:manualLayout>
                  <c:x val="-4.1666666666666664E-2"/>
                  <c:y val="-4.9886621315192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8BB-4CEE-BC69-546CAE89642F}"/>
                </c:ext>
              </c:extLst>
            </c:dLbl>
            <c:dLbl>
              <c:idx val="8"/>
              <c:layout>
                <c:manualLayout>
                  <c:x val="-4.5020361993202383E-2"/>
                  <c:y val="-4.4971615063966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8BB-4CEE-BC69-546CAE89642F}"/>
                </c:ext>
              </c:extLst>
            </c:dLbl>
            <c:dLbl>
              <c:idx val="9"/>
              <c:layout>
                <c:manualLayout>
                  <c:x val="-4.3489189213402987E-2"/>
                  <c:y val="-4.9886587967759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8BB-4CEE-BC69-546CAE89642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8BB-4CEE-BC69-546CAE89642F}"/>
                </c:ext>
              </c:extLst>
            </c:dLbl>
            <c:dLbl>
              <c:idx val="11"/>
              <c:layout>
                <c:manualLayout>
                  <c:x val="-4.1666666666666768E-2"/>
                  <c:y val="-4.5351473922902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8BB-4CEE-BC69-546CAE89642F}"/>
                </c:ext>
              </c:extLst>
            </c:dLbl>
            <c:dLbl>
              <c:idx val="12"/>
              <c:layout>
                <c:manualLayout>
                  <c:x val="-1.6856339194671804E-2"/>
                  <c:y val="-5.8979674845517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8BB-4CEE-BC69-546CAE8964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Ev_LT!$D$17:$P$17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Ev_LT!$D$18:$P$18</c:f>
              <c:numCache>
                <c:formatCode>0%</c:formatCode>
                <c:ptCount val="13"/>
                <c:pt idx="0">
                  <c:v>0.23</c:v>
                </c:pt>
                <c:pt idx="1">
                  <c:v>0.26</c:v>
                </c:pt>
                <c:pt idx="2">
                  <c:v>0.25</c:v>
                </c:pt>
                <c:pt idx="3">
                  <c:v>0.25</c:v>
                </c:pt>
                <c:pt idx="4">
                  <c:v>0.24</c:v>
                </c:pt>
                <c:pt idx="5">
                  <c:v>0.28000000000000003</c:v>
                </c:pt>
                <c:pt idx="6">
                  <c:v>0.38</c:v>
                </c:pt>
                <c:pt idx="7">
                  <c:v>0.41</c:v>
                </c:pt>
                <c:pt idx="8">
                  <c:v>0.41</c:v>
                </c:pt>
                <c:pt idx="9">
                  <c:v>0.41</c:v>
                </c:pt>
                <c:pt idx="10">
                  <c:v>0.435</c:v>
                </c:pt>
                <c:pt idx="11">
                  <c:v>0.46</c:v>
                </c:pt>
                <c:pt idx="12">
                  <c:v>0.41799999999999998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A8BB-4CEE-BC69-546CAE8964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4568191"/>
        <c:axId val="64570687"/>
      </c:lineChart>
      <c:catAx>
        <c:axId val="64568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64570687"/>
        <c:crosses val="autoZero"/>
        <c:auto val="1"/>
        <c:lblAlgn val="ctr"/>
        <c:lblOffset val="100"/>
        <c:noMultiLvlLbl val="0"/>
      </c:catAx>
      <c:valAx>
        <c:axId val="6457068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4568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Hoja1!$A$2:$A$13</c:f>
              <c:strCache>
                <c:ptCount val="12"/>
                <c:pt idx="0">
                  <c:v>Consulta directamente a la fuente encargada de la información</c:v>
                </c:pt>
                <c:pt idx="1">
                  <c:v>Consulta mediante entrevistas formales</c:v>
                </c:pt>
                <c:pt idx="2">
                  <c:v>Comunicación directa a través de Whatsapp o de otra aplicación</c:v>
                </c:pt>
                <c:pt idx="3">
                  <c:v>Conferencia de prensa</c:v>
                </c:pt>
                <c:pt idx="4">
                  <c:v>Comunicado de prensa</c:v>
                </c:pt>
                <c:pt idx="5">
                  <c:v>Petición mediante contactos personales informales</c:v>
                </c:pt>
                <c:pt idx="6">
                  <c:v>Conversaciones informales u entrevistas off the record</c:v>
                </c:pt>
                <c:pt idx="7">
                  <c:v>Consulta a través de la Ley de Transparencia</c:v>
                </c:pt>
                <c:pt idx="8">
                  <c:v>Consulta a través del sitio web de la institución</c:v>
                </c:pt>
                <c:pt idx="9">
                  <c:v>Acceso al archivo público de la institución (presencial, web, otro)</c:v>
                </c:pt>
                <c:pt idx="10">
                  <c:v>Uso de empresas de comunicaciones y/o asesores externos.</c:v>
                </c:pt>
                <c:pt idx="11">
                  <c:v>Disponibilidad de la información de las reuniones que se enmarcan bajo la Ley de Lobby</c:v>
                </c:pt>
              </c:strCache>
            </c:strRef>
          </c:cat>
          <c:val>
            <c:numRef>
              <c:f>Hoja1!$B$2:$B$13</c:f>
              <c:numCache>
                <c:formatCode>0%</c:formatCode>
                <c:ptCount val="12"/>
                <c:pt idx="0">
                  <c:v>0.67</c:v>
                </c:pt>
                <c:pt idx="1">
                  <c:v>0.61</c:v>
                </c:pt>
                <c:pt idx="2">
                  <c:v>0.3</c:v>
                </c:pt>
                <c:pt idx="3">
                  <c:v>0.32</c:v>
                </c:pt>
                <c:pt idx="4">
                  <c:v>0.15</c:v>
                </c:pt>
                <c:pt idx="5">
                  <c:v>0.15</c:v>
                </c:pt>
                <c:pt idx="6">
                  <c:v>0.23</c:v>
                </c:pt>
                <c:pt idx="7">
                  <c:v>0.19</c:v>
                </c:pt>
                <c:pt idx="8">
                  <c:v>0.14000000000000001</c:v>
                </c:pt>
                <c:pt idx="9">
                  <c:v>0.12</c:v>
                </c:pt>
                <c:pt idx="10">
                  <c:v>0.1</c:v>
                </c:pt>
                <c:pt idx="1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01-4576-946D-CFE0050190E8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Hoja1!$A$2:$A$13</c:f>
              <c:strCache>
                <c:ptCount val="12"/>
                <c:pt idx="0">
                  <c:v>Consulta directamente a la fuente encargada de la información</c:v>
                </c:pt>
                <c:pt idx="1">
                  <c:v>Consulta mediante entrevistas formales</c:v>
                </c:pt>
                <c:pt idx="2">
                  <c:v>Comunicación directa a través de Whatsapp o de otra aplicación</c:v>
                </c:pt>
                <c:pt idx="3">
                  <c:v>Conferencia de prensa</c:v>
                </c:pt>
                <c:pt idx="4">
                  <c:v>Comunicado de prensa</c:v>
                </c:pt>
                <c:pt idx="5">
                  <c:v>Petición mediante contactos personales informales</c:v>
                </c:pt>
                <c:pt idx="6">
                  <c:v>Conversaciones informales u entrevistas off the record</c:v>
                </c:pt>
                <c:pt idx="7">
                  <c:v>Consulta a través de la Ley de Transparencia</c:v>
                </c:pt>
                <c:pt idx="8">
                  <c:v>Consulta a través del sitio web de la institución</c:v>
                </c:pt>
                <c:pt idx="9">
                  <c:v>Acceso al archivo público de la institución (presencial, web, otro)</c:v>
                </c:pt>
                <c:pt idx="10">
                  <c:v>Uso de empresas de comunicaciones y/o asesores externos.</c:v>
                </c:pt>
                <c:pt idx="11">
                  <c:v>Disponibilidad de la información de las reuniones que se enmarcan bajo la Ley de Lobby</c:v>
                </c:pt>
              </c:strCache>
            </c:strRef>
          </c:cat>
          <c:val>
            <c:numRef>
              <c:f>Hoja1!$C$2:$C$13</c:f>
              <c:numCache>
                <c:formatCode>0%</c:formatCode>
                <c:ptCount val="12"/>
                <c:pt idx="0">
                  <c:v>0.62</c:v>
                </c:pt>
                <c:pt idx="1">
                  <c:v>0.55000000000000004</c:v>
                </c:pt>
                <c:pt idx="2">
                  <c:v>0.35</c:v>
                </c:pt>
                <c:pt idx="3">
                  <c:v>0.32</c:v>
                </c:pt>
                <c:pt idx="4">
                  <c:v>0.25</c:v>
                </c:pt>
                <c:pt idx="5">
                  <c:v>0.17</c:v>
                </c:pt>
                <c:pt idx="6">
                  <c:v>0.16</c:v>
                </c:pt>
                <c:pt idx="7">
                  <c:v>0.15</c:v>
                </c:pt>
                <c:pt idx="8">
                  <c:v>0.13</c:v>
                </c:pt>
                <c:pt idx="9">
                  <c:v>0.1</c:v>
                </c:pt>
                <c:pt idx="10">
                  <c:v>0.06</c:v>
                </c:pt>
                <c:pt idx="1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01-4576-946D-CFE0050190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50158591"/>
        <c:axId val="1050153599"/>
      </c:barChart>
      <c:catAx>
        <c:axId val="105015859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050153599"/>
        <c:crosses val="autoZero"/>
        <c:auto val="1"/>
        <c:lblAlgn val="ctr"/>
        <c:lblOffset val="100"/>
        <c:noMultiLvlLbl val="0"/>
      </c:catAx>
      <c:valAx>
        <c:axId val="1050153599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0501585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G_Situación2022!$J$36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G_Situación2022!$I$37:$I$46</c:f>
              <c:strCache>
                <c:ptCount val="10"/>
                <c:pt idx="0">
                  <c:v>Respuesta a su solicitud con información parcial</c:v>
                </c:pt>
                <c:pt idx="1">
                  <c:v>No respuesta a llamados telefónicos, mails, whatsapp</c:v>
                </c:pt>
                <c:pt idx="2">
                  <c:v>Respuesta a su solicitud con información inexacta</c:v>
                </c:pt>
                <c:pt idx="3">
                  <c:v>Entrega de información sólo bajo off the record</c:v>
                </c:pt>
                <c:pt idx="4">
                  <c:v>Instrucciones a subalternos para que no hablen con la prensa</c:v>
                </c:pt>
                <c:pt idx="5">
                  <c:v>Veto a su medio de comunicación</c:v>
                </c:pt>
                <c:pt idx="6">
                  <c:v>Intervienen ante sus superiores para no publicar información</c:v>
                </c:pt>
                <c:pt idx="7">
                  <c:v>Presiones y amenazas económicas</c:v>
                </c:pt>
                <c:pt idx="8">
                  <c:v>Recibir una noticia que después se enterara que era falsa</c:v>
                </c:pt>
                <c:pt idx="9">
                  <c:v>Ha tenido que pagar para agilizar la obtención de información pública</c:v>
                </c:pt>
              </c:strCache>
            </c:strRef>
          </c:cat>
          <c:val>
            <c:numRef>
              <c:f>G_Situación2022!$J$37:$J$46</c:f>
              <c:numCache>
                <c:formatCode>0%</c:formatCode>
                <c:ptCount val="10"/>
                <c:pt idx="0">
                  <c:v>0.19700000000000001</c:v>
                </c:pt>
                <c:pt idx="1">
                  <c:v>0.19</c:v>
                </c:pt>
                <c:pt idx="2">
                  <c:v>0.155</c:v>
                </c:pt>
                <c:pt idx="3">
                  <c:v>0.14499999999999999</c:v>
                </c:pt>
                <c:pt idx="4">
                  <c:v>0.13200000000000001</c:v>
                </c:pt>
                <c:pt idx="5">
                  <c:v>0.09</c:v>
                </c:pt>
                <c:pt idx="6">
                  <c:v>6.0999999999999999E-2</c:v>
                </c:pt>
                <c:pt idx="7">
                  <c:v>5.1999999999999998E-2</c:v>
                </c:pt>
                <c:pt idx="8">
                  <c:v>2.9000000000000001E-2</c:v>
                </c:pt>
                <c:pt idx="9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09-403F-A1C8-34588B773B50}"/>
            </c:ext>
          </c:extLst>
        </c:ser>
        <c:ser>
          <c:idx val="1"/>
          <c:order val="1"/>
          <c:tx>
            <c:strRef>
              <c:f>G_Situación2022!$K$36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G_Situación2022!$I$37:$I$46</c:f>
              <c:strCache>
                <c:ptCount val="10"/>
                <c:pt idx="0">
                  <c:v>Respuesta a su solicitud con información parcial</c:v>
                </c:pt>
                <c:pt idx="1">
                  <c:v>No respuesta a llamados telefónicos, mails, whatsapp</c:v>
                </c:pt>
                <c:pt idx="2">
                  <c:v>Respuesta a su solicitud con información inexacta</c:v>
                </c:pt>
                <c:pt idx="3">
                  <c:v>Entrega de información sólo bajo off the record</c:v>
                </c:pt>
                <c:pt idx="4">
                  <c:v>Instrucciones a subalternos para que no hablen con la prensa</c:v>
                </c:pt>
                <c:pt idx="5">
                  <c:v>Veto a su medio de comunicación</c:v>
                </c:pt>
                <c:pt idx="6">
                  <c:v>Intervienen ante sus superiores para no publicar información</c:v>
                </c:pt>
                <c:pt idx="7">
                  <c:v>Presiones y amenazas económicas</c:v>
                </c:pt>
                <c:pt idx="8">
                  <c:v>Recibir una noticia que después se enterara que era falsa</c:v>
                </c:pt>
                <c:pt idx="9">
                  <c:v>Ha tenido que pagar para agilizar la obtención de información pública</c:v>
                </c:pt>
              </c:strCache>
            </c:strRef>
          </c:cat>
          <c:val>
            <c:numRef>
              <c:f>G_Situación2022!$K$37:$K$46</c:f>
              <c:numCache>
                <c:formatCode>0%</c:formatCode>
                <c:ptCount val="10"/>
                <c:pt idx="0">
                  <c:v>0.17</c:v>
                </c:pt>
                <c:pt idx="1">
                  <c:v>0.13</c:v>
                </c:pt>
                <c:pt idx="2">
                  <c:v>0.12</c:v>
                </c:pt>
                <c:pt idx="3">
                  <c:v>0.17</c:v>
                </c:pt>
                <c:pt idx="4">
                  <c:v>0.1</c:v>
                </c:pt>
                <c:pt idx="5">
                  <c:v>0.05</c:v>
                </c:pt>
                <c:pt idx="6">
                  <c:v>0.04</c:v>
                </c:pt>
                <c:pt idx="7">
                  <c:v>0.02</c:v>
                </c:pt>
                <c:pt idx="8">
                  <c:v>0.02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09-403F-A1C8-34588B773B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60366223"/>
        <c:axId val="1160369967"/>
      </c:barChart>
      <c:catAx>
        <c:axId val="116036622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160369967"/>
        <c:crosses val="autoZero"/>
        <c:auto val="1"/>
        <c:lblAlgn val="ctr"/>
        <c:lblOffset val="100"/>
        <c:noMultiLvlLbl val="0"/>
      </c:catAx>
      <c:valAx>
        <c:axId val="1160369967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160366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73397391480921"/>
          <c:y val="0.13242613789977067"/>
          <c:w val="0.84818958654128673"/>
          <c:h val="0.65804386367945655"/>
        </c:manualLayout>
      </c:layout>
      <c:scatterChart>
        <c:scatterStyle val="lineMarker"/>
        <c:varyColors val="0"/>
        <c:ser>
          <c:idx val="0"/>
          <c:order val="0"/>
          <c:tx>
            <c:strRef>
              <c:f>'cuadrantes P7-P8'!$C$17</c:f>
              <c:strCache>
                <c:ptCount val="1"/>
                <c:pt idx="0">
                  <c:v>Permanentemente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7030A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8F06-4EB2-B61C-D1BF251D818A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rgbClr val="7030A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8F06-4EB2-B61C-D1BF251D818A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rgbClr val="7030A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8F06-4EB2-B61C-D1BF251D818A}"/>
              </c:ext>
            </c:extLst>
          </c:dPt>
          <c:dPt>
            <c:idx val="5"/>
            <c:marker>
              <c:symbol val="circle"/>
              <c:size val="5"/>
              <c:spPr>
                <a:solidFill>
                  <a:srgbClr val="7030A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8F06-4EB2-B61C-D1BF251D818A}"/>
              </c:ext>
            </c:extLst>
          </c:dPt>
          <c:dPt>
            <c:idx val="8"/>
            <c:marker>
              <c:symbol val="circle"/>
              <c:size val="5"/>
              <c:spPr>
                <a:solidFill>
                  <a:srgbClr val="7030A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8F06-4EB2-B61C-D1BF251D818A}"/>
              </c:ext>
            </c:extLst>
          </c:dPt>
          <c:dPt>
            <c:idx val="10"/>
            <c:marker>
              <c:symbol val="circle"/>
              <c:size val="5"/>
              <c:spPr>
                <a:solidFill>
                  <a:srgbClr val="7030A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8F06-4EB2-B61C-D1BF251D818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Linkedin</a:t>
                    </a:r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F06-4EB2-B61C-D1BF251D818A}"/>
                </c:ext>
              </c:extLst>
            </c:dLbl>
            <c:dLbl>
              <c:idx val="1"/>
              <c:layout>
                <c:manualLayout>
                  <c:x val="-3.7069141970589983E-2"/>
                  <c:y val="-2.61053195245875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Otras RRSS</a:t>
                    </a:r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F06-4EB2-B61C-D1BF251D818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Revistas</a:t>
                    </a:r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F06-4EB2-B61C-D1BF251D818A}"/>
                </c:ext>
              </c:extLst>
            </c:dLbl>
            <c:dLbl>
              <c:idx val="3"/>
              <c:layout>
                <c:manualLayout>
                  <c:x val="-4.3897179910510467E-2"/>
                  <c:y val="-3.696343595025620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Agencias de medios</a:t>
                    </a:r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F06-4EB2-B61C-D1BF251D818A}"/>
                </c:ext>
              </c:extLst>
            </c:dLbl>
            <c:dLbl>
              <c:idx val="4"/>
              <c:layout>
                <c:manualLayout>
                  <c:x val="-5.1531472068860128E-2"/>
                  <c:y val="-2.874933907242149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Facebook</a:t>
                    </a:r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F06-4EB2-B61C-D1BF251D818A}"/>
                </c:ext>
              </c:extLst>
            </c:dLbl>
            <c:dLbl>
              <c:idx val="5"/>
              <c:layout>
                <c:manualLayout>
                  <c:x val="-7.6342921583496814E-3"/>
                  <c:y val="4.107048438917355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Instagram</a:t>
                    </a:r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F06-4EB2-B61C-D1BF251D818A}"/>
                </c:ext>
              </c:extLst>
            </c:dLbl>
            <c:dLbl>
              <c:idx val="6"/>
              <c:layout>
                <c:manualLayout>
                  <c:x val="-7.2256420072329505E-2"/>
                  <c:y val="-3.007610444979269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TV</a:t>
                    </a:r>
                    <a:r>
                      <a:rPr lang="en-US" baseline="0" dirty="0"/>
                      <a:t> cable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8F06-4EB2-B61C-D1BF251D818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TV</a:t>
                    </a:r>
                    <a:r>
                      <a:rPr lang="en-US" baseline="0" dirty="0"/>
                      <a:t> abierta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8F06-4EB2-B61C-D1BF251D818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Twitter</a:t>
                    </a:r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8F06-4EB2-B61C-D1BF251D818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Radios</a:t>
                    </a:r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8F06-4EB2-B61C-D1BF251D818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Whatsapp</a:t>
                    </a:r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8F06-4EB2-B61C-D1BF251D818A}"/>
                </c:ext>
              </c:extLst>
            </c:dLbl>
            <c:dLbl>
              <c:idx val="11"/>
              <c:layout>
                <c:manualLayout>
                  <c:x val="-2.7526255265649488E-2"/>
                  <c:y val="-4.713938187279196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Diarios impresos</a:t>
                    </a:r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8F06-4EB2-B61C-D1BF251D818A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Diarios</a:t>
                    </a:r>
                    <a:r>
                      <a:rPr lang="en-US" baseline="0" dirty="0"/>
                      <a:t> y portales on-line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8F06-4EB2-B61C-D1BF251D81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'cuadrantes P7-P8'!$B$18:$B$30</c:f>
              <c:numCache>
                <c:formatCode>0%</c:formatCode>
                <c:ptCount val="13"/>
                <c:pt idx="0">
                  <c:v>0.2</c:v>
                </c:pt>
                <c:pt idx="1">
                  <c:v>0.1</c:v>
                </c:pt>
                <c:pt idx="2">
                  <c:v>0.55000000000000004</c:v>
                </c:pt>
                <c:pt idx="3">
                  <c:v>0.49</c:v>
                </c:pt>
                <c:pt idx="4">
                  <c:v>0.17</c:v>
                </c:pt>
                <c:pt idx="5">
                  <c:v>0.23</c:v>
                </c:pt>
                <c:pt idx="6">
                  <c:v>0.47</c:v>
                </c:pt>
                <c:pt idx="7">
                  <c:v>0.57999999999999996</c:v>
                </c:pt>
                <c:pt idx="8">
                  <c:v>0.24</c:v>
                </c:pt>
                <c:pt idx="9">
                  <c:v>0.91</c:v>
                </c:pt>
                <c:pt idx="10">
                  <c:v>0.43</c:v>
                </c:pt>
                <c:pt idx="11">
                  <c:v>0.83</c:v>
                </c:pt>
                <c:pt idx="12">
                  <c:v>0.8</c:v>
                </c:pt>
              </c:numCache>
            </c:numRef>
          </c:xVal>
          <c:yVal>
            <c:numRef>
              <c:f>'cuadrantes P7-P8'!$C$18:$C$30</c:f>
              <c:numCache>
                <c:formatCode>0%</c:formatCode>
                <c:ptCount val="13"/>
                <c:pt idx="0">
                  <c:v>0.12</c:v>
                </c:pt>
                <c:pt idx="1">
                  <c:v>0.12</c:v>
                </c:pt>
                <c:pt idx="2">
                  <c:v>0.19</c:v>
                </c:pt>
                <c:pt idx="3">
                  <c:v>0.23</c:v>
                </c:pt>
                <c:pt idx="4">
                  <c:v>0.33</c:v>
                </c:pt>
                <c:pt idx="5">
                  <c:v>0.36</c:v>
                </c:pt>
                <c:pt idx="6">
                  <c:v>0.36</c:v>
                </c:pt>
                <c:pt idx="7">
                  <c:v>0.56000000000000005</c:v>
                </c:pt>
                <c:pt idx="8">
                  <c:v>0.52</c:v>
                </c:pt>
                <c:pt idx="9">
                  <c:v>0.62</c:v>
                </c:pt>
                <c:pt idx="10">
                  <c:v>0.66</c:v>
                </c:pt>
                <c:pt idx="11">
                  <c:v>0.64</c:v>
                </c:pt>
                <c:pt idx="12">
                  <c:v>0.86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0F41-4DB2-9A21-890EE2D6A9B7}"/>
            </c:ext>
          </c:extLst>
        </c:ser>
        <c:dLbls>
          <c:dLblPos val="r"/>
          <c:showLegendKey val="0"/>
          <c:showVal val="1"/>
          <c:showCatName val="1"/>
          <c:showSerName val="0"/>
          <c:showPercent val="0"/>
          <c:showBubbleSize val="0"/>
        </c:dLbls>
        <c:axId val="2025083679"/>
        <c:axId val="2025085343"/>
      </c:scatterChart>
      <c:valAx>
        <c:axId val="20250836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L" sz="1200" dirty="0"/>
                  <a:t>Confianza</a:t>
                </a:r>
                <a:r>
                  <a:rPr lang="es-CL" sz="1200" baseline="0" dirty="0"/>
                  <a:t> en información del medio (% mucha o bastante)</a:t>
                </a:r>
                <a:endParaRPr lang="es-CL" sz="12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25085343"/>
        <c:crosses val="autoZero"/>
        <c:crossBetween val="midCat"/>
      </c:valAx>
      <c:valAx>
        <c:axId val="2025085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Uso del medio (% de uso permanente)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2508367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600" b="1" dirty="0"/>
              <a:t>Histórico de aparición permanente de </a:t>
            </a:r>
            <a:r>
              <a:rPr lang="es-CL" sz="1600" b="1" i="1" dirty="0" err="1"/>
              <a:t>Fake</a:t>
            </a:r>
            <a:r>
              <a:rPr lang="es-CL" sz="1600" b="1" i="1" dirty="0"/>
              <a:t> News </a:t>
            </a:r>
            <a:r>
              <a:rPr lang="es-CL" sz="1600" b="1" dirty="0"/>
              <a:t>según medio</a:t>
            </a:r>
            <a:r>
              <a:rPr lang="es-CL" sz="1600" b="1" baseline="0" dirty="0"/>
              <a:t> </a:t>
            </a:r>
            <a:endParaRPr lang="es-CL" sz="1600" b="1" dirty="0"/>
          </a:p>
        </c:rich>
      </c:tx>
      <c:layout>
        <c:manualLayout>
          <c:xMode val="edge"/>
          <c:yMode val="edge"/>
          <c:x val="0.20958784808149522"/>
          <c:y val="2.47173897346539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G_Hco_FN!$C$3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G_Hco_FN!$B$4:$B$7</c:f>
              <c:strCache>
                <c:ptCount val="4"/>
                <c:pt idx="0">
                  <c:v>Facebook</c:v>
                </c:pt>
                <c:pt idx="1">
                  <c:v>WhatsApp</c:v>
                </c:pt>
                <c:pt idx="2">
                  <c:v>Twitter</c:v>
                </c:pt>
                <c:pt idx="3">
                  <c:v>Otras redes sociales</c:v>
                </c:pt>
              </c:strCache>
            </c:strRef>
          </c:cat>
          <c:val>
            <c:numRef>
              <c:f>G_Hco_FN!$C$4:$C$7</c:f>
              <c:numCache>
                <c:formatCode>0%</c:formatCode>
                <c:ptCount val="4"/>
                <c:pt idx="0">
                  <c:v>0.45</c:v>
                </c:pt>
                <c:pt idx="1">
                  <c:v>0.3783783783783784</c:v>
                </c:pt>
                <c:pt idx="2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A8-4E71-8C62-C201305448E0}"/>
            </c:ext>
          </c:extLst>
        </c:ser>
        <c:ser>
          <c:idx val="1"/>
          <c:order val="1"/>
          <c:tx>
            <c:strRef>
              <c:f>G_Hco_FN!$D$3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G_Hco_FN!$B$4:$B$7</c:f>
              <c:strCache>
                <c:ptCount val="4"/>
                <c:pt idx="0">
                  <c:v>Facebook</c:v>
                </c:pt>
                <c:pt idx="1">
                  <c:v>WhatsApp</c:v>
                </c:pt>
                <c:pt idx="2">
                  <c:v>Twitter</c:v>
                </c:pt>
                <c:pt idx="3">
                  <c:v>Otras redes sociales</c:v>
                </c:pt>
              </c:strCache>
            </c:strRef>
          </c:cat>
          <c:val>
            <c:numRef>
              <c:f>G_Hco_FN!$D$4:$D$7</c:f>
              <c:numCache>
                <c:formatCode>0%</c:formatCode>
                <c:ptCount val="4"/>
                <c:pt idx="0">
                  <c:v>0.42</c:v>
                </c:pt>
                <c:pt idx="1">
                  <c:v>0.34</c:v>
                </c:pt>
                <c:pt idx="2">
                  <c:v>0.31</c:v>
                </c:pt>
                <c:pt idx="3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A8-4E71-8C62-C201305448E0}"/>
            </c:ext>
          </c:extLst>
        </c:ser>
        <c:ser>
          <c:idx val="2"/>
          <c:order val="2"/>
          <c:tx>
            <c:strRef>
              <c:f>G_Hco_FN!$E$3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4BACC6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G_Hco_FN!$B$4:$B$7</c:f>
              <c:strCache>
                <c:ptCount val="4"/>
                <c:pt idx="0">
                  <c:v>Facebook</c:v>
                </c:pt>
                <c:pt idx="1">
                  <c:v>WhatsApp</c:v>
                </c:pt>
                <c:pt idx="2">
                  <c:v>Twitter</c:v>
                </c:pt>
                <c:pt idx="3">
                  <c:v>Otras redes sociales</c:v>
                </c:pt>
              </c:strCache>
            </c:strRef>
          </c:cat>
          <c:val>
            <c:numRef>
              <c:f>G_Hco_FN!$E$4:$E$7</c:f>
              <c:numCache>
                <c:formatCode>0%</c:formatCode>
                <c:ptCount val="4"/>
                <c:pt idx="0">
                  <c:v>0.45945945945945948</c:v>
                </c:pt>
                <c:pt idx="1">
                  <c:v>0.3783783783783784</c:v>
                </c:pt>
                <c:pt idx="2">
                  <c:v>0.46718146718146719</c:v>
                </c:pt>
                <c:pt idx="3">
                  <c:v>0.10810810810810811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A8-4E71-8C62-C201305448E0}"/>
            </c:ext>
          </c:extLst>
        </c:ser>
        <c:ser>
          <c:idx val="3"/>
          <c:order val="3"/>
          <c:tx>
            <c:strRef>
              <c:f>G_Hco_FN!$F$3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G_Hco_FN!$B$4:$B$7</c:f>
              <c:strCache>
                <c:ptCount val="4"/>
                <c:pt idx="0">
                  <c:v>Facebook</c:v>
                </c:pt>
                <c:pt idx="1">
                  <c:v>WhatsApp</c:v>
                </c:pt>
                <c:pt idx="2">
                  <c:v>Twitter</c:v>
                </c:pt>
                <c:pt idx="3">
                  <c:v>Otras redes sociales</c:v>
                </c:pt>
              </c:strCache>
            </c:strRef>
          </c:cat>
          <c:val>
            <c:numRef>
              <c:f>G_Hco_FN!$F$4:$F$7</c:f>
              <c:numCache>
                <c:formatCode>0%</c:formatCode>
                <c:ptCount val="4"/>
                <c:pt idx="0">
                  <c:v>0.41</c:v>
                </c:pt>
                <c:pt idx="1">
                  <c:v>0.37</c:v>
                </c:pt>
                <c:pt idx="2">
                  <c:v>0.52</c:v>
                </c:pt>
                <c:pt idx="3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A8-4E71-8C62-C201305448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917926927"/>
        <c:axId val="1917926095"/>
      </c:barChart>
      <c:catAx>
        <c:axId val="1917926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917926095"/>
        <c:crosses val="autoZero"/>
        <c:auto val="1"/>
        <c:lblAlgn val="ctr"/>
        <c:lblOffset val="100"/>
        <c:noMultiLvlLbl val="0"/>
      </c:catAx>
      <c:valAx>
        <c:axId val="191792609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9179269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442568432136149"/>
          <c:y val="0.1040354933931585"/>
          <c:w val="0.23253309804635861"/>
          <c:h val="4.76938578065009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1F497D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Emergente!$C$10:$C$11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Emergente!$F$10:$F$11</c:f>
              <c:numCache>
                <c:formatCode>0%</c:formatCode>
                <c:ptCount val="2"/>
                <c:pt idx="0">
                  <c:v>0.37</c:v>
                </c:pt>
                <c:pt idx="1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83-450E-964F-7BBB41DDBFE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670867807"/>
        <c:axId val="1670871135"/>
      </c:barChart>
      <c:catAx>
        <c:axId val="167086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70871135"/>
        <c:crosses val="autoZero"/>
        <c:auto val="1"/>
        <c:lblAlgn val="ctr"/>
        <c:lblOffset val="100"/>
        <c:noMultiLvlLbl val="0"/>
      </c:catAx>
      <c:valAx>
        <c:axId val="167087113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708678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693261358364127"/>
          <c:y val="4.5357898822123224E-2"/>
          <c:w val="0.47812461805913836"/>
          <c:h val="0.9168438521594407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8064A2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Hoja17!$B$22:$B$30</c:f>
              <c:strCache>
                <c:ptCount val="9"/>
                <c:pt idx="0">
                  <c:v>Consulta a través de la Ley de Transparencia</c:v>
                </c:pt>
                <c:pt idx="1">
                  <c:v>Otro medio, ¿Cuál?</c:v>
                </c:pt>
                <c:pt idx="2">
                  <c:v>Conferencia de prensa</c:v>
                </c:pt>
                <c:pt idx="3">
                  <c:v>Conversaciones informales u entrevistas off the record</c:v>
                </c:pt>
                <c:pt idx="4">
                  <c:v>Consulta a través de asesores externos</c:v>
                </c:pt>
                <c:pt idx="5">
                  <c:v>Comunicación directa a través de Whatsapp o de otra aplicación</c:v>
                </c:pt>
                <c:pt idx="6">
                  <c:v>Sitio web de la Convención Constitucional</c:v>
                </c:pt>
                <c:pt idx="7">
                  <c:v>Consulta directamente a la fuente encargada de la información</c:v>
                </c:pt>
                <c:pt idx="8">
                  <c:v>Entrevista formal</c:v>
                </c:pt>
              </c:strCache>
            </c:strRef>
          </c:cat>
          <c:val>
            <c:numRef>
              <c:f>Hoja17!$D$22:$D$30</c:f>
              <c:numCache>
                <c:formatCode>0%</c:formatCode>
                <c:ptCount val="9"/>
                <c:pt idx="0">
                  <c:v>1.9607843137254902E-2</c:v>
                </c:pt>
                <c:pt idx="1">
                  <c:v>3.9215686274509803E-2</c:v>
                </c:pt>
                <c:pt idx="2">
                  <c:v>0.25490196078431371</c:v>
                </c:pt>
                <c:pt idx="3">
                  <c:v>0.31372549019607843</c:v>
                </c:pt>
                <c:pt idx="4">
                  <c:v>0.41176470588235292</c:v>
                </c:pt>
                <c:pt idx="5">
                  <c:v>0.49019607843137253</c:v>
                </c:pt>
                <c:pt idx="6">
                  <c:v>0.52941176470588236</c:v>
                </c:pt>
                <c:pt idx="7">
                  <c:v>0.60784313725490191</c:v>
                </c:pt>
                <c:pt idx="8">
                  <c:v>0.62745098039215685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47-42D5-9ADB-6E6E6C1FD7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98827199"/>
        <c:axId val="698823039"/>
      </c:barChart>
      <c:catAx>
        <c:axId val="6988271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698823039"/>
        <c:crosses val="autoZero"/>
        <c:auto val="1"/>
        <c:lblAlgn val="ctr"/>
        <c:lblOffset val="100"/>
        <c:noMultiLvlLbl val="0"/>
      </c:catAx>
      <c:valAx>
        <c:axId val="698823039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6988271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E0F-464C-83B3-1B6D75BFEDCC}"/>
              </c:ext>
            </c:extLst>
          </c:dPt>
          <c:dPt>
            <c:idx val="1"/>
            <c:bubble3D val="0"/>
            <c:spPr>
              <a:solidFill>
                <a:schemeClr val="accent5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0F-464C-83B3-1B6D75BFEDCC}"/>
              </c:ext>
            </c:extLst>
          </c:dPt>
          <c:dLbls>
            <c:dLbl>
              <c:idx val="0"/>
              <c:layout>
                <c:manualLayout>
                  <c:x val="-0.1303126167554807"/>
                  <c:y val="-0.2911893625784235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0F-464C-83B3-1B6D75BFEDCC}"/>
                </c:ext>
              </c:extLst>
            </c:dLbl>
            <c:dLbl>
              <c:idx val="1"/>
              <c:layout>
                <c:manualLayout>
                  <c:x val="8.07160227191073E-2"/>
                  <c:y val="0.1356791565560428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0F-464C-83B3-1B6D75BFED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Hoja18!$C$11:$C$12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Hoja18!$D$11:$D$12</c:f>
              <c:numCache>
                <c:formatCode>0%</c:formatCode>
                <c:ptCount val="2"/>
                <c:pt idx="0">
                  <c:v>0.84</c:v>
                </c:pt>
                <c:pt idx="1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0F-464C-83B3-1B6D75BFEDC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416661703148641"/>
          <c:y val="0.39563017272043693"/>
          <c:w val="7.9894590975138846E-2"/>
          <c:h val="0.145477508621530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BACC6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Hoja19!$B$11:$B$14</c:f>
              <c:strCache>
                <c:ptCount val="4"/>
                <c:pt idx="0">
                  <c:v>Disposición a entregar información</c:v>
                </c:pt>
                <c:pt idx="1">
                  <c:v>Correspondencia de lo requerido con la información entregada</c:v>
                </c:pt>
                <c:pt idx="2">
                  <c:v>Tiempo de entrega de la información</c:v>
                </c:pt>
                <c:pt idx="3">
                  <c:v>Confiabilidad de la información entregada</c:v>
                </c:pt>
              </c:strCache>
            </c:strRef>
          </c:cat>
          <c:val>
            <c:numRef>
              <c:f>Hoja19!$C$11:$C$14</c:f>
              <c:numCache>
                <c:formatCode>###0.0</c:formatCode>
                <c:ptCount val="4"/>
                <c:pt idx="0">
                  <c:v>5.2</c:v>
                </c:pt>
                <c:pt idx="1">
                  <c:v>5.2</c:v>
                </c:pt>
                <c:pt idx="2">
                  <c:v>5</c:v>
                </c:pt>
                <c:pt idx="3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B3-45AC-BB41-431F7B9727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992234831"/>
        <c:axId val="1992235663"/>
      </c:barChart>
      <c:catAx>
        <c:axId val="1992234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992235663"/>
        <c:crosses val="autoZero"/>
        <c:auto val="1"/>
        <c:lblAlgn val="ctr"/>
        <c:lblOffset val="100"/>
        <c:noMultiLvlLbl val="0"/>
      </c:catAx>
      <c:valAx>
        <c:axId val="1992235663"/>
        <c:scaling>
          <c:orientation val="minMax"/>
          <c:max val="7"/>
        </c:scaling>
        <c:delete val="1"/>
        <c:axPos val="l"/>
        <c:numFmt formatCode="###0.0" sourceLinked="1"/>
        <c:majorTickMark val="none"/>
        <c:minorTickMark val="none"/>
        <c:tickLblPos val="nextTo"/>
        <c:crossAx val="1992234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'Tablas %'!$C$23:$C$24</c:f>
              <c:strCache>
                <c:ptCount val="2"/>
                <c:pt idx="0">
                  <c:v>Barómetro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'Tablas %'!$B$25:$B$30</c:f>
              <c:strCache>
                <c:ptCount val="6"/>
                <c:pt idx="0">
                  <c:v>Orgs. de Gobierno</c:v>
                </c:pt>
                <c:pt idx="1">
                  <c:v>FF.AA y de Orden</c:v>
                </c:pt>
                <c:pt idx="2">
                  <c:v>Empresas Públicas</c:v>
                </c:pt>
                <c:pt idx="3">
                  <c:v>Superintendencias y Servicios Públicos</c:v>
                </c:pt>
                <c:pt idx="4">
                  <c:v>Órganos Autónomos y otros poderes del Estado</c:v>
                </c:pt>
                <c:pt idx="5">
                  <c:v>Otros Organismos</c:v>
                </c:pt>
              </c:strCache>
            </c:strRef>
          </c:cat>
          <c:val>
            <c:numRef>
              <c:f>'Tablas %'!$C$25:$C$30</c:f>
              <c:numCache>
                <c:formatCode>0%</c:formatCode>
                <c:ptCount val="6"/>
                <c:pt idx="0">
                  <c:v>0.37</c:v>
                </c:pt>
                <c:pt idx="1">
                  <c:v>0.43</c:v>
                </c:pt>
                <c:pt idx="2">
                  <c:v>0.43</c:v>
                </c:pt>
                <c:pt idx="3">
                  <c:v>0.43</c:v>
                </c:pt>
                <c:pt idx="4">
                  <c:v>0.49</c:v>
                </c:pt>
                <c:pt idx="5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58-4468-9073-D4C8E4C32156}"/>
            </c:ext>
          </c:extLst>
        </c:ser>
        <c:ser>
          <c:idx val="1"/>
          <c:order val="1"/>
          <c:tx>
            <c:strRef>
              <c:f>'Tablas %'!$D$23:$D$24</c:f>
              <c:strCache>
                <c:ptCount val="2"/>
                <c:pt idx="0">
                  <c:v>Barómetro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'Tablas %'!$B$25:$B$30</c:f>
              <c:strCache>
                <c:ptCount val="6"/>
                <c:pt idx="0">
                  <c:v>Orgs. de Gobierno</c:v>
                </c:pt>
                <c:pt idx="1">
                  <c:v>FF.AA y de Orden</c:v>
                </c:pt>
                <c:pt idx="2">
                  <c:v>Empresas Públicas</c:v>
                </c:pt>
                <c:pt idx="3">
                  <c:v>Superintendencias y Servicios Públicos</c:v>
                </c:pt>
                <c:pt idx="4">
                  <c:v>Órganos Autónomos y otros poderes del Estado</c:v>
                </c:pt>
                <c:pt idx="5">
                  <c:v>Otros Organismos</c:v>
                </c:pt>
              </c:strCache>
            </c:strRef>
          </c:cat>
          <c:val>
            <c:numRef>
              <c:f>'Tablas %'!$D$25:$D$30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9558-4468-9073-D4C8E4C32156}"/>
            </c:ext>
          </c:extLst>
        </c:ser>
        <c:ser>
          <c:idx val="2"/>
          <c:order val="2"/>
          <c:tx>
            <c:strRef>
              <c:f>'Tablas %'!$E$23:$E$24</c:f>
              <c:strCache>
                <c:ptCount val="2"/>
                <c:pt idx="0">
                  <c:v>D1 - Disposición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'Tablas %'!$B$25:$B$30</c:f>
              <c:strCache>
                <c:ptCount val="6"/>
                <c:pt idx="0">
                  <c:v>Orgs. de Gobierno</c:v>
                </c:pt>
                <c:pt idx="1">
                  <c:v>FF.AA y de Orden</c:v>
                </c:pt>
                <c:pt idx="2">
                  <c:v>Empresas Públicas</c:v>
                </c:pt>
                <c:pt idx="3">
                  <c:v>Superintendencias y Servicios Públicos</c:v>
                </c:pt>
                <c:pt idx="4">
                  <c:v>Órganos Autónomos y otros poderes del Estado</c:v>
                </c:pt>
                <c:pt idx="5">
                  <c:v>Otros Organismos</c:v>
                </c:pt>
              </c:strCache>
            </c:strRef>
          </c:cat>
          <c:val>
            <c:numRef>
              <c:f>'Tablas %'!$E$25:$E$30</c:f>
              <c:numCache>
                <c:formatCode>0%</c:formatCode>
                <c:ptCount val="6"/>
                <c:pt idx="0">
                  <c:v>0.37</c:v>
                </c:pt>
                <c:pt idx="1">
                  <c:v>0.42</c:v>
                </c:pt>
                <c:pt idx="2">
                  <c:v>0.38</c:v>
                </c:pt>
                <c:pt idx="3">
                  <c:v>0.43</c:v>
                </c:pt>
                <c:pt idx="4">
                  <c:v>0.49</c:v>
                </c:pt>
                <c:pt idx="5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58-4468-9073-D4C8E4C32156}"/>
            </c:ext>
          </c:extLst>
        </c:ser>
        <c:ser>
          <c:idx val="3"/>
          <c:order val="3"/>
          <c:tx>
            <c:strRef>
              <c:f>'Tablas %'!$F$23:$F$24</c:f>
              <c:strCache>
                <c:ptCount val="2"/>
                <c:pt idx="0">
                  <c:v>D2 - Confiabilidad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'Tablas %'!$B$25:$B$30</c:f>
              <c:strCache>
                <c:ptCount val="6"/>
                <c:pt idx="0">
                  <c:v>Orgs. de Gobierno</c:v>
                </c:pt>
                <c:pt idx="1">
                  <c:v>FF.AA y de Orden</c:v>
                </c:pt>
                <c:pt idx="2">
                  <c:v>Empresas Públicas</c:v>
                </c:pt>
                <c:pt idx="3">
                  <c:v>Superintendencias y Servicios Públicos</c:v>
                </c:pt>
                <c:pt idx="4">
                  <c:v>Órganos Autónomos y otros poderes del Estado</c:v>
                </c:pt>
                <c:pt idx="5">
                  <c:v>Otros Organismos</c:v>
                </c:pt>
              </c:strCache>
            </c:strRef>
          </c:cat>
          <c:val>
            <c:numRef>
              <c:f>'Tablas %'!$F$25:$F$30</c:f>
              <c:numCache>
                <c:formatCode>0%</c:formatCode>
                <c:ptCount val="6"/>
                <c:pt idx="0">
                  <c:v>0.43</c:v>
                </c:pt>
                <c:pt idx="1">
                  <c:v>0.49</c:v>
                </c:pt>
                <c:pt idx="2">
                  <c:v>0.49</c:v>
                </c:pt>
                <c:pt idx="3">
                  <c:v>0.5</c:v>
                </c:pt>
                <c:pt idx="4">
                  <c:v>0.56000000000000005</c:v>
                </c:pt>
                <c:pt idx="5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58-4468-9073-D4C8E4C32156}"/>
            </c:ext>
          </c:extLst>
        </c:ser>
        <c:ser>
          <c:idx val="4"/>
          <c:order val="4"/>
          <c:tx>
            <c:strRef>
              <c:f>'Tablas %'!$G$23:$G$24</c:f>
              <c:strCache>
                <c:ptCount val="2"/>
                <c:pt idx="0">
                  <c:v>D3 - Oportunidad</c:v>
                </c:pt>
              </c:strCache>
            </c:strRef>
          </c:tx>
          <c:spPr>
            <a:solidFill>
              <a:schemeClr val="accent5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'Tablas %'!$B$25:$B$30</c:f>
              <c:strCache>
                <c:ptCount val="6"/>
                <c:pt idx="0">
                  <c:v>Orgs. de Gobierno</c:v>
                </c:pt>
                <c:pt idx="1">
                  <c:v>FF.AA y de Orden</c:v>
                </c:pt>
                <c:pt idx="2">
                  <c:v>Empresas Públicas</c:v>
                </c:pt>
                <c:pt idx="3">
                  <c:v>Superintendencias y Servicios Públicos</c:v>
                </c:pt>
                <c:pt idx="4">
                  <c:v>Órganos Autónomos y otros poderes del Estado</c:v>
                </c:pt>
                <c:pt idx="5">
                  <c:v>Otros Organismos</c:v>
                </c:pt>
              </c:strCache>
            </c:strRef>
          </c:cat>
          <c:val>
            <c:numRef>
              <c:f>'Tablas %'!$G$25:$G$30</c:f>
              <c:numCache>
                <c:formatCode>0%</c:formatCode>
                <c:ptCount val="6"/>
                <c:pt idx="0">
                  <c:v>0.32</c:v>
                </c:pt>
                <c:pt idx="1">
                  <c:v>0.39</c:v>
                </c:pt>
                <c:pt idx="2">
                  <c:v>0.42</c:v>
                </c:pt>
                <c:pt idx="3">
                  <c:v>0.36</c:v>
                </c:pt>
                <c:pt idx="4">
                  <c:v>0.43</c:v>
                </c:pt>
                <c:pt idx="5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58-4468-9073-D4C8E4C321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98838912"/>
        <c:axId val="798838080"/>
      </c:barChart>
      <c:catAx>
        <c:axId val="79883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798838080"/>
        <c:crosses val="autoZero"/>
        <c:auto val="1"/>
        <c:lblAlgn val="ctr"/>
        <c:lblOffset val="100"/>
        <c:noMultiLvlLbl val="0"/>
      </c:catAx>
      <c:valAx>
        <c:axId val="79883808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98838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600" b="0" i="0" baseline="0" dirty="0">
                <a:effectLst/>
              </a:rPr>
              <a:t>Histórico 2017-2022</a:t>
            </a:r>
            <a:endParaRPr lang="es-CL" sz="1200" dirty="0">
              <a:effectLst/>
            </a:endParaRPr>
          </a:p>
          <a:p>
            <a:pPr>
              <a:defRPr/>
            </a:pPr>
            <a:r>
              <a:rPr lang="es-CL" sz="1600" b="0" i="0" baseline="0" dirty="0">
                <a:effectLst/>
              </a:rPr>
              <a:t>Barómetro General (promedio 3 dimensiones)</a:t>
            </a:r>
            <a:endParaRPr lang="es-CL" sz="12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1.2709184118596248E-2"/>
          <c:y val="0.33824435800206543"/>
          <c:w val="0.97458163176280754"/>
          <c:h val="0.57378169988530281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0014999024165579E-2"/>
                  <c:y val="4.1666666666666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74-4031-866F-A30A5FA6CE14}"/>
                </c:ext>
              </c:extLst>
            </c:dLbl>
            <c:dLbl>
              <c:idx val="1"/>
              <c:layout>
                <c:manualLayout>
                  <c:x val="-2.998605461256108E-2"/>
                  <c:y val="-5.3750679048161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74-4031-866F-A30A5FA6CE14}"/>
                </c:ext>
              </c:extLst>
            </c:dLbl>
            <c:dLbl>
              <c:idx val="2"/>
              <c:layout>
                <c:manualLayout>
                  <c:x val="-3.2007999479555044E-2"/>
                  <c:y val="5.092592592592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74-4031-866F-A30A5FA6CE1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74-4031-866F-A30A5FA6CE14}"/>
                </c:ext>
              </c:extLst>
            </c:dLbl>
            <c:dLbl>
              <c:idx val="4"/>
              <c:layout>
                <c:manualLayout>
                  <c:x val="-4.1989123944364888E-2"/>
                  <c:y val="5.7477923414226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374-4031-866F-A30A5FA6CE14}"/>
                </c:ext>
              </c:extLst>
            </c:dLbl>
            <c:dLbl>
              <c:idx val="5"/>
              <c:layout>
                <c:manualLayout>
                  <c:x val="-3.5330243522485261E-2"/>
                  <c:y val="-4.8101115737394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374-4031-866F-A30A5FA6CE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'Barómetro Histórico'!$B$5:$B$10</c:f>
              <c:numCache>
                <c:formatCode>@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'Barómetro Histórico'!$C$5:$C$10</c:f>
              <c:numCache>
                <c:formatCode>0.0%</c:formatCode>
                <c:ptCount val="6"/>
                <c:pt idx="0">
                  <c:v>0.39200000000000002</c:v>
                </c:pt>
                <c:pt idx="1">
                  <c:v>0.41499999999999998</c:v>
                </c:pt>
                <c:pt idx="2">
                  <c:v>0.38800000000000001</c:v>
                </c:pt>
                <c:pt idx="3">
                  <c:v>0.39800000000000002</c:v>
                </c:pt>
                <c:pt idx="4">
                  <c:v>0.40699999999999997</c:v>
                </c:pt>
                <c:pt idx="5">
                  <c:v>0.44450000000000001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374-4031-866F-A30A5FA6CE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049027744"/>
        <c:axId val="1049041888"/>
      </c:lineChart>
      <c:catAx>
        <c:axId val="1049027744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049041888"/>
        <c:crosses val="autoZero"/>
        <c:auto val="1"/>
        <c:lblAlgn val="ctr"/>
        <c:lblOffset val="100"/>
        <c:noMultiLvlLbl val="0"/>
      </c:catAx>
      <c:valAx>
        <c:axId val="104904188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049027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800" b="0" i="0" baseline="0">
                <a:effectLst/>
              </a:rPr>
              <a:t>Histórico 2017-2022</a:t>
            </a:r>
            <a:endParaRPr lang="es-CL">
              <a:effectLst/>
            </a:endParaRPr>
          </a:p>
          <a:p>
            <a:pPr>
              <a:defRPr/>
            </a:pPr>
            <a:r>
              <a:rPr lang="es-CL" sz="1800" b="0" i="0" baseline="0">
                <a:effectLst/>
              </a:rPr>
              <a:t>Barómetro según dimensión</a:t>
            </a:r>
            <a:endParaRPr lang="es-CL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1.2775711187352833E-2"/>
          <c:y val="0.32166046612316129"/>
          <c:w val="0.64111865846436134"/>
          <c:h val="0.59070498722108722"/>
        </c:manualLayout>
      </c:layout>
      <c:lineChart>
        <c:grouping val="stacked"/>
        <c:varyColors val="0"/>
        <c:ser>
          <c:idx val="0"/>
          <c:order val="0"/>
          <c:tx>
            <c:strRef>
              <c:f>'Barómetro Histórico'!$C$23</c:f>
              <c:strCache>
                <c:ptCount val="1"/>
                <c:pt idx="0">
                  <c:v>Oportunidad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019713553374306E-2"/>
                  <c:y val="-4.2514824394805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72-4AF5-B028-04A00504E321}"/>
                </c:ext>
              </c:extLst>
            </c:dLbl>
            <c:dLbl>
              <c:idx val="1"/>
              <c:layout>
                <c:manualLayout>
                  <c:x val="-2.5551422374705687E-2"/>
                  <c:y val="-3.9680502768485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72-4AF5-B028-04A00504E321}"/>
                </c:ext>
              </c:extLst>
            </c:dLbl>
            <c:dLbl>
              <c:idx val="2"/>
              <c:layout>
                <c:manualLayout>
                  <c:x val="-2.9035707243983754E-2"/>
                  <c:y val="-3.6846181142164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72-4AF5-B028-04A00504E32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72-4AF5-B028-04A00504E321}"/>
                </c:ext>
              </c:extLst>
            </c:dLbl>
            <c:dLbl>
              <c:idx val="4"/>
              <c:layout>
                <c:manualLayout>
                  <c:x val="-1.8582852636149574E-2"/>
                  <c:y val="-3.6846181142164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72-4AF5-B028-04A00504E321}"/>
                </c:ext>
              </c:extLst>
            </c:dLbl>
            <c:dLbl>
              <c:idx val="5"/>
              <c:layout>
                <c:manualLayout>
                  <c:x val="-8.1299980283155247E-3"/>
                  <c:y val="-3.40118595158443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72-4AF5-B028-04A00504E3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'Barómetro Histórico'!$B$24:$B$29</c:f>
              <c:numCache>
                <c:formatCode>@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'Barómetro Histórico'!$C$24:$C$29</c:f>
              <c:numCache>
                <c:formatCode>0.0%</c:formatCode>
                <c:ptCount val="6"/>
                <c:pt idx="0">
                  <c:v>0.33100000000000002</c:v>
                </c:pt>
                <c:pt idx="1">
                  <c:v>0.36799999999999999</c:v>
                </c:pt>
                <c:pt idx="2">
                  <c:v>0.33500000000000002</c:v>
                </c:pt>
                <c:pt idx="3">
                  <c:v>0.35299999999999998</c:v>
                </c:pt>
                <c:pt idx="4">
                  <c:v>0.372</c:v>
                </c:pt>
                <c:pt idx="5">
                  <c:v>0.39800000000000002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072-4AF5-B028-04A00504E321}"/>
            </c:ext>
          </c:extLst>
        </c:ser>
        <c:ser>
          <c:idx val="1"/>
          <c:order val="1"/>
          <c:tx>
            <c:strRef>
              <c:f>'Barómetro Histórico'!$D$23</c:f>
              <c:strCache>
                <c:ptCount val="1"/>
                <c:pt idx="0">
                  <c:v>Disposición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6712850664465018E-2"/>
                  <c:y val="-3.4011859515844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072-4AF5-B028-04A00504E321}"/>
                </c:ext>
              </c:extLst>
            </c:dLbl>
            <c:dLbl>
              <c:idx val="1"/>
              <c:layout>
                <c:manualLayout>
                  <c:x val="-2.0905709215668294E-2"/>
                  <c:y val="-4.2514824394805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072-4AF5-B028-04A00504E321}"/>
                </c:ext>
              </c:extLst>
            </c:dLbl>
            <c:dLbl>
              <c:idx val="2"/>
              <c:layout>
                <c:manualLayout>
                  <c:x val="-2.4389994084946316E-2"/>
                  <c:y val="-4.8183467647446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072-4AF5-B028-04A00504E32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072-4AF5-B028-04A00504E321}"/>
                </c:ext>
              </c:extLst>
            </c:dLbl>
            <c:dLbl>
              <c:idx val="4"/>
              <c:layout>
                <c:manualLayout>
                  <c:x val="-3.019713553374306E-2"/>
                  <c:y val="-4.2514824394805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072-4AF5-B028-04A00504E321}"/>
                </c:ext>
              </c:extLst>
            </c:dLbl>
            <c:dLbl>
              <c:idx val="5"/>
              <c:layout>
                <c:manualLayout>
                  <c:x val="-1.1614282897593484E-3"/>
                  <c:y val="-2.55088946368833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072-4AF5-B028-04A00504E3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'Barómetro Histórico'!$B$24:$B$29</c:f>
              <c:numCache>
                <c:formatCode>@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'Barómetro Histórico'!$D$24:$D$29</c:f>
              <c:numCache>
                <c:formatCode>0.0%</c:formatCode>
                <c:ptCount val="6"/>
                <c:pt idx="0">
                  <c:v>0.38300000000000001</c:v>
                </c:pt>
                <c:pt idx="1">
                  <c:v>0.40400000000000003</c:v>
                </c:pt>
                <c:pt idx="2">
                  <c:v>0.39</c:v>
                </c:pt>
                <c:pt idx="3">
                  <c:v>0.39600000000000002</c:v>
                </c:pt>
                <c:pt idx="4">
                  <c:v>0.40100000000000002</c:v>
                </c:pt>
                <c:pt idx="5">
                  <c:v>0.43880000000000002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B072-4AF5-B028-04A00504E321}"/>
            </c:ext>
          </c:extLst>
        </c:ser>
        <c:ser>
          <c:idx val="2"/>
          <c:order val="2"/>
          <c:tx>
            <c:strRef>
              <c:f>'Barómetro Histórico'!$E$23</c:f>
              <c:strCache>
                <c:ptCount val="1"/>
                <c:pt idx="0">
                  <c:v>Confiabilidad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2519992113261759E-2"/>
                  <c:y val="-3.9680502768485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072-4AF5-B028-04A00504E321}"/>
                </c:ext>
              </c:extLst>
            </c:dLbl>
            <c:dLbl>
              <c:idx val="1"/>
              <c:layout>
                <c:manualLayout>
                  <c:x val="-2.3228565795186968E-2"/>
                  <c:y val="-4.2514824394805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072-4AF5-B028-04A00504E321}"/>
                </c:ext>
              </c:extLst>
            </c:dLbl>
            <c:dLbl>
              <c:idx val="2"/>
              <c:layout>
                <c:manualLayout>
                  <c:x val="-1.7421424346390268E-2"/>
                  <c:y val="-4.2514824394805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072-4AF5-B028-04A00504E32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072-4AF5-B028-04A00504E321}"/>
                </c:ext>
              </c:extLst>
            </c:dLbl>
            <c:dLbl>
              <c:idx val="4"/>
              <c:layout>
                <c:manualLayout>
                  <c:x val="-2.6712850664465014E-2"/>
                  <c:y val="-5.3852110900086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072-4AF5-B028-04A00504E321}"/>
                </c:ext>
              </c:extLst>
            </c:dLbl>
            <c:dLbl>
              <c:idx val="5"/>
              <c:layout>
                <c:manualLayout>
                  <c:x val="-5.807141448796742E-3"/>
                  <c:y val="-3.96805027684850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072-4AF5-B028-04A00504E3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'Barómetro Histórico'!$B$24:$B$29</c:f>
              <c:numCache>
                <c:formatCode>@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'Barómetro Histórico'!$E$24:$E$29</c:f>
              <c:numCache>
                <c:formatCode>0.0%</c:formatCode>
                <c:ptCount val="6"/>
                <c:pt idx="0">
                  <c:v>0.46100000000000002</c:v>
                </c:pt>
                <c:pt idx="1">
                  <c:v>0.47199999999999998</c:v>
                </c:pt>
                <c:pt idx="2">
                  <c:v>0.438</c:v>
                </c:pt>
                <c:pt idx="3">
                  <c:v>0.44400000000000001</c:v>
                </c:pt>
                <c:pt idx="4">
                  <c:v>0.45</c:v>
                </c:pt>
                <c:pt idx="5">
                  <c:v>0.49690000000000001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B072-4AF5-B028-04A00504E3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40509888"/>
        <c:axId val="1340509056"/>
      </c:lineChart>
      <c:catAx>
        <c:axId val="1340509888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40509056"/>
        <c:crosses val="autoZero"/>
        <c:auto val="1"/>
        <c:lblAlgn val="ctr"/>
        <c:lblOffset val="100"/>
        <c:noMultiLvlLbl val="0"/>
      </c:catAx>
      <c:valAx>
        <c:axId val="13405090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34050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3416102476669176"/>
          <c:y val="0.4440816815426914"/>
          <c:w val="0.20024243716872478"/>
          <c:h val="0.141833575557520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714633489020595E-2"/>
          <c:y val="2.0428465152377596E-2"/>
          <c:w val="0.84826278533365151"/>
          <c:h val="0.888786149725075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C0504D"/>
            </a:solidFill>
            <a:ln>
              <a:noFill/>
            </a:ln>
            <a:effectLst/>
          </c:spPr>
          <c:invertIfNegative val="0"/>
          <c:val>
            <c:numRef>
              <c:f>'Rankings % notas 6 y7'!$B$2:$B$21</c:f>
              <c:numCache>
                <c:formatCode>0.0%</c:formatCode>
                <c:ptCount val="20"/>
                <c:pt idx="0">
                  <c:v>0.46446666666666664</c:v>
                </c:pt>
                <c:pt idx="1">
                  <c:v>0.46666666666666662</c:v>
                </c:pt>
                <c:pt idx="2">
                  <c:v>0.47223333333333334</c:v>
                </c:pt>
                <c:pt idx="3">
                  <c:v>0.47966666666666669</c:v>
                </c:pt>
                <c:pt idx="4">
                  <c:v>0.48150000000000004</c:v>
                </c:pt>
                <c:pt idx="5">
                  <c:v>0.48380000000000001</c:v>
                </c:pt>
                <c:pt idx="6">
                  <c:v>0.48766666666666669</c:v>
                </c:pt>
                <c:pt idx="7">
                  <c:v>0.49093333333333328</c:v>
                </c:pt>
                <c:pt idx="8">
                  <c:v>0.49163333333333331</c:v>
                </c:pt>
                <c:pt idx="9">
                  <c:v>0.50900000000000001</c:v>
                </c:pt>
                <c:pt idx="10">
                  <c:v>0.51900000000000002</c:v>
                </c:pt>
                <c:pt idx="11">
                  <c:v>0.52050000000000007</c:v>
                </c:pt>
                <c:pt idx="12">
                  <c:v>0.56323333333333336</c:v>
                </c:pt>
                <c:pt idx="13">
                  <c:v>0.56666666666666665</c:v>
                </c:pt>
                <c:pt idx="14">
                  <c:v>0.62586666666666668</c:v>
                </c:pt>
                <c:pt idx="15">
                  <c:v>0.6628666666666666</c:v>
                </c:pt>
                <c:pt idx="16">
                  <c:v>0.66669999999999996</c:v>
                </c:pt>
                <c:pt idx="17">
                  <c:v>0.7157</c:v>
                </c:pt>
                <c:pt idx="18">
                  <c:v>0.73176666666666668</c:v>
                </c:pt>
                <c:pt idx="19">
                  <c:v>0.89246666666666663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62-449B-B490-21C69ABD28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97296000"/>
        <c:axId val="997294752"/>
      </c:barChart>
      <c:catAx>
        <c:axId val="997296000"/>
        <c:scaling>
          <c:orientation val="minMax"/>
        </c:scaling>
        <c:delete val="1"/>
        <c:axPos val="l"/>
        <c:majorTickMark val="none"/>
        <c:minorTickMark val="none"/>
        <c:tickLblPos val="nextTo"/>
        <c:crossAx val="997294752"/>
        <c:crosses val="autoZero"/>
        <c:auto val="1"/>
        <c:lblAlgn val="ctr"/>
        <c:lblOffset val="100"/>
        <c:noMultiLvlLbl val="0"/>
      </c:catAx>
      <c:valAx>
        <c:axId val="997294752"/>
        <c:scaling>
          <c:orientation val="minMax"/>
          <c:max val="0.9"/>
          <c:min val="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997296000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3711493880277399E-2"/>
          <c:y val="1.4043468467077804E-5"/>
          <c:w val="0.81658138886485343"/>
          <c:h val="0.9400637873062399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C0504D"/>
            </a:solidFill>
            <a:ln>
              <a:noFill/>
            </a:ln>
            <a:effectLst/>
          </c:spPr>
          <c:invertIfNegative val="0"/>
          <c:val>
            <c:numRef>
              <c:f>'Rankings % notas 6 y7'!$E$2:$E$21</c:f>
              <c:numCache>
                <c:formatCode>0.0%</c:formatCode>
                <c:ptCount val="20"/>
                <c:pt idx="0">
                  <c:v>0.19353333333333333</c:v>
                </c:pt>
                <c:pt idx="1">
                  <c:v>0.19610000000000002</c:v>
                </c:pt>
                <c:pt idx="2">
                  <c:v>0.19753333333333334</c:v>
                </c:pt>
                <c:pt idx="3">
                  <c:v>0.21796666666666664</c:v>
                </c:pt>
                <c:pt idx="4">
                  <c:v>0.23333333333333331</c:v>
                </c:pt>
                <c:pt idx="5">
                  <c:v>0.23333333333333336</c:v>
                </c:pt>
                <c:pt idx="6">
                  <c:v>0.27163333333333334</c:v>
                </c:pt>
                <c:pt idx="7">
                  <c:v>0.28983333333333333</c:v>
                </c:pt>
                <c:pt idx="8">
                  <c:v>0.31880000000000003</c:v>
                </c:pt>
                <c:pt idx="9">
                  <c:v>0.31883333333333336</c:v>
                </c:pt>
                <c:pt idx="10">
                  <c:v>0.3256</c:v>
                </c:pt>
                <c:pt idx="11">
                  <c:v>0.32706666666666667</c:v>
                </c:pt>
                <c:pt idx="12">
                  <c:v>0.34030000000000005</c:v>
                </c:pt>
                <c:pt idx="13">
                  <c:v>0.34313333333333335</c:v>
                </c:pt>
                <c:pt idx="14">
                  <c:v>0.34526666666666667</c:v>
                </c:pt>
                <c:pt idx="15">
                  <c:v>0.34923333333333334</c:v>
                </c:pt>
                <c:pt idx="16">
                  <c:v>0.35086666666666666</c:v>
                </c:pt>
                <c:pt idx="17">
                  <c:v>0.36273333333333335</c:v>
                </c:pt>
                <c:pt idx="18">
                  <c:v>0.36309999999999998</c:v>
                </c:pt>
                <c:pt idx="19">
                  <c:v>0.37333333333333335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8C-400F-96D9-D960335B03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42792048"/>
        <c:axId val="1242774576"/>
      </c:barChart>
      <c:catAx>
        <c:axId val="1242792048"/>
        <c:scaling>
          <c:orientation val="minMax"/>
        </c:scaling>
        <c:delete val="1"/>
        <c:axPos val="l"/>
        <c:majorTickMark val="none"/>
        <c:minorTickMark val="none"/>
        <c:tickLblPos val="nextTo"/>
        <c:crossAx val="1242774576"/>
        <c:crosses val="autoZero"/>
        <c:auto val="1"/>
        <c:lblAlgn val="ctr"/>
        <c:lblOffset val="100"/>
        <c:noMultiLvlLbl val="0"/>
      </c:catAx>
      <c:valAx>
        <c:axId val="1242774576"/>
        <c:scaling>
          <c:orientation val="minMax"/>
          <c:min val="0.1500000000000000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4279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 b="1" i="0" baseline="0">
                <a:effectLst/>
              </a:rPr>
              <a:t>Prevalencia Relativa* - Top 20</a:t>
            </a:r>
            <a:endParaRPr lang="es-CL" sz="1000" b="1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[1]Hoja2!$A$5:$A$10</c:f>
              <c:strCache>
                <c:ptCount val="6"/>
                <c:pt idx="0">
                  <c:v>Organismos de gobierno Central y Municipalidades</c:v>
                </c:pt>
                <c:pt idx="1">
                  <c:v>Fuerzas Armadas y de Orden </c:v>
                </c:pt>
                <c:pt idx="2">
                  <c:v>Empresas Públicas</c:v>
                </c:pt>
                <c:pt idx="3">
                  <c:v>Superintendencias y Servicios Públicos</c:v>
                </c:pt>
                <c:pt idx="4">
                  <c:v>Órganos Autónomos y otros poderes del Estado</c:v>
                </c:pt>
                <c:pt idx="5">
                  <c:v>Otras Instituciones</c:v>
                </c:pt>
              </c:strCache>
            </c:strRef>
          </c:cat>
          <c:val>
            <c:numRef>
              <c:f>[1]Hoja2!$B$5:$B$10</c:f>
              <c:numCache>
                <c:formatCode>0%</c:formatCode>
                <c:ptCount val="6"/>
                <c:pt idx="0">
                  <c:v>0.4</c:v>
                </c:pt>
                <c:pt idx="1">
                  <c:v>0.33</c:v>
                </c:pt>
                <c:pt idx="2">
                  <c:v>0</c:v>
                </c:pt>
                <c:pt idx="3">
                  <c:v>0.2</c:v>
                </c:pt>
                <c:pt idx="4">
                  <c:v>0.38</c:v>
                </c:pt>
                <c:pt idx="5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DA-4843-BC56-C377095C33E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40561215"/>
        <c:axId val="540560383"/>
      </c:barChart>
      <c:catAx>
        <c:axId val="540561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40560383"/>
        <c:crosses val="autoZero"/>
        <c:auto val="1"/>
        <c:lblAlgn val="ctr"/>
        <c:lblOffset val="100"/>
        <c:noMultiLvlLbl val="0"/>
      </c:catAx>
      <c:valAx>
        <c:axId val="54056038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40561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 b="1" i="0" baseline="0">
                <a:effectLst/>
              </a:rPr>
              <a:t>Prevalencia Relativa* - Bajo 20</a:t>
            </a:r>
            <a:endParaRPr lang="es-CL" sz="10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[1]Hoja2!$A$16:$A$21</c:f>
              <c:strCache>
                <c:ptCount val="6"/>
                <c:pt idx="0">
                  <c:v>Organismos de gobierno Central y Municipalidades</c:v>
                </c:pt>
                <c:pt idx="1">
                  <c:v>Fuerzas Armadas y de Orden </c:v>
                </c:pt>
                <c:pt idx="2">
                  <c:v>Empresas Públicas</c:v>
                </c:pt>
                <c:pt idx="3">
                  <c:v>Superintendencias y Servicios Públicos</c:v>
                </c:pt>
                <c:pt idx="4">
                  <c:v>Órganos Autónomos y otros poderes del Estado</c:v>
                </c:pt>
                <c:pt idx="5">
                  <c:v>Otras Instituciones</c:v>
                </c:pt>
              </c:strCache>
            </c:strRef>
          </c:cat>
          <c:val>
            <c:numRef>
              <c:f>[1]Hoja2!$B$16:$B$21</c:f>
              <c:numCache>
                <c:formatCode>0%</c:formatCode>
                <c:ptCount val="6"/>
                <c:pt idx="0">
                  <c:v>0.18</c:v>
                </c:pt>
                <c:pt idx="1">
                  <c:v>0.17</c:v>
                </c:pt>
                <c:pt idx="2">
                  <c:v>0.5</c:v>
                </c:pt>
                <c:pt idx="3">
                  <c:v>0.5</c:v>
                </c:pt>
                <c:pt idx="4">
                  <c:v>0.25</c:v>
                </c:pt>
                <c:pt idx="5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5E-436A-AA51-F7C2FFBAE6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41502479"/>
        <c:axId val="728000671"/>
      </c:barChart>
      <c:catAx>
        <c:axId val="541502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728000671"/>
        <c:crosses val="autoZero"/>
        <c:auto val="1"/>
        <c:lblAlgn val="ctr"/>
        <c:lblOffset val="100"/>
        <c:noMultiLvlLbl val="0"/>
      </c:catAx>
      <c:valAx>
        <c:axId val="72800067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415024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1F497D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F497D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786-440B-916F-1F39CF546747}"/>
              </c:ext>
            </c:extLst>
          </c:dPt>
          <c:dPt>
            <c:idx val="1"/>
            <c:invertIfNegative val="0"/>
            <c:bubble3D val="0"/>
            <c:spPr>
              <a:solidFill>
                <a:srgbClr val="C0504D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786-440B-916F-1F39CF546747}"/>
              </c:ext>
            </c:extLst>
          </c:dPt>
          <c:dPt>
            <c:idx val="2"/>
            <c:invertIfNegative val="0"/>
            <c:bubble3D val="0"/>
            <c:spPr>
              <a:solidFill>
                <a:srgbClr val="4BACC6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786-440B-916F-1F39CF5467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Hoja4!$B$12:$B$14</c:f>
              <c:strCache>
                <c:ptCount val="3"/>
                <c:pt idx="0">
                  <c:v>Ha mejorado</c:v>
                </c:pt>
                <c:pt idx="1">
                  <c:v>Se ha mantenido</c:v>
                </c:pt>
                <c:pt idx="2">
                  <c:v>Ha empeorado</c:v>
                </c:pt>
              </c:strCache>
            </c:strRef>
          </c:cat>
          <c:val>
            <c:numRef>
              <c:f>Hoja4!$C$12:$C$14</c:f>
              <c:numCache>
                <c:formatCode>0%</c:formatCode>
                <c:ptCount val="3"/>
                <c:pt idx="0">
                  <c:v>0.28999999999999998</c:v>
                </c:pt>
                <c:pt idx="1">
                  <c:v>0.49</c:v>
                </c:pt>
                <c:pt idx="2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786-440B-916F-1F39CF54674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980610431"/>
        <c:axId val="1980611263"/>
      </c:barChart>
      <c:catAx>
        <c:axId val="1980610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980611263"/>
        <c:crosses val="autoZero"/>
        <c:auto val="1"/>
        <c:lblAlgn val="ctr"/>
        <c:lblOffset val="100"/>
        <c:noMultiLvlLbl val="0"/>
      </c:catAx>
      <c:valAx>
        <c:axId val="198061126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980610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0.53582</cdr:x>
      <cdr:y>0.13386</cdr:y>
    </cdr:from>
    <cdr:to>
      <cdr:x>0.53582</cdr:x>
      <cdr:y>0.78996</cdr:y>
    </cdr:to>
    <cdr:cxnSp macro="">
      <cdr:nvCxnSpPr>
        <cdr:cNvPr id="3" name="Conector recto 2">
          <a:extLst xmlns:a="http://schemas.openxmlformats.org/drawingml/2006/main">
            <a:ext uri="{FF2B5EF4-FFF2-40B4-BE49-F238E27FC236}">
              <a16:creationId xmlns:a16="http://schemas.microsoft.com/office/drawing/2014/main" id="{9E6CEE07-EDBA-4F7D-9ED6-20A351ECE735}"/>
            </a:ext>
          </a:extLst>
        </cdr:cNvPr>
        <cdr:cNvCxnSpPr/>
      </cdr:nvCxnSpPr>
      <cdr:spPr>
        <a:xfrm xmlns:a="http://schemas.openxmlformats.org/drawingml/2006/main" flipV="1">
          <a:off x="3955417" y="514256"/>
          <a:ext cx="0" cy="2520463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accent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0.11463</cdr:x>
      <cdr:y>0.46008</cdr:y>
    </cdr:from>
    <cdr:to>
      <cdr:x>0.96371</cdr:x>
      <cdr:y>0.46008</cdr:y>
    </cdr:to>
    <cdr:cxnSp macro="">
      <cdr:nvCxnSpPr>
        <cdr:cNvPr id="4" name="Conector recto 3">
          <a:extLst xmlns:a="http://schemas.openxmlformats.org/drawingml/2006/main">
            <a:ext uri="{FF2B5EF4-FFF2-40B4-BE49-F238E27FC236}">
              <a16:creationId xmlns:a16="http://schemas.microsoft.com/office/drawing/2014/main" id="{491B8DA3-0C06-46AA-B008-E281FDB5B005}"/>
            </a:ext>
          </a:extLst>
        </cdr:cNvPr>
        <cdr:cNvCxnSpPr/>
      </cdr:nvCxnSpPr>
      <cdr:spPr>
        <a:xfrm xmlns:a="http://schemas.openxmlformats.org/drawingml/2006/main">
          <a:off x="846223" y="1800439"/>
          <a:ext cx="6267937" cy="0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accent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0.18744</cdr:x>
      <cdr:y>0.06498</cdr:y>
    </cdr:from>
    <cdr:to>
      <cdr:x>0.43826</cdr:x>
      <cdr:y>0.11946</cdr:y>
    </cdr:to>
    <cdr:sp macro="" textlink="">
      <cdr:nvSpPr>
        <cdr:cNvPr id="7" name="CuadroTexto 6">
          <a:extLst xmlns:a="http://schemas.openxmlformats.org/drawingml/2006/main">
            <a:ext uri="{FF2B5EF4-FFF2-40B4-BE49-F238E27FC236}">
              <a16:creationId xmlns:a16="http://schemas.microsoft.com/office/drawing/2014/main" id="{6E6965CE-B9A1-4B44-82EA-2B5263D49BCE}"/>
            </a:ext>
          </a:extLst>
        </cdr:cNvPr>
        <cdr:cNvSpPr txBox="1"/>
      </cdr:nvSpPr>
      <cdr:spPr>
        <a:xfrm xmlns:a="http://schemas.openxmlformats.org/drawingml/2006/main">
          <a:off x="1383690" y="262598"/>
          <a:ext cx="1851533" cy="2201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accent4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100" dirty="0"/>
            <a:t>Alto uso - Poca confianza</a:t>
          </a:r>
          <a:endParaRPr lang="es-CL" sz="1100" dirty="0"/>
        </a:p>
      </cdr:txBody>
    </cdr:sp>
  </cdr:relSizeAnchor>
  <cdr:relSizeAnchor xmlns:cdr="http://schemas.openxmlformats.org/drawingml/2006/chartDrawing">
    <cdr:from>
      <cdr:x>0.63751</cdr:x>
      <cdr:y>0.066</cdr:y>
    </cdr:from>
    <cdr:to>
      <cdr:x>0.88746</cdr:x>
      <cdr:y>0.11946</cdr:y>
    </cdr:to>
    <cdr:sp macro="" textlink="">
      <cdr:nvSpPr>
        <cdr:cNvPr id="8" name="CuadroTexto 1">
          <a:extLst xmlns:a="http://schemas.openxmlformats.org/drawingml/2006/main">
            <a:ext uri="{FF2B5EF4-FFF2-40B4-BE49-F238E27FC236}">
              <a16:creationId xmlns:a16="http://schemas.microsoft.com/office/drawing/2014/main" id="{4E307792-9D41-4F7A-AD5A-F2EDD32E7471}"/>
            </a:ext>
          </a:extLst>
        </cdr:cNvPr>
        <cdr:cNvSpPr txBox="1"/>
      </cdr:nvSpPr>
      <cdr:spPr>
        <a:xfrm xmlns:a="http://schemas.openxmlformats.org/drawingml/2006/main">
          <a:off x="4706126" y="266720"/>
          <a:ext cx="1845175" cy="2160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accent4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accen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accen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accen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accen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accen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accen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accen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accen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accen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100" dirty="0">
              <a:solidFill>
                <a:schemeClr val="accent4"/>
              </a:solidFill>
            </a:rPr>
            <a:t>Alto uso - Alta confianza</a:t>
          </a:r>
          <a:endParaRPr lang="es-CL" sz="1100" dirty="0">
            <a:solidFill>
              <a:schemeClr val="accent4"/>
            </a:solidFill>
          </a:endParaRPr>
        </a:p>
      </cdr:txBody>
    </cdr:sp>
  </cdr:relSizeAnchor>
  <cdr:relSizeAnchor xmlns:cdr="http://schemas.openxmlformats.org/drawingml/2006/chartDrawing">
    <cdr:from>
      <cdr:x>0.16174</cdr:x>
      <cdr:y>0.91747</cdr:y>
    </cdr:from>
    <cdr:to>
      <cdr:x>0.42035</cdr:x>
      <cdr:y>0.97547</cdr:y>
    </cdr:to>
    <cdr:sp macro="" textlink="">
      <cdr:nvSpPr>
        <cdr:cNvPr id="9" name="CuadroTexto 1">
          <a:extLst xmlns:a="http://schemas.openxmlformats.org/drawingml/2006/main">
            <a:ext uri="{FF2B5EF4-FFF2-40B4-BE49-F238E27FC236}">
              <a16:creationId xmlns:a16="http://schemas.microsoft.com/office/drawing/2014/main" id="{4E307792-9D41-4F7A-AD5A-F2EDD32E7471}"/>
            </a:ext>
          </a:extLst>
        </cdr:cNvPr>
        <cdr:cNvSpPr txBox="1"/>
      </cdr:nvSpPr>
      <cdr:spPr>
        <a:xfrm xmlns:a="http://schemas.openxmlformats.org/drawingml/2006/main">
          <a:off x="1193971" y="3707686"/>
          <a:ext cx="1909049" cy="2343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accent4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accen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accen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accen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accen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accen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accen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accen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accen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accen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100" dirty="0">
              <a:solidFill>
                <a:schemeClr val="accent4"/>
              </a:solidFill>
            </a:rPr>
            <a:t>Poco uso - Poca confianza</a:t>
          </a:r>
          <a:endParaRPr lang="es-CL" sz="1100" dirty="0">
            <a:solidFill>
              <a:schemeClr val="accent4"/>
            </a:solidFill>
          </a:endParaRPr>
        </a:p>
      </cdr:txBody>
    </cdr:sp>
  </cdr:relSizeAnchor>
  <cdr:relSizeAnchor xmlns:cdr="http://schemas.openxmlformats.org/drawingml/2006/chartDrawing">
    <cdr:from>
      <cdr:x>0.63216</cdr:x>
      <cdr:y>0.90839</cdr:y>
    </cdr:from>
    <cdr:to>
      <cdr:x>0.88448</cdr:x>
      <cdr:y>0.97216</cdr:y>
    </cdr:to>
    <cdr:sp macro="" textlink="">
      <cdr:nvSpPr>
        <cdr:cNvPr id="10" name="CuadroTexto 1">
          <a:extLst xmlns:a="http://schemas.openxmlformats.org/drawingml/2006/main">
            <a:ext uri="{FF2B5EF4-FFF2-40B4-BE49-F238E27FC236}">
              <a16:creationId xmlns:a16="http://schemas.microsoft.com/office/drawing/2014/main" id="{4E307792-9D41-4F7A-AD5A-F2EDD32E7471}"/>
            </a:ext>
          </a:extLst>
        </cdr:cNvPr>
        <cdr:cNvSpPr txBox="1"/>
      </cdr:nvSpPr>
      <cdr:spPr>
        <a:xfrm xmlns:a="http://schemas.openxmlformats.org/drawingml/2006/main">
          <a:off x="4666657" y="3671007"/>
          <a:ext cx="1862610" cy="2577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accent4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accen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accen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accen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accen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accen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accen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accen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accen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accen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100" dirty="0">
              <a:solidFill>
                <a:schemeClr val="accent4"/>
              </a:solidFill>
            </a:rPr>
            <a:t>Poco uso - Alta confianza</a:t>
          </a:r>
          <a:endParaRPr lang="es-CL" sz="1100" dirty="0">
            <a:solidFill>
              <a:schemeClr val="accent4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66BD8-D1F7-4427-9C26-9AF6345557F2}" type="datetimeFigureOut">
              <a:rPr lang="es-CL" smtClean="0"/>
              <a:t>29-12-2022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5A916-F337-4CA4-A0D6-CA1DEEFDC9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31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63" name="Google Shape;9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5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80" name="Google Shape;108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9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s-MX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*En la categoría “Otros” se ubican las instituciones: Bomberos, Iglesia Católica, CPC, CUT, ANFP, </a:t>
            </a:r>
            <a:r>
              <a:rPr kumimoji="0" lang="es-MX" sz="12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Sofofa</a:t>
            </a:r>
            <a:r>
              <a:rPr kumimoji="0" lang="es-MX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y Teletón.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90" name="Google Shape;10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p66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21" name="Google Shape;1621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p68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28" name="Google Shape;1628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10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74" name="Google Shape;1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32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00" name="Google Shape;130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34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25" name="Google Shape;132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31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53" name="Google Shape;145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359901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p33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12" name="Google Shape;131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35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37" name="Google Shape;133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2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2" name="Google Shape;9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31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s-MX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*En la categoría “Otros” se ubican las instituciones: Bomberos, Iglesia Católica, CPC, CUT, ANFP, </a:t>
            </a:r>
            <a:r>
              <a:rPr kumimoji="0" lang="es-MX" sz="12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Sofofa</a:t>
            </a:r>
            <a:r>
              <a:rPr kumimoji="0" lang="es-MX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y Teletón.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53" name="Google Shape;145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767923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22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08" name="Google Shape;110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25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34" name="Google Shape;113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p52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86" name="Google Shape;1486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53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94" name="Google Shape;1494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p57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39" name="Google Shape;1539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p59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49" name="Google Shape;1549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61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65" name="Google Shape;1565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p52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86" name="Google Shape;1486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713759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Google Shape;1763;p84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4" name="Google Shape;1764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40552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87" name="Google Shape;9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" name="Google Shape;1787;p82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88" name="Google Shape;1788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80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1" name="Google Shape;1731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p83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42" name="Google Shape;1742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p75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82" name="Google Shape;1682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p78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 dirty="0"/>
              <a:t>Al parecer, no se hizo esta pregunta el 2017.</a:t>
            </a:r>
            <a:endParaRPr dirty="0"/>
          </a:p>
        </p:txBody>
      </p:sp>
      <p:sp>
        <p:nvSpPr>
          <p:cNvPr id="1713" name="Google Shape;1713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50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67" name="Google Shape;1467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51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75" name="Google Shape;1475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51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75" name="Google Shape;1475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958990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51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75" name="Google Shape;1475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755002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51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75" name="Google Shape;1475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45354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4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1050" dirty="0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425 encuestas completas. No se descartó ninguna, pues quienes no terminaron de responder lo hicieron después de haber contestado todas las preguntas con que se construye el Barómetro.</a:t>
            </a:r>
            <a:endParaRPr sz="105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94" name="Google Shape;9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63" name="Google Shape;9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37926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8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s-CL" sz="1000" dirty="0">
                <a:solidFill>
                  <a:srgbClr val="595959"/>
                </a:solidFill>
              </a:rPr>
              <a:t>*En la categoría “Otros” se ubican las instituciones: Bomberos, Iglesia Católica, CPC, CUT, ANFP, Sofofa y Teletón.</a:t>
            </a:r>
            <a:endParaRPr dirty="0"/>
          </a:p>
        </p:txBody>
      </p:sp>
      <p:sp>
        <p:nvSpPr>
          <p:cNvPr id="1004" name="Google Shape;10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9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80" name="Google Shape;10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73762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24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13" name="Google Shape;101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6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37" name="Google Shape;10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7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499" cy="4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44" name="Google Shape;10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jp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g"/><Relationship Id="rId1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9"/>
          <p:cNvSpPr txBox="1">
            <a:spLocks noGrp="1"/>
          </p:cNvSpPr>
          <p:nvPr>
            <p:ph type="title"/>
          </p:nvPr>
        </p:nvSpPr>
        <p:spPr>
          <a:xfrm>
            <a:off x="2285665" y="755712"/>
            <a:ext cx="2365617" cy="553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>
                <a:solidFill>
                  <a:srgbClr val="00637A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9"/>
          <p:cNvSpPr txBox="1">
            <a:spLocks noGrp="1"/>
          </p:cNvSpPr>
          <p:nvPr>
            <p:ph type="body" idx="1"/>
          </p:nvPr>
        </p:nvSpPr>
        <p:spPr>
          <a:xfrm>
            <a:off x="1680758" y="2444464"/>
            <a:ext cx="8830511" cy="307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9"/>
          <p:cNvSpPr txBox="1">
            <a:spLocks noGrp="1"/>
          </p:cNvSpPr>
          <p:nvPr>
            <p:ph type="ftr" idx="11"/>
          </p:nvPr>
        </p:nvSpPr>
        <p:spPr>
          <a:xfrm>
            <a:off x="4145280" y="6377947"/>
            <a:ext cx="3901440" cy="167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89"/>
          <p:cNvSpPr txBox="1">
            <a:spLocks noGrp="1"/>
          </p:cNvSpPr>
          <p:nvPr>
            <p:ph type="dt" idx="10"/>
          </p:nvPr>
        </p:nvSpPr>
        <p:spPr>
          <a:xfrm>
            <a:off x="609600" y="6377947"/>
            <a:ext cx="2804160" cy="167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89"/>
          <p:cNvSpPr txBox="1">
            <a:spLocks noGrp="1"/>
          </p:cNvSpPr>
          <p:nvPr>
            <p:ph type="sldNum" idx="12"/>
          </p:nvPr>
        </p:nvSpPr>
        <p:spPr>
          <a:xfrm>
            <a:off x="8778241" y="6377947"/>
            <a:ext cx="2804160" cy="16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47198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820608-B189-AFE9-54E3-A105CCB7D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8D12EA-8504-7A58-0C32-2A0C630F7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A8E128-13E4-7D04-0B26-FFD13F213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88DDC1D-D64D-F48D-5B64-F2E5589DF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536DED6-CA13-8D83-29E4-EC5D2BB3B8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1FE1DEA-D7B5-F444-2817-ACC84ED09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107D-A49D-45AD-AC6F-76EF7C7C2F0C}" type="datetimeFigureOut">
              <a:rPr lang="es-CL" smtClean="0"/>
              <a:t>29-12-2022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B6456B3-930C-9C5F-2BDF-631A440D4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7DDDF5B-B25E-ADEA-1BAC-F0CB9D07D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BE88-5FC2-4A14-8805-6F2C09809C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3537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F85900-BB89-9380-C7AB-3A7DE1B3B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2490342-E6B7-486A-4316-C9E40D879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107D-A49D-45AD-AC6F-76EF7C7C2F0C}" type="datetimeFigureOut">
              <a:rPr lang="es-CL" smtClean="0"/>
              <a:t>29-12-2022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9D1437A-6A18-CDCB-9972-55D6B6EC5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1084DA-235C-7050-CC2F-6A9929F5D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BE88-5FC2-4A14-8805-6F2C09809C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4649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EC8F7EF-4308-6508-23A7-B61E4FCA8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107D-A49D-45AD-AC6F-76EF7C7C2F0C}" type="datetimeFigureOut">
              <a:rPr lang="es-CL" smtClean="0"/>
              <a:t>29-12-2022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2C85E40-8141-A3CC-8FC0-50DF8BF3C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E3335EE-2D98-2041-11E5-D20CA73EA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BE88-5FC2-4A14-8805-6F2C09809C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5632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C877BA-C597-248E-8853-493AB5429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552BBF-F63E-85DE-51A9-854B36DD7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FE654C-01A2-A7B8-0F25-D583CBECD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6109BE-55FE-EC3E-0FE2-D2E17208E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107D-A49D-45AD-AC6F-76EF7C7C2F0C}" type="datetimeFigureOut">
              <a:rPr lang="es-CL" smtClean="0"/>
              <a:t>29-12-2022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91473D-6454-B100-CDA7-CD7DA79F2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A47B22-D7ED-EB44-AD7F-73C0EF1B4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BE88-5FC2-4A14-8805-6F2C09809C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691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B1BA46-16BF-0180-3154-B787DC82E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E4F7200-6A7B-4817-D0E4-685337A314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482A044-05C7-3E14-13B1-5C0AB8613A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379E18-FC5A-1272-8169-F9CD25E5C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107D-A49D-45AD-AC6F-76EF7C7C2F0C}" type="datetimeFigureOut">
              <a:rPr lang="es-CL" smtClean="0"/>
              <a:t>29-12-2022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EB9FEC-3F69-0DEE-25D5-EA5B22FB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A82869-844B-4177-38C9-3D34EAA6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BE88-5FC2-4A14-8805-6F2C09809C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5708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CB35A9-BF8B-4145-B646-85A5BEFB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5B7042-DD09-83B9-F1BF-5545AE5BD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9DE8C9-C42D-D078-408D-1346565F4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107D-A49D-45AD-AC6F-76EF7C7C2F0C}" type="datetimeFigureOut">
              <a:rPr lang="es-CL" smtClean="0"/>
              <a:t>29-12-2022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5CFF34-76CC-B735-391D-2D2C9E0BC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7C1BE7-1938-07AF-39CD-0F590C6E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BE88-5FC2-4A14-8805-6F2C09809C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38309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7DAA82B-659E-BB4F-9A9D-2265335127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70D1272-6686-3232-A085-6DA8673F5D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CA1423-B854-4B67-0ADF-FEEF85F7F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107D-A49D-45AD-AC6F-76EF7C7C2F0C}" type="datetimeFigureOut">
              <a:rPr lang="es-CL" smtClean="0"/>
              <a:t>29-12-2022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8994C9-99AC-6BB7-663B-02B88644C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4C86A9-D987-42BD-C28F-29392F3A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BE88-5FC2-4A14-8805-6F2C09809C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794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0"/>
          <p:cNvSpPr txBox="1">
            <a:spLocks noGrp="1"/>
          </p:cNvSpPr>
          <p:nvPr>
            <p:ph type="ctrTitle"/>
          </p:nvPr>
        </p:nvSpPr>
        <p:spPr>
          <a:xfrm>
            <a:off x="914400" y="2125980"/>
            <a:ext cx="103632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0"/>
          <p:cNvSpPr txBox="1">
            <a:spLocks noGrp="1"/>
          </p:cNvSpPr>
          <p:nvPr>
            <p:ph type="subTitle" idx="1"/>
          </p:nvPr>
        </p:nvSpPr>
        <p:spPr>
          <a:xfrm>
            <a:off x="1828800" y="3840498"/>
            <a:ext cx="853440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90"/>
          <p:cNvSpPr txBox="1">
            <a:spLocks noGrp="1"/>
          </p:cNvSpPr>
          <p:nvPr>
            <p:ph type="ftr" idx="11"/>
          </p:nvPr>
        </p:nvSpPr>
        <p:spPr>
          <a:xfrm>
            <a:off x="4145280" y="6377947"/>
            <a:ext cx="3901440" cy="167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90"/>
          <p:cNvSpPr txBox="1">
            <a:spLocks noGrp="1"/>
          </p:cNvSpPr>
          <p:nvPr>
            <p:ph type="dt" idx="10"/>
          </p:nvPr>
        </p:nvSpPr>
        <p:spPr>
          <a:xfrm>
            <a:off x="609600" y="6377947"/>
            <a:ext cx="2804160" cy="167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90"/>
          <p:cNvSpPr txBox="1">
            <a:spLocks noGrp="1"/>
          </p:cNvSpPr>
          <p:nvPr>
            <p:ph type="sldNum" idx="12"/>
          </p:nvPr>
        </p:nvSpPr>
        <p:spPr>
          <a:xfrm>
            <a:off x="8778241" y="6377947"/>
            <a:ext cx="2804160" cy="16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95291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os objetos">
  <p:cSld name="Dos objetos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1"/>
          <p:cNvSpPr/>
          <p:nvPr/>
        </p:nvSpPr>
        <p:spPr>
          <a:xfrm>
            <a:off x="15" y="0"/>
            <a:ext cx="12191999" cy="6857517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91"/>
          <p:cNvSpPr txBox="1">
            <a:spLocks noGrp="1"/>
          </p:cNvSpPr>
          <p:nvPr>
            <p:ph type="title"/>
          </p:nvPr>
        </p:nvSpPr>
        <p:spPr>
          <a:xfrm>
            <a:off x="2285665" y="755712"/>
            <a:ext cx="2365617" cy="553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>
                <a:solidFill>
                  <a:srgbClr val="00637A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1"/>
          <p:cNvSpPr txBox="1">
            <a:spLocks noGrp="1"/>
          </p:cNvSpPr>
          <p:nvPr>
            <p:ph type="body" idx="1"/>
          </p:nvPr>
        </p:nvSpPr>
        <p:spPr>
          <a:xfrm>
            <a:off x="1347269" y="2216811"/>
            <a:ext cx="4250641" cy="32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 i="0">
                <a:solidFill>
                  <a:srgbClr val="E452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1"/>
          <p:cNvSpPr txBox="1">
            <a:spLocks noGrp="1"/>
          </p:cNvSpPr>
          <p:nvPr>
            <p:ph type="body" idx="2"/>
          </p:nvPr>
        </p:nvSpPr>
        <p:spPr>
          <a:xfrm>
            <a:off x="6513371" y="1780055"/>
            <a:ext cx="4753956" cy="26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1"/>
          <p:cNvSpPr txBox="1">
            <a:spLocks noGrp="1"/>
          </p:cNvSpPr>
          <p:nvPr>
            <p:ph type="ftr" idx="11"/>
          </p:nvPr>
        </p:nvSpPr>
        <p:spPr>
          <a:xfrm>
            <a:off x="4145280" y="6377947"/>
            <a:ext cx="3901440" cy="167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" name="Google Shape;33;p91"/>
          <p:cNvSpPr txBox="1">
            <a:spLocks noGrp="1"/>
          </p:cNvSpPr>
          <p:nvPr>
            <p:ph type="dt" idx="10"/>
          </p:nvPr>
        </p:nvSpPr>
        <p:spPr>
          <a:xfrm>
            <a:off x="609600" y="6377947"/>
            <a:ext cx="2804160" cy="167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91"/>
          <p:cNvSpPr txBox="1">
            <a:spLocks noGrp="1"/>
          </p:cNvSpPr>
          <p:nvPr>
            <p:ph type="sldNum" idx="12"/>
          </p:nvPr>
        </p:nvSpPr>
        <p:spPr>
          <a:xfrm>
            <a:off x="8778241" y="6377947"/>
            <a:ext cx="2804160" cy="16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70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olo el título">
  <p:cSld name="Solo el título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2"/>
          <p:cNvSpPr/>
          <p:nvPr/>
        </p:nvSpPr>
        <p:spPr>
          <a:xfrm>
            <a:off x="15" y="17"/>
            <a:ext cx="12191999" cy="6857519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92"/>
          <p:cNvSpPr/>
          <p:nvPr/>
        </p:nvSpPr>
        <p:spPr>
          <a:xfrm>
            <a:off x="0" y="611356"/>
            <a:ext cx="12192000" cy="624616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92"/>
          <p:cNvSpPr/>
          <p:nvPr/>
        </p:nvSpPr>
        <p:spPr>
          <a:xfrm>
            <a:off x="3" y="18"/>
            <a:ext cx="5713220" cy="5712817"/>
          </a:xfrm>
          <a:custGeom>
            <a:avLst/>
            <a:gdLst/>
            <a:ahLst/>
            <a:cxnLst/>
            <a:rect l="l" t="t" r="r" b="b"/>
            <a:pathLst>
              <a:path w="9420860" h="9420860" extrusionOk="0">
                <a:moveTo>
                  <a:pt x="9420719" y="0"/>
                </a:moveTo>
                <a:lnTo>
                  <a:pt x="9379024" y="0"/>
                </a:lnTo>
                <a:lnTo>
                  <a:pt x="0" y="9379032"/>
                </a:lnTo>
                <a:lnTo>
                  <a:pt x="0" y="9420728"/>
                </a:lnTo>
                <a:lnTo>
                  <a:pt x="9420719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92"/>
          <p:cNvSpPr/>
          <p:nvPr/>
        </p:nvSpPr>
        <p:spPr>
          <a:xfrm>
            <a:off x="3" y="0"/>
            <a:ext cx="6187268" cy="6186832"/>
          </a:xfrm>
          <a:custGeom>
            <a:avLst/>
            <a:gdLst/>
            <a:ahLst/>
            <a:cxnLst/>
            <a:rect l="l" t="t" r="r" b="b"/>
            <a:pathLst>
              <a:path w="10202545" h="10202545" extrusionOk="0">
                <a:moveTo>
                  <a:pt x="10202260" y="0"/>
                </a:moveTo>
                <a:lnTo>
                  <a:pt x="10160565" y="0"/>
                </a:lnTo>
                <a:lnTo>
                  <a:pt x="0" y="10160574"/>
                </a:lnTo>
                <a:lnTo>
                  <a:pt x="0" y="10202269"/>
                </a:lnTo>
                <a:lnTo>
                  <a:pt x="10202260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92"/>
          <p:cNvSpPr/>
          <p:nvPr/>
        </p:nvSpPr>
        <p:spPr>
          <a:xfrm>
            <a:off x="3" y="18"/>
            <a:ext cx="6661316" cy="6660847"/>
          </a:xfrm>
          <a:custGeom>
            <a:avLst/>
            <a:gdLst/>
            <a:ahLst/>
            <a:cxnLst/>
            <a:rect l="l" t="t" r="r" b="b"/>
            <a:pathLst>
              <a:path w="10984230" h="10984230" extrusionOk="0">
                <a:moveTo>
                  <a:pt x="10983823" y="0"/>
                </a:moveTo>
                <a:lnTo>
                  <a:pt x="10942138" y="0"/>
                </a:lnTo>
                <a:lnTo>
                  <a:pt x="0" y="10942119"/>
                </a:lnTo>
                <a:lnTo>
                  <a:pt x="0" y="10983813"/>
                </a:lnTo>
                <a:lnTo>
                  <a:pt x="10983823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92"/>
          <p:cNvSpPr/>
          <p:nvPr/>
        </p:nvSpPr>
        <p:spPr>
          <a:xfrm>
            <a:off x="251746" y="18"/>
            <a:ext cx="6883513" cy="6857615"/>
          </a:xfrm>
          <a:custGeom>
            <a:avLst/>
            <a:gdLst/>
            <a:ahLst/>
            <a:cxnLst/>
            <a:rect l="l" t="t" r="r" b="b"/>
            <a:pathLst>
              <a:path w="11350625" h="11308715" extrusionOk="0">
                <a:moveTo>
                  <a:pt x="11350261" y="0"/>
                </a:moveTo>
                <a:lnTo>
                  <a:pt x="11308576" y="0"/>
                </a:lnTo>
                <a:lnTo>
                  <a:pt x="0" y="11308556"/>
                </a:lnTo>
                <a:lnTo>
                  <a:pt x="41694" y="11308556"/>
                </a:lnTo>
                <a:lnTo>
                  <a:pt x="11350261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92"/>
          <p:cNvSpPr/>
          <p:nvPr/>
        </p:nvSpPr>
        <p:spPr>
          <a:xfrm>
            <a:off x="725709" y="18"/>
            <a:ext cx="6883513" cy="6857615"/>
          </a:xfrm>
          <a:custGeom>
            <a:avLst/>
            <a:gdLst/>
            <a:ahLst/>
            <a:cxnLst/>
            <a:rect l="l" t="t" r="r" b="b"/>
            <a:pathLst>
              <a:path w="11350625" h="11308715" extrusionOk="0">
                <a:moveTo>
                  <a:pt x="11350261" y="0"/>
                </a:moveTo>
                <a:lnTo>
                  <a:pt x="11308576" y="0"/>
                </a:lnTo>
                <a:lnTo>
                  <a:pt x="0" y="11308556"/>
                </a:lnTo>
                <a:lnTo>
                  <a:pt x="41694" y="11308556"/>
                </a:lnTo>
                <a:lnTo>
                  <a:pt x="11350261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92"/>
          <p:cNvSpPr/>
          <p:nvPr/>
        </p:nvSpPr>
        <p:spPr>
          <a:xfrm>
            <a:off x="1199676" y="18"/>
            <a:ext cx="6883513" cy="6857615"/>
          </a:xfrm>
          <a:custGeom>
            <a:avLst/>
            <a:gdLst/>
            <a:ahLst/>
            <a:cxnLst/>
            <a:rect l="l" t="t" r="r" b="b"/>
            <a:pathLst>
              <a:path w="11350625" h="11308715" extrusionOk="0">
                <a:moveTo>
                  <a:pt x="11350261" y="0"/>
                </a:moveTo>
                <a:lnTo>
                  <a:pt x="11308566" y="0"/>
                </a:lnTo>
                <a:lnTo>
                  <a:pt x="0" y="11308556"/>
                </a:lnTo>
                <a:lnTo>
                  <a:pt x="41684" y="11308556"/>
                </a:lnTo>
                <a:lnTo>
                  <a:pt x="11350261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92"/>
          <p:cNvSpPr/>
          <p:nvPr/>
        </p:nvSpPr>
        <p:spPr>
          <a:xfrm>
            <a:off x="1673650" y="18"/>
            <a:ext cx="6883513" cy="6857615"/>
          </a:xfrm>
          <a:custGeom>
            <a:avLst/>
            <a:gdLst/>
            <a:ahLst/>
            <a:cxnLst/>
            <a:rect l="l" t="t" r="r" b="b"/>
            <a:pathLst>
              <a:path w="11350625" h="11308715" extrusionOk="0">
                <a:moveTo>
                  <a:pt x="11350241" y="0"/>
                </a:moveTo>
                <a:lnTo>
                  <a:pt x="11308546" y="0"/>
                </a:lnTo>
                <a:lnTo>
                  <a:pt x="0" y="11308556"/>
                </a:lnTo>
                <a:lnTo>
                  <a:pt x="41695" y="11308556"/>
                </a:lnTo>
                <a:lnTo>
                  <a:pt x="11350241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92"/>
          <p:cNvSpPr/>
          <p:nvPr/>
        </p:nvSpPr>
        <p:spPr>
          <a:xfrm>
            <a:off x="2147608" y="18"/>
            <a:ext cx="6883513" cy="6857615"/>
          </a:xfrm>
          <a:custGeom>
            <a:avLst/>
            <a:gdLst/>
            <a:ahLst/>
            <a:cxnLst/>
            <a:rect l="l" t="t" r="r" b="b"/>
            <a:pathLst>
              <a:path w="11350625" h="11308715" extrusionOk="0">
                <a:moveTo>
                  <a:pt x="11350241" y="0"/>
                </a:moveTo>
                <a:lnTo>
                  <a:pt x="11308546" y="0"/>
                </a:lnTo>
                <a:lnTo>
                  <a:pt x="0" y="11308556"/>
                </a:lnTo>
                <a:lnTo>
                  <a:pt x="41695" y="11308556"/>
                </a:lnTo>
                <a:lnTo>
                  <a:pt x="11350241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92"/>
          <p:cNvSpPr/>
          <p:nvPr/>
        </p:nvSpPr>
        <p:spPr>
          <a:xfrm>
            <a:off x="2621570" y="18"/>
            <a:ext cx="6883513" cy="6857615"/>
          </a:xfrm>
          <a:custGeom>
            <a:avLst/>
            <a:gdLst/>
            <a:ahLst/>
            <a:cxnLst/>
            <a:rect l="l" t="t" r="r" b="b"/>
            <a:pathLst>
              <a:path w="11350625" h="11308715" extrusionOk="0">
                <a:moveTo>
                  <a:pt x="11350241" y="0"/>
                </a:moveTo>
                <a:lnTo>
                  <a:pt x="11308546" y="0"/>
                </a:lnTo>
                <a:lnTo>
                  <a:pt x="0" y="11308556"/>
                </a:lnTo>
                <a:lnTo>
                  <a:pt x="41695" y="11308556"/>
                </a:lnTo>
                <a:lnTo>
                  <a:pt x="11350241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92"/>
          <p:cNvSpPr/>
          <p:nvPr/>
        </p:nvSpPr>
        <p:spPr>
          <a:xfrm>
            <a:off x="3095533" y="18"/>
            <a:ext cx="6883513" cy="6857615"/>
          </a:xfrm>
          <a:custGeom>
            <a:avLst/>
            <a:gdLst/>
            <a:ahLst/>
            <a:cxnLst/>
            <a:rect l="l" t="t" r="r" b="b"/>
            <a:pathLst>
              <a:path w="11350625" h="11308715" extrusionOk="0">
                <a:moveTo>
                  <a:pt x="11350241" y="0"/>
                </a:moveTo>
                <a:lnTo>
                  <a:pt x="11308546" y="0"/>
                </a:lnTo>
                <a:lnTo>
                  <a:pt x="0" y="11308556"/>
                </a:lnTo>
                <a:lnTo>
                  <a:pt x="41695" y="11308556"/>
                </a:lnTo>
                <a:lnTo>
                  <a:pt x="11350241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92"/>
          <p:cNvSpPr/>
          <p:nvPr/>
        </p:nvSpPr>
        <p:spPr>
          <a:xfrm>
            <a:off x="3" y="991212"/>
            <a:ext cx="5442116" cy="5453669"/>
          </a:xfrm>
          <a:custGeom>
            <a:avLst/>
            <a:gdLst/>
            <a:ahLst/>
            <a:cxnLst/>
            <a:rect l="l" t="t" r="r" b="b"/>
            <a:pathLst>
              <a:path w="8973820" h="8993505" extrusionOk="0">
                <a:moveTo>
                  <a:pt x="0" y="0"/>
                </a:moveTo>
                <a:lnTo>
                  <a:pt x="0" y="39480"/>
                </a:lnTo>
                <a:lnTo>
                  <a:pt x="8954027" y="8993500"/>
                </a:lnTo>
                <a:lnTo>
                  <a:pt x="8973775" y="8973752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92"/>
          <p:cNvSpPr/>
          <p:nvPr/>
        </p:nvSpPr>
        <p:spPr>
          <a:xfrm>
            <a:off x="3" y="1288888"/>
            <a:ext cx="5532612" cy="5544160"/>
          </a:xfrm>
          <a:custGeom>
            <a:avLst/>
            <a:gdLst/>
            <a:ahLst/>
            <a:cxnLst/>
            <a:rect l="l" t="t" r="r" b="b"/>
            <a:pathLst>
              <a:path w="9123045" h="9142730" extrusionOk="0">
                <a:moveTo>
                  <a:pt x="0" y="0"/>
                </a:moveTo>
                <a:lnTo>
                  <a:pt x="0" y="39488"/>
                </a:lnTo>
                <a:lnTo>
                  <a:pt x="9102911" y="9142391"/>
                </a:lnTo>
                <a:lnTo>
                  <a:pt x="9122659" y="9122643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92"/>
          <p:cNvSpPr/>
          <p:nvPr/>
        </p:nvSpPr>
        <p:spPr>
          <a:xfrm>
            <a:off x="15" y="1586584"/>
            <a:ext cx="5271519" cy="5271149"/>
          </a:xfrm>
          <a:custGeom>
            <a:avLst/>
            <a:gdLst/>
            <a:ahLst/>
            <a:cxnLst/>
            <a:rect l="l" t="t" r="r" b="b"/>
            <a:pathLst>
              <a:path w="8692515" h="8692515" extrusionOk="0">
                <a:moveTo>
                  <a:pt x="0" y="0"/>
                </a:moveTo>
                <a:lnTo>
                  <a:pt x="0" y="39475"/>
                </a:lnTo>
                <a:lnTo>
                  <a:pt x="8652688" y="8692163"/>
                </a:lnTo>
                <a:lnTo>
                  <a:pt x="8692163" y="8692163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92"/>
          <p:cNvSpPr/>
          <p:nvPr/>
        </p:nvSpPr>
        <p:spPr>
          <a:xfrm>
            <a:off x="3" y="1884292"/>
            <a:ext cx="4973844" cy="4973493"/>
          </a:xfrm>
          <a:custGeom>
            <a:avLst/>
            <a:gdLst/>
            <a:ahLst/>
            <a:cxnLst/>
            <a:rect l="l" t="t" r="r" b="b"/>
            <a:pathLst>
              <a:path w="8201659" h="8201659" extrusionOk="0">
                <a:moveTo>
                  <a:pt x="0" y="0"/>
                </a:moveTo>
                <a:lnTo>
                  <a:pt x="0" y="39477"/>
                </a:lnTo>
                <a:lnTo>
                  <a:pt x="8161752" y="8201222"/>
                </a:lnTo>
                <a:lnTo>
                  <a:pt x="8201237" y="8201222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92"/>
          <p:cNvSpPr/>
          <p:nvPr/>
        </p:nvSpPr>
        <p:spPr>
          <a:xfrm>
            <a:off x="11" y="2181986"/>
            <a:ext cx="4676167" cy="4675839"/>
          </a:xfrm>
          <a:custGeom>
            <a:avLst/>
            <a:gdLst/>
            <a:ahLst/>
            <a:cxnLst/>
            <a:rect l="l" t="t" r="r" b="b"/>
            <a:pathLst>
              <a:path w="7710805" h="7710805" extrusionOk="0">
                <a:moveTo>
                  <a:pt x="0" y="0"/>
                </a:moveTo>
                <a:lnTo>
                  <a:pt x="0" y="39477"/>
                </a:lnTo>
                <a:lnTo>
                  <a:pt x="7670847" y="7710318"/>
                </a:lnTo>
                <a:lnTo>
                  <a:pt x="7710331" y="7710318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92"/>
          <p:cNvSpPr/>
          <p:nvPr/>
        </p:nvSpPr>
        <p:spPr>
          <a:xfrm>
            <a:off x="7" y="2479680"/>
            <a:ext cx="4378492" cy="4378184"/>
          </a:xfrm>
          <a:custGeom>
            <a:avLst/>
            <a:gdLst/>
            <a:ahLst/>
            <a:cxnLst/>
            <a:rect l="l" t="t" r="r" b="b"/>
            <a:pathLst>
              <a:path w="7219950" h="7219950" extrusionOk="0">
                <a:moveTo>
                  <a:pt x="0" y="0"/>
                </a:moveTo>
                <a:lnTo>
                  <a:pt x="0" y="39477"/>
                </a:lnTo>
                <a:lnTo>
                  <a:pt x="7179902" y="7219379"/>
                </a:lnTo>
                <a:lnTo>
                  <a:pt x="7219386" y="7219379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92"/>
          <p:cNvSpPr/>
          <p:nvPr/>
        </p:nvSpPr>
        <p:spPr>
          <a:xfrm>
            <a:off x="3" y="2777386"/>
            <a:ext cx="4080816" cy="4080529"/>
          </a:xfrm>
          <a:custGeom>
            <a:avLst/>
            <a:gdLst/>
            <a:ahLst/>
            <a:cxnLst/>
            <a:rect l="l" t="t" r="r" b="b"/>
            <a:pathLst>
              <a:path w="6729095" h="6729095" extrusionOk="0">
                <a:moveTo>
                  <a:pt x="0" y="0"/>
                </a:moveTo>
                <a:lnTo>
                  <a:pt x="0" y="39475"/>
                </a:lnTo>
                <a:lnTo>
                  <a:pt x="6689001" y="6728470"/>
                </a:lnTo>
                <a:lnTo>
                  <a:pt x="6728476" y="6728470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92"/>
          <p:cNvSpPr/>
          <p:nvPr/>
        </p:nvSpPr>
        <p:spPr>
          <a:xfrm>
            <a:off x="2" y="3075074"/>
            <a:ext cx="3782756" cy="3782489"/>
          </a:xfrm>
          <a:custGeom>
            <a:avLst/>
            <a:gdLst/>
            <a:ahLst/>
            <a:cxnLst/>
            <a:rect l="l" t="t" r="r" b="b"/>
            <a:pathLst>
              <a:path w="6237605" h="6237605" extrusionOk="0">
                <a:moveTo>
                  <a:pt x="0" y="0"/>
                </a:moveTo>
                <a:lnTo>
                  <a:pt x="0" y="39476"/>
                </a:lnTo>
                <a:lnTo>
                  <a:pt x="6198090" y="6237561"/>
                </a:lnTo>
                <a:lnTo>
                  <a:pt x="6237572" y="6237561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92"/>
          <p:cNvSpPr/>
          <p:nvPr/>
        </p:nvSpPr>
        <p:spPr>
          <a:xfrm>
            <a:off x="17" y="3372749"/>
            <a:ext cx="3485079" cy="3484835"/>
          </a:xfrm>
          <a:custGeom>
            <a:avLst/>
            <a:gdLst/>
            <a:ahLst/>
            <a:cxnLst/>
            <a:rect l="l" t="t" r="r" b="b"/>
            <a:pathLst>
              <a:path w="5746750" h="5746750" extrusionOk="0">
                <a:moveTo>
                  <a:pt x="0" y="0"/>
                </a:moveTo>
                <a:lnTo>
                  <a:pt x="0" y="39494"/>
                </a:lnTo>
                <a:lnTo>
                  <a:pt x="5707149" y="5746643"/>
                </a:lnTo>
                <a:lnTo>
                  <a:pt x="5746638" y="5746643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92"/>
          <p:cNvSpPr/>
          <p:nvPr/>
        </p:nvSpPr>
        <p:spPr>
          <a:xfrm>
            <a:off x="1" y="3670459"/>
            <a:ext cx="3187403" cy="3187180"/>
          </a:xfrm>
          <a:custGeom>
            <a:avLst/>
            <a:gdLst/>
            <a:ahLst/>
            <a:cxnLst/>
            <a:rect l="l" t="t" r="r" b="b"/>
            <a:pathLst>
              <a:path w="5255895" h="5255895" extrusionOk="0">
                <a:moveTo>
                  <a:pt x="0" y="0"/>
                </a:moveTo>
                <a:lnTo>
                  <a:pt x="0" y="39475"/>
                </a:lnTo>
                <a:lnTo>
                  <a:pt x="5216239" y="5255710"/>
                </a:lnTo>
                <a:lnTo>
                  <a:pt x="5255714" y="5255710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92"/>
          <p:cNvSpPr/>
          <p:nvPr/>
        </p:nvSpPr>
        <p:spPr>
          <a:xfrm>
            <a:off x="0" y="17"/>
            <a:ext cx="12192000" cy="68575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92"/>
          <p:cNvSpPr/>
          <p:nvPr/>
        </p:nvSpPr>
        <p:spPr>
          <a:xfrm>
            <a:off x="853175" y="223414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92"/>
          <p:cNvSpPr/>
          <p:nvPr/>
        </p:nvSpPr>
        <p:spPr>
          <a:xfrm>
            <a:off x="1293575" y="228162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92"/>
          <p:cNvSpPr/>
          <p:nvPr/>
        </p:nvSpPr>
        <p:spPr>
          <a:xfrm>
            <a:off x="1748903" y="231743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92"/>
          <p:cNvSpPr/>
          <p:nvPr/>
        </p:nvSpPr>
        <p:spPr>
          <a:xfrm>
            <a:off x="2218451" y="234239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2" y="57276"/>
                </a:lnTo>
                <a:lnTo>
                  <a:pt x="37226" y="56052"/>
                </a:lnTo>
                <a:lnTo>
                  <a:pt x="46914" y="50814"/>
                </a:lnTo>
                <a:lnTo>
                  <a:pt x="54100" y="41949"/>
                </a:lnTo>
                <a:lnTo>
                  <a:pt x="57281" y="30998"/>
                </a:lnTo>
                <a:lnTo>
                  <a:pt x="56057" y="20055"/>
                </a:lnTo>
                <a:lnTo>
                  <a:pt x="50818" y="10368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92"/>
          <p:cNvSpPr/>
          <p:nvPr/>
        </p:nvSpPr>
        <p:spPr>
          <a:xfrm>
            <a:off x="2701467" y="235854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92"/>
          <p:cNvSpPr/>
          <p:nvPr/>
        </p:nvSpPr>
        <p:spPr>
          <a:xfrm>
            <a:off x="3197279" y="236890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92"/>
          <p:cNvSpPr/>
          <p:nvPr/>
        </p:nvSpPr>
        <p:spPr>
          <a:xfrm>
            <a:off x="3705247" y="237668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92"/>
          <p:cNvSpPr/>
          <p:nvPr/>
        </p:nvSpPr>
        <p:spPr>
          <a:xfrm>
            <a:off x="4224243" y="238378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5" y="0"/>
                </a:moveTo>
                <a:lnTo>
                  <a:pt x="20049" y="1222"/>
                </a:lnTo>
                <a:lnTo>
                  <a:pt x="10361" y="6458"/>
                </a:lnTo>
                <a:lnTo>
                  <a:pt x="3179" y="15316"/>
                </a:lnTo>
                <a:lnTo>
                  <a:pt x="0" y="26273"/>
                </a:lnTo>
                <a:lnTo>
                  <a:pt x="1226" y="37220"/>
                </a:lnTo>
                <a:lnTo>
                  <a:pt x="6465" y="46908"/>
                </a:lnTo>
                <a:lnTo>
                  <a:pt x="15325" y="54090"/>
                </a:lnTo>
                <a:lnTo>
                  <a:pt x="26282" y="57276"/>
                </a:lnTo>
                <a:lnTo>
                  <a:pt x="37229" y="56054"/>
                </a:lnTo>
                <a:lnTo>
                  <a:pt x="46917" y="50814"/>
                </a:lnTo>
                <a:lnTo>
                  <a:pt x="54099" y="41944"/>
                </a:lnTo>
                <a:lnTo>
                  <a:pt x="57279" y="30992"/>
                </a:lnTo>
                <a:lnTo>
                  <a:pt x="56055" y="20049"/>
                </a:lnTo>
                <a:lnTo>
                  <a:pt x="50817" y="10362"/>
                </a:lnTo>
                <a:lnTo>
                  <a:pt x="41952" y="3180"/>
                </a:lnTo>
                <a:lnTo>
                  <a:pt x="30995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92"/>
          <p:cNvSpPr/>
          <p:nvPr/>
        </p:nvSpPr>
        <p:spPr>
          <a:xfrm>
            <a:off x="4752311" y="238947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2" y="0"/>
                </a:moveTo>
                <a:lnTo>
                  <a:pt x="20049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78" y="57279"/>
                </a:lnTo>
                <a:lnTo>
                  <a:pt x="37222" y="56055"/>
                </a:lnTo>
                <a:lnTo>
                  <a:pt x="46912" y="50817"/>
                </a:lnTo>
                <a:lnTo>
                  <a:pt x="54100" y="41952"/>
                </a:lnTo>
                <a:lnTo>
                  <a:pt x="57279" y="31000"/>
                </a:lnTo>
                <a:lnTo>
                  <a:pt x="56052" y="20053"/>
                </a:lnTo>
                <a:lnTo>
                  <a:pt x="50809" y="10362"/>
                </a:lnTo>
                <a:lnTo>
                  <a:pt x="41943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92"/>
          <p:cNvSpPr/>
          <p:nvPr/>
        </p:nvSpPr>
        <p:spPr>
          <a:xfrm>
            <a:off x="5286323" y="238978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78" y="57275"/>
                </a:lnTo>
                <a:lnTo>
                  <a:pt x="37222" y="56050"/>
                </a:lnTo>
                <a:lnTo>
                  <a:pt x="46912" y="50809"/>
                </a:lnTo>
                <a:lnTo>
                  <a:pt x="54100" y="41944"/>
                </a:lnTo>
                <a:lnTo>
                  <a:pt x="57279" y="30992"/>
                </a:lnTo>
                <a:lnTo>
                  <a:pt x="56053" y="20049"/>
                </a:lnTo>
                <a:lnTo>
                  <a:pt x="50814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92"/>
          <p:cNvSpPr/>
          <p:nvPr/>
        </p:nvSpPr>
        <p:spPr>
          <a:xfrm>
            <a:off x="5821215" y="237640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5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92"/>
          <p:cNvSpPr/>
          <p:nvPr/>
        </p:nvSpPr>
        <p:spPr>
          <a:xfrm>
            <a:off x="6349751" y="233731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92"/>
          <p:cNvSpPr/>
          <p:nvPr/>
        </p:nvSpPr>
        <p:spPr>
          <a:xfrm>
            <a:off x="6863463" y="226054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92"/>
          <p:cNvSpPr/>
          <p:nvPr/>
        </p:nvSpPr>
        <p:spPr>
          <a:xfrm>
            <a:off x="55623" y="224482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0"/>
                </a:lnTo>
                <a:lnTo>
                  <a:pt x="37226" y="56047"/>
                </a:lnTo>
                <a:lnTo>
                  <a:pt x="46914" y="50808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92"/>
          <p:cNvSpPr/>
          <p:nvPr/>
        </p:nvSpPr>
        <p:spPr>
          <a:xfrm>
            <a:off x="456207" y="233524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92"/>
          <p:cNvSpPr/>
          <p:nvPr/>
        </p:nvSpPr>
        <p:spPr>
          <a:xfrm>
            <a:off x="872899" y="241889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92"/>
          <p:cNvSpPr/>
          <p:nvPr/>
        </p:nvSpPr>
        <p:spPr>
          <a:xfrm>
            <a:off x="1306227" y="249463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92"/>
          <p:cNvSpPr/>
          <p:nvPr/>
        </p:nvSpPr>
        <p:spPr>
          <a:xfrm>
            <a:off x="1757127" y="256292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92"/>
          <p:cNvSpPr/>
          <p:nvPr/>
        </p:nvSpPr>
        <p:spPr>
          <a:xfrm>
            <a:off x="2226531" y="262556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6"/>
                </a:lnTo>
                <a:lnTo>
                  <a:pt x="37226" y="56054"/>
                </a:lnTo>
                <a:lnTo>
                  <a:pt x="46914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92"/>
          <p:cNvSpPr/>
          <p:nvPr/>
        </p:nvSpPr>
        <p:spPr>
          <a:xfrm>
            <a:off x="2713883" y="268384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92"/>
          <p:cNvSpPr/>
          <p:nvPr/>
        </p:nvSpPr>
        <p:spPr>
          <a:xfrm>
            <a:off x="3218467" y="273962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92"/>
          <p:cNvSpPr/>
          <p:nvPr/>
        </p:nvSpPr>
        <p:spPr>
          <a:xfrm>
            <a:off x="3739367" y="279470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92"/>
          <p:cNvSpPr/>
          <p:nvPr/>
        </p:nvSpPr>
        <p:spPr>
          <a:xfrm>
            <a:off x="4275083" y="284941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92"/>
          <p:cNvSpPr/>
          <p:nvPr/>
        </p:nvSpPr>
        <p:spPr>
          <a:xfrm>
            <a:off x="4822855" y="290099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92"/>
          <p:cNvSpPr/>
          <p:nvPr/>
        </p:nvSpPr>
        <p:spPr>
          <a:xfrm>
            <a:off x="5378419" y="294290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92"/>
          <p:cNvSpPr/>
          <p:nvPr/>
        </p:nvSpPr>
        <p:spPr>
          <a:xfrm>
            <a:off x="5935639" y="296482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92"/>
          <p:cNvSpPr/>
          <p:nvPr/>
        </p:nvSpPr>
        <p:spPr>
          <a:xfrm>
            <a:off x="6485859" y="295356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92"/>
          <p:cNvSpPr/>
          <p:nvPr/>
        </p:nvSpPr>
        <p:spPr>
          <a:xfrm>
            <a:off x="7019667" y="289876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92"/>
          <p:cNvSpPr/>
          <p:nvPr/>
        </p:nvSpPr>
        <p:spPr>
          <a:xfrm>
            <a:off x="7528535" y="279413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92"/>
          <p:cNvSpPr/>
          <p:nvPr/>
        </p:nvSpPr>
        <p:spPr>
          <a:xfrm>
            <a:off x="8005223" y="263624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78" y="57279"/>
                </a:lnTo>
                <a:lnTo>
                  <a:pt x="37222" y="56055"/>
                </a:lnTo>
                <a:lnTo>
                  <a:pt x="46912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92"/>
          <p:cNvSpPr/>
          <p:nvPr/>
        </p:nvSpPr>
        <p:spPr>
          <a:xfrm>
            <a:off x="8444787" y="242423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0"/>
                </a:lnTo>
                <a:lnTo>
                  <a:pt x="37226" y="56047"/>
                </a:lnTo>
                <a:lnTo>
                  <a:pt x="46914" y="50808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92"/>
          <p:cNvSpPr/>
          <p:nvPr/>
        </p:nvSpPr>
        <p:spPr>
          <a:xfrm>
            <a:off x="110383" y="238324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92"/>
          <p:cNvSpPr/>
          <p:nvPr/>
        </p:nvSpPr>
        <p:spPr>
          <a:xfrm>
            <a:off x="498067" y="248966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92"/>
          <p:cNvSpPr/>
          <p:nvPr/>
        </p:nvSpPr>
        <p:spPr>
          <a:xfrm>
            <a:off x="904007" y="259405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79" y="31000"/>
                </a:lnTo>
                <a:lnTo>
                  <a:pt x="56053" y="20053"/>
                </a:lnTo>
                <a:lnTo>
                  <a:pt x="50814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92"/>
          <p:cNvSpPr/>
          <p:nvPr/>
        </p:nvSpPr>
        <p:spPr>
          <a:xfrm>
            <a:off x="1328663" y="269513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92"/>
          <p:cNvSpPr/>
          <p:nvPr/>
        </p:nvSpPr>
        <p:spPr>
          <a:xfrm>
            <a:off x="1772935" y="279270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5" y="31001"/>
                </a:lnTo>
                <a:lnTo>
                  <a:pt x="56061" y="20054"/>
                </a:lnTo>
                <a:lnTo>
                  <a:pt x="50819" y="10364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92"/>
          <p:cNvSpPr/>
          <p:nvPr/>
        </p:nvSpPr>
        <p:spPr>
          <a:xfrm>
            <a:off x="2238239" y="288817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92"/>
          <p:cNvSpPr/>
          <p:nvPr/>
        </p:nvSpPr>
        <p:spPr>
          <a:xfrm>
            <a:off x="2725727" y="298365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92"/>
          <p:cNvSpPr/>
          <p:nvPr/>
        </p:nvSpPr>
        <p:spPr>
          <a:xfrm>
            <a:off x="3234631" y="307967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92"/>
          <p:cNvSpPr/>
          <p:nvPr/>
        </p:nvSpPr>
        <p:spPr>
          <a:xfrm>
            <a:off x="3763627" y="317609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92"/>
          <p:cNvSpPr/>
          <p:nvPr/>
        </p:nvSpPr>
        <p:spPr>
          <a:xfrm>
            <a:off x="4310799" y="327147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1000" y="0"/>
                </a:moveTo>
                <a:lnTo>
                  <a:pt x="20053" y="1222"/>
                </a:lnTo>
                <a:lnTo>
                  <a:pt x="10362" y="6458"/>
                </a:lnTo>
                <a:lnTo>
                  <a:pt x="3179" y="15316"/>
                </a:lnTo>
                <a:lnTo>
                  <a:pt x="0" y="26273"/>
                </a:lnTo>
                <a:lnTo>
                  <a:pt x="1226" y="37220"/>
                </a:lnTo>
                <a:lnTo>
                  <a:pt x="6465" y="46908"/>
                </a:lnTo>
                <a:lnTo>
                  <a:pt x="15325" y="54090"/>
                </a:lnTo>
                <a:lnTo>
                  <a:pt x="26282" y="57275"/>
                </a:lnTo>
                <a:lnTo>
                  <a:pt x="37229" y="56050"/>
                </a:lnTo>
                <a:lnTo>
                  <a:pt x="46917" y="50809"/>
                </a:lnTo>
                <a:lnTo>
                  <a:pt x="54099" y="41944"/>
                </a:lnTo>
                <a:lnTo>
                  <a:pt x="57279" y="30991"/>
                </a:lnTo>
                <a:lnTo>
                  <a:pt x="56055" y="20045"/>
                </a:lnTo>
                <a:lnTo>
                  <a:pt x="50817" y="10358"/>
                </a:lnTo>
                <a:lnTo>
                  <a:pt x="41952" y="3180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92"/>
          <p:cNvSpPr/>
          <p:nvPr/>
        </p:nvSpPr>
        <p:spPr>
          <a:xfrm>
            <a:off x="4872759" y="336123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2" y="0"/>
                </a:moveTo>
                <a:lnTo>
                  <a:pt x="20049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6" y="20053"/>
                </a:lnTo>
                <a:lnTo>
                  <a:pt x="50814" y="10362"/>
                </a:lnTo>
                <a:lnTo>
                  <a:pt x="41943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92"/>
          <p:cNvSpPr/>
          <p:nvPr/>
        </p:nvSpPr>
        <p:spPr>
          <a:xfrm>
            <a:off x="5444207" y="343694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92"/>
          <p:cNvSpPr/>
          <p:nvPr/>
        </p:nvSpPr>
        <p:spPr>
          <a:xfrm>
            <a:off x="6018035" y="348701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5"/>
                </a:lnTo>
                <a:lnTo>
                  <a:pt x="10362" y="6462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4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2"/>
                </a:lnTo>
                <a:lnTo>
                  <a:pt x="50818" y="10362"/>
                </a:lnTo>
                <a:lnTo>
                  <a:pt x="41954" y="3174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92"/>
          <p:cNvSpPr/>
          <p:nvPr/>
        </p:nvSpPr>
        <p:spPr>
          <a:xfrm>
            <a:off x="6585391" y="350016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92"/>
          <p:cNvSpPr/>
          <p:nvPr/>
        </p:nvSpPr>
        <p:spPr>
          <a:xfrm>
            <a:off x="7136535" y="346749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92"/>
          <p:cNvSpPr/>
          <p:nvPr/>
        </p:nvSpPr>
        <p:spPr>
          <a:xfrm>
            <a:off x="7662751" y="338380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92"/>
          <p:cNvSpPr/>
          <p:nvPr/>
        </p:nvSpPr>
        <p:spPr>
          <a:xfrm>
            <a:off x="8157063" y="324684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1001" y="0"/>
                </a:moveTo>
                <a:lnTo>
                  <a:pt x="20054" y="1226"/>
                </a:lnTo>
                <a:lnTo>
                  <a:pt x="10364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92"/>
          <p:cNvSpPr/>
          <p:nvPr/>
        </p:nvSpPr>
        <p:spPr>
          <a:xfrm>
            <a:off x="8614195" y="305596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92"/>
          <p:cNvSpPr/>
          <p:nvPr/>
        </p:nvSpPr>
        <p:spPr>
          <a:xfrm>
            <a:off x="9031091" y="281182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92"/>
          <p:cNvSpPr/>
          <p:nvPr/>
        </p:nvSpPr>
        <p:spPr>
          <a:xfrm>
            <a:off x="9406943" y="251610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92"/>
          <p:cNvSpPr/>
          <p:nvPr/>
        </p:nvSpPr>
        <p:spPr>
          <a:xfrm>
            <a:off x="178215" y="251744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92"/>
          <p:cNvSpPr/>
          <p:nvPr/>
        </p:nvSpPr>
        <p:spPr>
          <a:xfrm>
            <a:off x="550831" y="263582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1"/>
                </a:lnTo>
                <a:lnTo>
                  <a:pt x="56057" y="20045"/>
                </a:lnTo>
                <a:lnTo>
                  <a:pt x="50818" y="1035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92"/>
          <p:cNvSpPr/>
          <p:nvPr/>
        </p:nvSpPr>
        <p:spPr>
          <a:xfrm>
            <a:off x="943699" y="275639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79" y="31000"/>
                </a:lnTo>
                <a:lnTo>
                  <a:pt x="56053" y="20053"/>
                </a:lnTo>
                <a:lnTo>
                  <a:pt x="50814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92"/>
          <p:cNvSpPr/>
          <p:nvPr/>
        </p:nvSpPr>
        <p:spPr>
          <a:xfrm>
            <a:off x="1357219" y="287788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92"/>
          <p:cNvSpPr/>
          <p:nvPr/>
        </p:nvSpPr>
        <p:spPr>
          <a:xfrm>
            <a:off x="1792199" y="299967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92"/>
          <p:cNvSpPr/>
          <p:nvPr/>
        </p:nvSpPr>
        <p:spPr>
          <a:xfrm>
            <a:off x="2249799" y="312201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2" y="57276"/>
                </a:lnTo>
                <a:lnTo>
                  <a:pt x="37226" y="56052"/>
                </a:lnTo>
                <a:lnTo>
                  <a:pt x="46914" y="50814"/>
                </a:lnTo>
                <a:lnTo>
                  <a:pt x="54100" y="41949"/>
                </a:lnTo>
                <a:lnTo>
                  <a:pt x="57281" y="30997"/>
                </a:lnTo>
                <a:lnTo>
                  <a:pt x="56057" y="20051"/>
                </a:lnTo>
                <a:lnTo>
                  <a:pt x="50818" y="10364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92"/>
          <p:cNvSpPr/>
          <p:nvPr/>
        </p:nvSpPr>
        <p:spPr>
          <a:xfrm>
            <a:off x="2731535" y="324620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92"/>
          <p:cNvSpPr/>
          <p:nvPr/>
        </p:nvSpPr>
        <p:spPr>
          <a:xfrm>
            <a:off x="3238331" y="337331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92"/>
          <p:cNvSpPr/>
          <p:nvPr/>
        </p:nvSpPr>
        <p:spPr>
          <a:xfrm>
            <a:off x="3768547" y="350152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92"/>
          <p:cNvSpPr/>
          <p:nvPr/>
        </p:nvSpPr>
        <p:spPr>
          <a:xfrm>
            <a:off x="4319463" y="362726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92"/>
          <p:cNvSpPr/>
          <p:nvPr/>
        </p:nvSpPr>
        <p:spPr>
          <a:xfrm>
            <a:off x="4887379" y="374495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5" y="0"/>
                </a:moveTo>
                <a:lnTo>
                  <a:pt x="20049" y="1226"/>
                </a:lnTo>
                <a:lnTo>
                  <a:pt x="10361" y="6465"/>
                </a:lnTo>
                <a:lnTo>
                  <a:pt x="3179" y="15325"/>
                </a:lnTo>
                <a:lnTo>
                  <a:pt x="0" y="26282"/>
                </a:lnTo>
                <a:lnTo>
                  <a:pt x="1226" y="37229"/>
                </a:lnTo>
                <a:lnTo>
                  <a:pt x="6465" y="46917"/>
                </a:lnTo>
                <a:lnTo>
                  <a:pt x="15325" y="54099"/>
                </a:lnTo>
                <a:lnTo>
                  <a:pt x="26282" y="57284"/>
                </a:lnTo>
                <a:lnTo>
                  <a:pt x="37229" y="56059"/>
                </a:lnTo>
                <a:lnTo>
                  <a:pt x="46917" y="50818"/>
                </a:lnTo>
                <a:lnTo>
                  <a:pt x="54099" y="41952"/>
                </a:lnTo>
                <a:lnTo>
                  <a:pt x="57279" y="31000"/>
                </a:lnTo>
                <a:lnTo>
                  <a:pt x="56055" y="20053"/>
                </a:lnTo>
                <a:lnTo>
                  <a:pt x="50817" y="10362"/>
                </a:lnTo>
                <a:lnTo>
                  <a:pt x="41952" y="3179"/>
                </a:lnTo>
                <a:lnTo>
                  <a:pt x="30995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92"/>
          <p:cNvSpPr/>
          <p:nvPr/>
        </p:nvSpPr>
        <p:spPr>
          <a:xfrm>
            <a:off x="5466503" y="384567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92"/>
          <p:cNvSpPr/>
          <p:nvPr/>
        </p:nvSpPr>
        <p:spPr>
          <a:xfrm>
            <a:off x="6049095" y="391810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92"/>
          <p:cNvSpPr/>
          <p:nvPr/>
        </p:nvSpPr>
        <p:spPr>
          <a:xfrm>
            <a:off x="6626563" y="395276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92"/>
          <p:cNvSpPr/>
          <p:nvPr/>
        </p:nvSpPr>
        <p:spPr>
          <a:xfrm>
            <a:off x="7189719" y="394237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92"/>
          <p:cNvSpPr/>
          <p:nvPr/>
        </p:nvSpPr>
        <p:spPr>
          <a:xfrm>
            <a:off x="7729943" y="388217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1000" y="0"/>
                </a:moveTo>
                <a:lnTo>
                  <a:pt x="20053" y="1223"/>
                </a:lnTo>
                <a:lnTo>
                  <a:pt x="10362" y="6462"/>
                </a:lnTo>
                <a:lnTo>
                  <a:pt x="3179" y="15326"/>
                </a:lnTo>
                <a:lnTo>
                  <a:pt x="0" y="26282"/>
                </a:lnTo>
                <a:lnTo>
                  <a:pt x="1226" y="37226"/>
                </a:lnTo>
                <a:lnTo>
                  <a:pt x="6465" y="46914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79" y="30997"/>
                </a:lnTo>
                <a:lnTo>
                  <a:pt x="56055" y="20050"/>
                </a:lnTo>
                <a:lnTo>
                  <a:pt x="50817" y="10362"/>
                </a:lnTo>
                <a:lnTo>
                  <a:pt x="41952" y="3180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92"/>
          <p:cNvSpPr/>
          <p:nvPr/>
        </p:nvSpPr>
        <p:spPr>
          <a:xfrm>
            <a:off x="8240639" y="377034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5" y="0"/>
                </a:moveTo>
                <a:lnTo>
                  <a:pt x="20049" y="1222"/>
                </a:lnTo>
                <a:lnTo>
                  <a:pt x="10361" y="6458"/>
                </a:lnTo>
                <a:lnTo>
                  <a:pt x="3179" y="15316"/>
                </a:lnTo>
                <a:lnTo>
                  <a:pt x="0" y="26273"/>
                </a:lnTo>
                <a:lnTo>
                  <a:pt x="1226" y="37220"/>
                </a:lnTo>
                <a:lnTo>
                  <a:pt x="6465" y="46908"/>
                </a:lnTo>
                <a:lnTo>
                  <a:pt x="15325" y="54090"/>
                </a:lnTo>
                <a:lnTo>
                  <a:pt x="26282" y="57275"/>
                </a:lnTo>
                <a:lnTo>
                  <a:pt x="37229" y="56050"/>
                </a:lnTo>
                <a:lnTo>
                  <a:pt x="46917" y="50809"/>
                </a:lnTo>
                <a:lnTo>
                  <a:pt x="54099" y="41944"/>
                </a:lnTo>
                <a:lnTo>
                  <a:pt x="57279" y="30992"/>
                </a:lnTo>
                <a:lnTo>
                  <a:pt x="56055" y="20049"/>
                </a:lnTo>
                <a:lnTo>
                  <a:pt x="50817" y="10362"/>
                </a:lnTo>
                <a:lnTo>
                  <a:pt x="41952" y="3180"/>
                </a:lnTo>
                <a:lnTo>
                  <a:pt x="30995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92"/>
          <p:cNvSpPr/>
          <p:nvPr/>
        </p:nvSpPr>
        <p:spPr>
          <a:xfrm>
            <a:off x="8716871" y="360655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92"/>
          <p:cNvSpPr/>
          <p:nvPr/>
        </p:nvSpPr>
        <p:spPr>
          <a:xfrm>
            <a:off x="9155119" y="339091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92"/>
          <p:cNvSpPr/>
          <p:nvPr/>
        </p:nvSpPr>
        <p:spPr>
          <a:xfrm>
            <a:off x="9553399" y="312399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92"/>
          <p:cNvSpPr/>
          <p:nvPr/>
        </p:nvSpPr>
        <p:spPr>
          <a:xfrm>
            <a:off x="9911143" y="280675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92"/>
          <p:cNvSpPr/>
          <p:nvPr/>
        </p:nvSpPr>
        <p:spPr>
          <a:xfrm>
            <a:off x="10229151" y="244064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2" y="0"/>
                </a:moveTo>
                <a:lnTo>
                  <a:pt x="20049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78" y="57279"/>
                </a:lnTo>
                <a:lnTo>
                  <a:pt x="37222" y="56055"/>
                </a:lnTo>
                <a:lnTo>
                  <a:pt x="46912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6" y="20053"/>
                </a:lnTo>
                <a:lnTo>
                  <a:pt x="50814" y="10362"/>
                </a:lnTo>
                <a:lnTo>
                  <a:pt x="41943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92"/>
          <p:cNvSpPr/>
          <p:nvPr/>
        </p:nvSpPr>
        <p:spPr>
          <a:xfrm>
            <a:off x="258887" y="264778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92"/>
          <p:cNvSpPr/>
          <p:nvPr/>
        </p:nvSpPr>
        <p:spPr>
          <a:xfrm>
            <a:off x="613735" y="277342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92"/>
          <p:cNvSpPr/>
          <p:nvPr/>
        </p:nvSpPr>
        <p:spPr>
          <a:xfrm>
            <a:off x="990738" y="290487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79" y="30997"/>
                </a:lnTo>
                <a:lnTo>
                  <a:pt x="56053" y="20053"/>
                </a:lnTo>
                <a:lnTo>
                  <a:pt x="50814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92"/>
          <p:cNvSpPr/>
          <p:nvPr/>
        </p:nvSpPr>
        <p:spPr>
          <a:xfrm>
            <a:off x="1390087" y="304076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92"/>
          <p:cNvSpPr/>
          <p:nvPr/>
        </p:nvSpPr>
        <p:spPr>
          <a:xfrm>
            <a:off x="1812415" y="318010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92"/>
          <p:cNvSpPr/>
          <p:nvPr/>
        </p:nvSpPr>
        <p:spPr>
          <a:xfrm>
            <a:off x="2258647" y="332233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92"/>
          <p:cNvSpPr/>
          <p:nvPr/>
        </p:nvSpPr>
        <p:spPr>
          <a:xfrm>
            <a:off x="2729907" y="346728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92"/>
          <p:cNvSpPr/>
          <p:nvPr/>
        </p:nvSpPr>
        <p:spPr>
          <a:xfrm>
            <a:off x="3227335" y="361504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92"/>
          <p:cNvSpPr/>
          <p:nvPr/>
        </p:nvSpPr>
        <p:spPr>
          <a:xfrm>
            <a:off x="3750999" y="376440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92"/>
          <p:cNvSpPr/>
          <p:nvPr/>
        </p:nvSpPr>
        <p:spPr>
          <a:xfrm>
            <a:off x="4297767" y="391061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1001" y="0"/>
                </a:moveTo>
                <a:lnTo>
                  <a:pt x="20054" y="1222"/>
                </a:lnTo>
                <a:lnTo>
                  <a:pt x="10364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6"/>
                </a:lnTo>
                <a:lnTo>
                  <a:pt x="37230" y="56054"/>
                </a:lnTo>
                <a:lnTo>
                  <a:pt x="46918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92"/>
          <p:cNvSpPr/>
          <p:nvPr/>
        </p:nvSpPr>
        <p:spPr>
          <a:xfrm>
            <a:off x="4863127" y="404700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92"/>
          <p:cNvSpPr/>
          <p:nvPr/>
        </p:nvSpPr>
        <p:spPr>
          <a:xfrm>
            <a:off x="5441463" y="416539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92"/>
          <p:cNvSpPr/>
          <p:nvPr/>
        </p:nvSpPr>
        <p:spPr>
          <a:xfrm>
            <a:off x="6025179" y="425590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92"/>
          <p:cNvSpPr/>
          <p:nvPr/>
        </p:nvSpPr>
        <p:spPr>
          <a:xfrm>
            <a:off x="6605603" y="430977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1001" y="0"/>
                </a:moveTo>
                <a:lnTo>
                  <a:pt x="20054" y="1226"/>
                </a:lnTo>
                <a:lnTo>
                  <a:pt x="10364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92"/>
          <p:cNvSpPr/>
          <p:nvPr/>
        </p:nvSpPr>
        <p:spPr>
          <a:xfrm>
            <a:off x="7174499" y="432091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79" y="31000"/>
                </a:lnTo>
                <a:lnTo>
                  <a:pt x="56053" y="20053"/>
                </a:lnTo>
                <a:lnTo>
                  <a:pt x="50814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92"/>
          <p:cNvSpPr/>
          <p:nvPr/>
        </p:nvSpPr>
        <p:spPr>
          <a:xfrm>
            <a:off x="7723959" y="428521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92"/>
          <p:cNvSpPr/>
          <p:nvPr/>
        </p:nvSpPr>
        <p:spPr>
          <a:xfrm>
            <a:off x="8247439" y="420051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2" y="0"/>
                </a:moveTo>
                <a:lnTo>
                  <a:pt x="20049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78" y="57284"/>
                </a:lnTo>
                <a:lnTo>
                  <a:pt x="37222" y="56059"/>
                </a:lnTo>
                <a:lnTo>
                  <a:pt x="46912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6" y="20056"/>
                </a:lnTo>
                <a:lnTo>
                  <a:pt x="50814" y="10366"/>
                </a:lnTo>
                <a:lnTo>
                  <a:pt x="41943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92"/>
          <p:cNvSpPr/>
          <p:nvPr/>
        </p:nvSpPr>
        <p:spPr>
          <a:xfrm>
            <a:off x="8740499" y="406656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92"/>
          <p:cNvSpPr/>
          <p:nvPr/>
        </p:nvSpPr>
        <p:spPr>
          <a:xfrm>
            <a:off x="9199891" y="388344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92"/>
          <p:cNvSpPr/>
          <p:nvPr/>
        </p:nvSpPr>
        <p:spPr>
          <a:xfrm>
            <a:off x="9623139" y="365097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92"/>
          <p:cNvSpPr/>
          <p:nvPr/>
        </p:nvSpPr>
        <p:spPr>
          <a:xfrm>
            <a:off x="10008551" y="336890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2" y="0"/>
                </a:moveTo>
                <a:lnTo>
                  <a:pt x="20049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79" y="30997"/>
                </a:lnTo>
                <a:lnTo>
                  <a:pt x="56052" y="20050"/>
                </a:lnTo>
                <a:lnTo>
                  <a:pt x="50809" y="10362"/>
                </a:lnTo>
                <a:lnTo>
                  <a:pt x="41943" y="3180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92"/>
          <p:cNvSpPr/>
          <p:nvPr/>
        </p:nvSpPr>
        <p:spPr>
          <a:xfrm>
            <a:off x="10355119" y="303710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92"/>
          <p:cNvSpPr/>
          <p:nvPr/>
        </p:nvSpPr>
        <p:spPr>
          <a:xfrm>
            <a:off x="10662823" y="265608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92"/>
          <p:cNvSpPr/>
          <p:nvPr/>
        </p:nvSpPr>
        <p:spPr>
          <a:xfrm>
            <a:off x="10937139" y="223065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2" y="0"/>
                </a:moveTo>
                <a:lnTo>
                  <a:pt x="20049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78" y="57275"/>
                </a:lnTo>
                <a:lnTo>
                  <a:pt x="37222" y="56050"/>
                </a:lnTo>
                <a:lnTo>
                  <a:pt x="46912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6" y="20049"/>
                </a:lnTo>
                <a:lnTo>
                  <a:pt x="50814" y="10362"/>
                </a:lnTo>
                <a:lnTo>
                  <a:pt x="41943" y="3180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92"/>
          <p:cNvSpPr/>
          <p:nvPr/>
        </p:nvSpPr>
        <p:spPr>
          <a:xfrm>
            <a:off x="43671" y="265784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92"/>
          <p:cNvSpPr/>
          <p:nvPr/>
        </p:nvSpPr>
        <p:spPr>
          <a:xfrm>
            <a:off x="353519" y="277584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5"/>
                </a:lnTo>
                <a:lnTo>
                  <a:pt x="10362" y="6462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5"/>
                </a:lnTo>
                <a:lnTo>
                  <a:pt x="56057" y="20048"/>
                </a:lnTo>
                <a:lnTo>
                  <a:pt x="50818" y="10358"/>
                </a:lnTo>
                <a:lnTo>
                  <a:pt x="41954" y="3174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92"/>
          <p:cNvSpPr/>
          <p:nvPr/>
        </p:nvSpPr>
        <p:spPr>
          <a:xfrm>
            <a:off x="687747" y="290398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92"/>
          <p:cNvSpPr/>
          <p:nvPr/>
        </p:nvSpPr>
        <p:spPr>
          <a:xfrm>
            <a:off x="1045847" y="304079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92"/>
          <p:cNvSpPr/>
          <p:nvPr/>
        </p:nvSpPr>
        <p:spPr>
          <a:xfrm>
            <a:off x="1427807" y="318488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92"/>
          <p:cNvSpPr/>
          <p:nvPr/>
        </p:nvSpPr>
        <p:spPr>
          <a:xfrm>
            <a:off x="1833987" y="333491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92"/>
          <p:cNvSpPr/>
          <p:nvPr/>
        </p:nvSpPr>
        <p:spPr>
          <a:xfrm>
            <a:off x="2265059" y="348966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92"/>
          <p:cNvSpPr/>
          <p:nvPr/>
        </p:nvSpPr>
        <p:spPr>
          <a:xfrm>
            <a:off x="2721779" y="364796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92"/>
          <p:cNvSpPr/>
          <p:nvPr/>
        </p:nvSpPr>
        <p:spPr>
          <a:xfrm>
            <a:off x="3204823" y="380847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8" y="0"/>
                </a:moveTo>
                <a:lnTo>
                  <a:pt x="20054" y="1222"/>
                </a:lnTo>
                <a:lnTo>
                  <a:pt x="10366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5" y="30992"/>
                </a:lnTo>
                <a:lnTo>
                  <a:pt x="56061" y="20049"/>
                </a:lnTo>
                <a:lnTo>
                  <a:pt x="50819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92"/>
          <p:cNvSpPr/>
          <p:nvPr/>
        </p:nvSpPr>
        <p:spPr>
          <a:xfrm>
            <a:off x="3714531" y="396948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92"/>
          <p:cNvSpPr/>
          <p:nvPr/>
        </p:nvSpPr>
        <p:spPr>
          <a:xfrm>
            <a:off x="4249623" y="412752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92"/>
          <p:cNvSpPr/>
          <p:nvPr/>
        </p:nvSpPr>
        <p:spPr>
          <a:xfrm>
            <a:off x="4805339" y="427581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92"/>
          <p:cNvSpPr/>
          <p:nvPr/>
        </p:nvSpPr>
        <p:spPr>
          <a:xfrm>
            <a:off x="5375583" y="440641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92"/>
          <p:cNvSpPr/>
          <p:nvPr/>
        </p:nvSpPr>
        <p:spPr>
          <a:xfrm>
            <a:off x="5953539" y="451117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92"/>
          <p:cNvSpPr/>
          <p:nvPr/>
        </p:nvSpPr>
        <p:spPr>
          <a:xfrm>
            <a:off x="6531071" y="458224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92"/>
          <p:cNvSpPr/>
          <p:nvPr/>
        </p:nvSpPr>
        <p:spPr>
          <a:xfrm>
            <a:off x="7100007" y="461351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92"/>
          <p:cNvSpPr/>
          <p:nvPr/>
        </p:nvSpPr>
        <p:spPr>
          <a:xfrm>
            <a:off x="7653475" y="460140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2" y="0"/>
                </a:moveTo>
                <a:lnTo>
                  <a:pt x="20049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6" y="20054"/>
                </a:lnTo>
                <a:lnTo>
                  <a:pt x="50814" y="10366"/>
                </a:lnTo>
                <a:lnTo>
                  <a:pt x="41943" y="3180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92"/>
          <p:cNvSpPr/>
          <p:nvPr/>
        </p:nvSpPr>
        <p:spPr>
          <a:xfrm>
            <a:off x="8185419" y="454384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92"/>
          <p:cNvSpPr/>
          <p:nvPr/>
        </p:nvSpPr>
        <p:spPr>
          <a:xfrm>
            <a:off x="8691227" y="443991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2" y="57276"/>
                </a:lnTo>
                <a:lnTo>
                  <a:pt x="37226" y="56052"/>
                </a:lnTo>
                <a:lnTo>
                  <a:pt x="46914" y="50814"/>
                </a:lnTo>
                <a:lnTo>
                  <a:pt x="54100" y="41949"/>
                </a:lnTo>
                <a:lnTo>
                  <a:pt x="57281" y="30998"/>
                </a:lnTo>
                <a:lnTo>
                  <a:pt x="56057" y="20055"/>
                </a:lnTo>
                <a:lnTo>
                  <a:pt x="50818" y="10368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92"/>
          <p:cNvSpPr/>
          <p:nvPr/>
        </p:nvSpPr>
        <p:spPr>
          <a:xfrm>
            <a:off x="9168127" y="428979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1001" y="0"/>
                </a:moveTo>
                <a:lnTo>
                  <a:pt x="20054" y="1223"/>
                </a:lnTo>
                <a:lnTo>
                  <a:pt x="10364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92"/>
          <p:cNvSpPr/>
          <p:nvPr/>
        </p:nvSpPr>
        <p:spPr>
          <a:xfrm>
            <a:off x="9613939" y="409328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92"/>
          <p:cNvSpPr/>
          <p:nvPr/>
        </p:nvSpPr>
        <p:spPr>
          <a:xfrm>
            <a:off x="10026663" y="384951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92"/>
          <p:cNvSpPr/>
          <p:nvPr/>
        </p:nvSpPr>
        <p:spPr>
          <a:xfrm>
            <a:off x="10404422" y="355716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92"/>
          <p:cNvSpPr/>
          <p:nvPr/>
        </p:nvSpPr>
        <p:spPr>
          <a:xfrm>
            <a:off x="10745463" y="321499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2" y="0"/>
                </a:moveTo>
                <a:lnTo>
                  <a:pt x="20049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78" y="57275"/>
                </a:lnTo>
                <a:lnTo>
                  <a:pt x="37222" y="56050"/>
                </a:lnTo>
                <a:lnTo>
                  <a:pt x="46912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6" y="20049"/>
                </a:lnTo>
                <a:lnTo>
                  <a:pt x="50814" y="10362"/>
                </a:lnTo>
                <a:lnTo>
                  <a:pt x="41943" y="3180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92"/>
          <p:cNvSpPr/>
          <p:nvPr/>
        </p:nvSpPr>
        <p:spPr>
          <a:xfrm>
            <a:off x="11048879" y="282272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1000" y="0"/>
                </a:moveTo>
                <a:lnTo>
                  <a:pt x="20053" y="1226"/>
                </a:lnTo>
                <a:lnTo>
                  <a:pt x="10362" y="6465"/>
                </a:lnTo>
                <a:lnTo>
                  <a:pt x="3179" y="15325"/>
                </a:lnTo>
                <a:lnTo>
                  <a:pt x="0" y="26281"/>
                </a:lnTo>
                <a:lnTo>
                  <a:pt x="1226" y="37225"/>
                </a:lnTo>
                <a:lnTo>
                  <a:pt x="6465" y="46912"/>
                </a:lnTo>
                <a:lnTo>
                  <a:pt x="15325" y="54099"/>
                </a:lnTo>
                <a:lnTo>
                  <a:pt x="26281" y="57279"/>
                </a:lnTo>
                <a:lnTo>
                  <a:pt x="37225" y="56055"/>
                </a:lnTo>
                <a:lnTo>
                  <a:pt x="46912" y="50817"/>
                </a:lnTo>
                <a:lnTo>
                  <a:pt x="54099" y="41952"/>
                </a:lnTo>
                <a:lnTo>
                  <a:pt x="57279" y="30995"/>
                </a:lnTo>
                <a:lnTo>
                  <a:pt x="56055" y="20049"/>
                </a:lnTo>
                <a:lnTo>
                  <a:pt x="50817" y="10361"/>
                </a:lnTo>
                <a:lnTo>
                  <a:pt x="41952" y="3179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92"/>
          <p:cNvSpPr/>
          <p:nvPr/>
        </p:nvSpPr>
        <p:spPr>
          <a:xfrm>
            <a:off x="11319391" y="238475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92"/>
          <p:cNvSpPr/>
          <p:nvPr/>
        </p:nvSpPr>
        <p:spPr>
          <a:xfrm>
            <a:off x="179967" y="279077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92"/>
          <p:cNvSpPr/>
          <p:nvPr/>
        </p:nvSpPr>
        <p:spPr>
          <a:xfrm>
            <a:off x="464567" y="290444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79" y="31001"/>
                </a:lnTo>
                <a:lnTo>
                  <a:pt x="56053" y="20054"/>
                </a:lnTo>
                <a:lnTo>
                  <a:pt x="50814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92"/>
          <p:cNvSpPr/>
          <p:nvPr/>
        </p:nvSpPr>
        <p:spPr>
          <a:xfrm>
            <a:off x="775351" y="303049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5"/>
                </a:lnTo>
                <a:lnTo>
                  <a:pt x="10362" y="6462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4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2"/>
                </a:lnTo>
                <a:lnTo>
                  <a:pt x="50818" y="10362"/>
                </a:lnTo>
                <a:lnTo>
                  <a:pt x="41954" y="3174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92"/>
          <p:cNvSpPr/>
          <p:nvPr/>
        </p:nvSpPr>
        <p:spPr>
          <a:xfrm>
            <a:off x="1111619" y="316749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5" y="30997"/>
                </a:lnTo>
                <a:lnTo>
                  <a:pt x="56061" y="20050"/>
                </a:lnTo>
                <a:lnTo>
                  <a:pt x="50819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92"/>
          <p:cNvSpPr/>
          <p:nvPr/>
        </p:nvSpPr>
        <p:spPr>
          <a:xfrm>
            <a:off x="1473079" y="331396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5"/>
                </a:lnTo>
                <a:lnTo>
                  <a:pt x="10362" y="6462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4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2"/>
                </a:lnTo>
                <a:lnTo>
                  <a:pt x="50818" y="10362"/>
                </a:lnTo>
                <a:lnTo>
                  <a:pt x="41954" y="3174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92"/>
          <p:cNvSpPr/>
          <p:nvPr/>
        </p:nvSpPr>
        <p:spPr>
          <a:xfrm>
            <a:off x="1859843" y="346834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92"/>
          <p:cNvSpPr/>
          <p:nvPr/>
        </p:nvSpPr>
        <p:spPr>
          <a:xfrm>
            <a:off x="2272267" y="362893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79" y="30997"/>
                </a:lnTo>
                <a:lnTo>
                  <a:pt x="56053" y="20050"/>
                </a:lnTo>
                <a:lnTo>
                  <a:pt x="50814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92"/>
          <p:cNvSpPr/>
          <p:nvPr/>
        </p:nvSpPr>
        <p:spPr>
          <a:xfrm>
            <a:off x="2710803" y="379388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92"/>
          <p:cNvSpPr/>
          <p:nvPr/>
        </p:nvSpPr>
        <p:spPr>
          <a:xfrm>
            <a:off x="3175755" y="396098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92"/>
          <p:cNvSpPr/>
          <p:nvPr/>
        </p:nvSpPr>
        <p:spPr>
          <a:xfrm>
            <a:off x="3667047" y="412758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6"/>
                </a:lnTo>
                <a:lnTo>
                  <a:pt x="37230" y="56054"/>
                </a:lnTo>
                <a:lnTo>
                  <a:pt x="46918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92"/>
          <p:cNvSpPr/>
          <p:nvPr/>
        </p:nvSpPr>
        <p:spPr>
          <a:xfrm>
            <a:off x="4183895" y="429053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92"/>
          <p:cNvSpPr/>
          <p:nvPr/>
        </p:nvSpPr>
        <p:spPr>
          <a:xfrm>
            <a:off x="4723659" y="444507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92"/>
          <p:cNvSpPr/>
          <p:nvPr/>
        </p:nvSpPr>
        <p:spPr>
          <a:xfrm>
            <a:off x="5280287" y="458396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92"/>
          <p:cNvSpPr/>
          <p:nvPr/>
        </p:nvSpPr>
        <p:spPr>
          <a:xfrm>
            <a:off x="5846823" y="469957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92"/>
          <p:cNvSpPr/>
          <p:nvPr/>
        </p:nvSpPr>
        <p:spPr>
          <a:xfrm>
            <a:off x="6416207" y="478517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92"/>
          <p:cNvSpPr/>
          <p:nvPr/>
        </p:nvSpPr>
        <p:spPr>
          <a:xfrm>
            <a:off x="6980799" y="483488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92"/>
          <p:cNvSpPr/>
          <p:nvPr/>
        </p:nvSpPr>
        <p:spPr>
          <a:xfrm>
            <a:off x="7533639" y="484457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92"/>
          <p:cNvSpPr/>
          <p:nvPr/>
        </p:nvSpPr>
        <p:spPr>
          <a:xfrm>
            <a:off x="8069459" y="481230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2" y="57276"/>
                </a:lnTo>
                <a:lnTo>
                  <a:pt x="37226" y="56052"/>
                </a:lnTo>
                <a:lnTo>
                  <a:pt x="46914" y="50814"/>
                </a:lnTo>
                <a:lnTo>
                  <a:pt x="54100" y="41949"/>
                </a:lnTo>
                <a:lnTo>
                  <a:pt x="57281" y="30998"/>
                </a:lnTo>
                <a:lnTo>
                  <a:pt x="56057" y="20055"/>
                </a:lnTo>
                <a:lnTo>
                  <a:pt x="50818" y="10368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92"/>
          <p:cNvSpPr/>
          <p:nvPr/>
        </p:nvSpPr>
        <p:spPr>
          <a:xfrm>
            <a:off x="8583895" y="473706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5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92"/>
          <p:cNvSpPr/>
          <p:nvPr/>
        </p:nvSpPr>
        <p:spPr>
          <a:xfrm>
            <a:off x="9073791" y="461841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92"/>
          <p:cNvSpPr/>
          <p:nvPr/>
        </p:nvSpPr>
        <p:spPr>
          <a:xfrm>
            <a:off x="9537399" y="445636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2" y="0"/>
                </a:moveTo>
                <a:lnTo>
                  <a:pt x="20049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78" y="57275"/>
                </a:lnTo>
                <a:lnTo>
                  <a:pt x="37222" y="56050"/>
                </a:lnTo>
                <a:lnTo>
                  <a:pt x="46912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6" y="20049"/>
                </a:lnTo>
                <a:lnTo>
                  <a:pt x="50814" y="10362"/>
                </a:lnTo>
                <a:lnTo>
                  <a:pt x="41943" y="3180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92"/>
          <p:cNvSpPr/>
          <p:nvPr/>
        </p:nvSpPr>
        <p:spPr>
          <a:xfrm>
            <a:off x="9973171" y="425019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92"/>
          <p:cNvSpPr/>
          <p:nvPr/>
        </p:nvSpPr>
        <p:spPr>
          <a:xfrm>
            <a:off x="10379231" y="399822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92"/>
          <p:cNvSpPr/>
          <p:nvPr/>
        </p:nvSpPr>
        <p:spPr>
          <a:xfrm>
            <a:off x="10753267" y="369807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92"/>
          <p:cNvSpPr/>
          <p:nvPr/>
        </p:nvSpPr>
        <p:spPr>
          <a:xfrm>
            <a:off x="11092679" y="334739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92"/>
          <p:cNvSpPr/>
          <p:nvPr/>
        </p:nvSpPr>
        <p:spPr>
          <a:xfrm>
            <a:off x="11395891" y="294542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92"/>
          <p:cNvSpPr/>
          <p:nvPr/>
        </p:nvSpPr>
        <p:spPr>
          <a:xfrm>
            <a:off x="11666883" y="249618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92"/>
          <p:cNvSpPr/>
          <p:nvPr/>
        </p:nvSpPr>
        <p:spPr>
          <a:xfrm>
            <a:off x="111043" y="284190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92"/>
          <p:cNvSpPr/>
          <p:nvPr/>
        </p:nvSpPr>
        <p:spPr>
          <a:xfrm>
            <a:off x="338647" y="293176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2" y="57276"/>
                </a:lnTo>
                <a:lnTo>
                  <a:pt x="37226" y="56052"/>
                </a:lnTo>
                <a:lnTo>
                  <a:pt x="46914" y="50814"/>
                </a:lnTo>
                <a:lnTo>
                  <a:pt x="54100" y="41949"/>
                </a:lnTo>
                <a:lnTo>
                  <a:pt x="57281" y="30998"/>
                </a:lnTo>
                <a:lnTo>
                  <a:pt x="56057" y="20055"/>
                </a:lnTo>
                <a:lnTo>
                  <a:pt x="50818" y="10368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92"/>
          <p:cNvSpPr/>
          <p:nvPr/>
        </p:nvSpPr>
        <p:spPr>
          <a:xfrm>
            <a:off x="595475" y="303724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92"/>
          <p:cNvSpPr/>
          <p:nvPr/>
        </p:nvSpPr>
        <p:spPr>
          <a:xfrm>
            <a:off x="880211" y="315699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92"/>
          <p:cNvSpPr/>
          <p:nvPr/>
        </p:nvSpPr>
        <p:spPr>
          <a:xfrm>
            <a:off x="1191927" y="328952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92"/>
          <p:cNvSpPr/>
          <p:nvPr/>
        </p:nvSpPr>
        <p:spPr>
          <a:xfrm>
            <a:off x="1530103" y="343330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92"/>
          <p:cNvSpPr/>
          <p:nvPr/>
        </p:nvSpPr>
        <p:spPr>
          <a:xfrm>
            <a:off x="1894559" y="358658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92"/>
          <p:cNvSpPr/>
          <p:nvPr/>
        </p:nvSpPr>
        <p:spPr>
          <a:xfrm>
            <a:off x="2285363" y="374735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92"/>
          <p:cNvSpPr/>
          <p:nvPr/>
        </p:nvSpPr>
        <p:spPr>
          <a:xfrm>
            <a:off x="2702659" y="391333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5" y="30997"/>
                </a:lnTo>
                <a:lnTo>
                  <a:pt x="56061" y="20050"/>
                </a:lnTo>
                <a:lnTo>
                  <a:pt x="50819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92"/>
          <p:cNvSpPr/>
          <p:nvPr/>
        </p:nvSpPr>
        <p:spPr>
          <a:xfrm>
            <a:off x="3146471" y="408183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6"/>
                </a:lnTo>
                <a:lnTo>
                  <a:pt x="37230" y="56054"/>
                </a:lnTo>
                <a:lnTo>
                  <a:pt x="46918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92"/>
          <p:cNvSpPr/>
          <p:nvPr/>
        </p:nvSpPr>
        <p:spPr>
          <a:xfrm>
            <a:off x="3616435" y="424977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92"/>
          <p:cNvSpPr/>
          <p:nvPr/>
        </p:nvSpPr>
        <p:spPr>
          <a:xfrm>
            <a:off x="4111539" y="441367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92"/>
          <p:cNvSpPr/>
          <p:nvPr/>
        </p:nvSpPr>
        <p:spPr>
          <a:xfrm>
            <a:off x="4629923" y="456970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92"/>
          <p:cNvSpPr/>
          <p:nvPr/>
        </p:nvSpPr>
        <p:spPr>
          <a:xfrm>
            <a:off x="5167891" y="471299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92"/>
          <p:cNvSpPr/>
          <p:nvPr/>
        </p:nvSpPr>
        <p:spPr>
          <a:xfrm>
            <a:off x="5718783" y="483660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78" y="57279"/>
                </a:lnTo>
                <a:lnTo>
                  <a:pt x="37222" y="56055"/>
                </a:lnTo>
                <a:lnTo>
                  <a:pt x="46912" y="50817"/>
                </a:lnTo>
                <a:lnTo>
                  <a:pt x="54100" y="41952"/>
                </a:lnTo>
                <a:lnTo>
                  <a:pt x="57279" y="30997"/>
                </a:lnTo>
                <a:lnTo>
                  <a:pt x="56053" y="20053"/>
                </a:lnTo>
                <a:lnTo>
                  <a:pt x="50814" y="10365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92"/>
          <p:cNvSpPr/>
          <p:nvPr/>
        </p:nvSpPr>
        <p:spPr>
          <a:xfrm>
            <a:off x="6275527" y="493382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92"/>
          <p:cNvSpPr/>
          <p:nvPr/>
        </p:nvSpPr>
        <p:spPr>
          <a:xfrm>
            <a:off x="6831543" y="499933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92"/>
          <p:cNvSpPr/>
          <p:nvPr/>
        </p:nvSpPr>
        <p:spPr>
          <a:xfrm>
            <a:off x="7380195" y="502880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92"/>
          <p:cNvSpPr/>
          <p:nvPr/>
        </p:nvSpPr>
        <p:spPr>
          <a:xfrm>
            <a:off x="7915859" y="501945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92"/>
          <p:cNvSpPr/>
          <p:nvPr/>
        </p:nvSpPr>
        <p:spPr>
          <a:xfrm>
            <a:off x="8434651" y="497025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92"/>
          <p:cNvSpPr/>
          <p:nvPr/>
        </p:nvSpPr>
        <p:spPr>
          <a:xfrm>
            <a:off x="8933491" y="488069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5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92"/>
          <p:cNvSpPr/>
          <p:nvPr/>
        </p:nvSpPr>
        <p:spPr>
          <a:xfrm>
            <a:off x="9410211" y="475039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92"/>
          <p:cNvSpPr/>
          <p:nvPr/>
        </p:nvSpPr>
        <p:spPr>
          <a:xfrm>
            <a:off x="9863615" y="457889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92"/>
          <p:cNvSpPr/>
          <p:nvPr/>
        </p:nvSpPr>
        <p:spPr>
          <a:xfrm>
            <a:off x="10292451" y="436493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92"/>
          <p:cNvSpPr/>
          <p:nvPr/>
        </p:nvSpPr>
        <p:spPr>
          <a:xfrm>
            <a:off x="10694771" y="410603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1001" y="0"/>
                </a:moveTo>
                <a:lnTo>
                  <a:pt x="20056" y="1220"/>
                </a:lnTo>
                <a:lnTo>
                  <a:pt x="10366" y="6458"/>
                </a:lnTo>
                <a:lnTo>
                  <a:pt x="3179" y="15322"/>
                </a:lnTo>
                <a:lnTo>
                  <a:pt x="0" y="26279"/>
                </a:lnTo>
                <a:lnTo>
                  <a:pt x="1226" y="37226"/>
                </a:lnTo>
                <a:lnTo>
                  <a:pt x="6465" y="46914"/>
                </a:lnTo>
                <a:lnTo>
                  <a:pt x="15325" y="54096"/>
                </a:lnTo>
                <a:lnTo>
                  <a:pt x="26282" y="57276"/>
                </a:lnTo>
                <a:lnTo>
                  <a:pt x="37229" y="56052"/>
                </a:lnTo>
                <a:lnTo>
                  <a:pt x="46917" y="50814"/>
                </a:lnTo>
                <a:lnTo>
                  <a:pt x="54099" y="41949"/>
                </a:lnTo>
                <a:lnTo>
                  <a:pt x="57284" y="30998"/>
                </a:lnTo>
                <a:lnTo>
                  <a:pt x="56059" y="20055"/>
                </a:lnTo>
                <a:lnTo>
                  <a:pt x="50818" y="10368"/>
                </a:lnTo>
                <a:lnTo>
                  <a:pt x="41952" y="3186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92"/>
          <p:cNvSpPr/>
          <p:nvPr/>
        </p:nvSpPr>
        <p:spPr>
          <a:xfrm>
            <a:off x="11067791" y="379885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92"/>
          <p:cNvSpPr/>
          <p:nvPr/>
        </p:nvSpPr>
        <p:spPr>
          <a:xfrm>
            <a:off x="11407939" y="343978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92"/>
          <p:cNvSpPr/>
          <p:nvPr/>
        </p:nvSpPr>
        <p:spPr>
          <a:xfrm>
            <a:off x="11713399" y="302800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2" y="0"/>
                </a:moveTo>
                <a:lnTo>
                  <a:pt x="20049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78" y="57284"/>
                </a:lnTo>
                <a:lnTo>
                  <a:pt x="37222" y="56059"/>
                </a:lnTo>
                <a:lnTo>
                  <a:pt x="46912" y="50818"/>
                </a:lnTo>
                <a:lnTo>
                  <a:pt x="54100" y="41952"/>
                </a:lnTo>
                <a:lnTo>
                  <a:pt x="57279" y="31001"/>
                </a:lnTo>
                <a:lnTo>
                  <a:pt x="56052" y="20056"/>
                </a:lnTo>
                <a:lnTo>
                  <a:pt x="50809" y="10366"/>
                </a:lnTo>
                <a:lnTo>
                  <a:pt x="41943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92"/>
          <p:cNvSpPr/>
          <p:nvPr/>
        </p:nvSpPr>
        <p:spPr>
          <a:xfrm>
            <a:off x="11987523" y="256720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92"/>
          <p:cNvSpPr/>
          <p:nvPr/>
        </p:nvSpPr>
        <p:spPr>
          <a:xfrm>
            <a:off x="523571" y="308478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92"/>
          <p:cNvSpPr/>
          <p:nvPr/>
        </p:nvSpPr>
        <p:spPr>
          <a:xfrm>
            <a:off x="750327" y="317846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4" y="57276"/>
                </a:lnTo>
                <a:lnTo>
                  <a:pt x="37230" y="56052"/>
                </a:lnTo>
                <a:lnTo>
                  <a:pt x="46918" y="50814"/>
                </a:lnTo>
                <a:lnTo>
                  <a:pt x="54100" y="41949"/>
                </a:lnTo>
                <a:lnTo>
                  <a:pt x="57281" y="30997"/>
                </a:lnTo>
                <a:lnTo>
                  <a:pt x="56057" y="20051"/>
                </a:lnTo>
                <a:lnTo>
                  <a:pt x="50818" y="10364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92"/>
          <p:cNvSpPr/>
          <p:nvPr/>
        </p:nvSpPr>
        <p:spPr>
          <a:xfrm>
            <a:off x="1006627" y="328804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92"/>
          <p:cNvSpPr/>
          <p:nvPr/>
        </p:nvSpPr>
        <p:spPr>
          <a:xfrm>
            <a:off x="1291375" y="341204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92"/>
          <p:cNvSpPr/>
          <p:nvPr/>
        </p:nvSpPr>
        <p:spPr>
          <a:xfrm>
            <a:off x="1603827" y="354876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5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92"/>
          <p:cNvSpPr/>
          <p:nvPr/>
        </p:nvSpPr>
        <p:spPr>
          <a:xfrm>
            <a:off x="1943519" y="369637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92"/>
          <p:cNvSpPr/>
          <p:nvPr/>
        </p:nvSpPr>
        <p:spPr>
          <a:xfrm>
            <a:off x="2310243" y="385264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92"/>
          <p:cNvSpPr/>
          <p:nvPr/>
        </p:nvSpPr>
        <p:spPr>
          <a:xfrm>
            <a:off x="2703855" y="401508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5" y="30997"/>
                </a:lnTo>
                <a:lnTo>
                  <a:pt x="56061" y="20050"/>
                </a:lnTo>
                <a:lnTo>
                  <a:pt x="50819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92"/>
          <p:cNvSpPr/>
          <p:nvPr/>
        </p:nvSpPr>
        <p:spPr>
          <a:xfrm>
            <a:off x="3124127" y="418078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92"/>
          <p:cNvSpPr/>
          <p:nvPr/>
        </p:nvSpPr>
        <p:spPr>
          <a:xfrm>
            <a:off x="3570487" y="434643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92"/>
          <p:cNvSpPr/>
          <p:nvPr/>
        </p:nvSpPr>
        <p:spPr>
          <a:xfrm>
            <a:off x="4041807" y="450851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92"/>
          <p:cNvSpPr/>
          <p:nvPr/>
        </p:nvSpPr>
        <p:spPr>
          <a:xfrm>
            <a:off x="4536203" y="466337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1001" y="0"/>
                </a:moveTo>
                <a:lnTo>
                  <a:pt x="20054" y="1223"/>
                </a:lnTo>
                <a:lnTo>
                  <a:pt x="10364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92"/>
          <p:cNvSpPr/>
          <p:nvPr/>
        </p:nvSpPr>
        <p:spPr>
          <a:xfrm>
            <a:off x="5051015" y="480729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92"/>
          <p:cNvSpPr/>
          <p:nvPr/>
        </p:nvSpPr>
        <p:spPr>
          <a:xfrm>
            <a:off x="5582083" y="493551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92"/>
          <p:cNvSpPr/>
          <p:nvPr/>
        </p:nvSpPr>
        <p:spPr>
          <a:xfrm>
            <a:off x="6122711" y="504163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1001" y="0"/>
                </a:moveTo>
                <a:lnTo>
                  <a:pt x="20056" y="1223"/>
                </a:lnTo>
                <a:lnTo>
                  <a:pt x="10366" y="6462"/>
                </a:lnTo>
                <a:lnTo>
                  <a:pt x="3179" y="15326"/>
                </a:lnTo>
                <a:lnTo>
                  <a:pt x="0" y="26284"/>
                </a:lnTo>
                <a:lnTo>
                  <a:pt x="1226" y="37230"/>
                </a:lnTo>
                <a:lnTo>
                  <a:pt x="6465" y="46918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84" y="30997"/>
                </a:lnTo>
                <a:lnTo>
                  <a:pt x="56059" y="20050"/>
                </a:lnTo>
                <a:lnTo>
                  <a:pt x="50818" y="10362"/>
                </a:lnTo>
                <a:lnTo>
                  <a:pt x="41952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92"/>
          <p:cNvSpPr/>
          <p:nvPr/>
        </p:nvSpPr>
        <p:spPr>
          <a:xfrm>
            <a:off x="6666283" y="511998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6"/>
                </a:lnTo>
                <a:lnTo>
                  <a:pt x="37226" y="56054"/>
                </a:lnTo>
                <a:lnTo>
                  <a:pt x="46914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92"/>
          <p:cNvSpPr/>
          <p:nvPr/>
        </p:nvSpPr>
        <p:spPr>
          <a:xfrm>
            <a:off x="7206975" y="516634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92"/>
          <p:cNvSpPr/>
          <p:nvPr/>
        </p:nvSpPr>
        <p:spPr>
          <a:xfrm>
            <a:off x="7739279" y="517753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92"/>
          <p:cNvSpPr/>
          <p:nvPr/>
        </p:nvSpPr>
        <p:spPr>
          <a:xfrm>
            <a:off x="8258723" y="515161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92"/>
          <p:cNvSpPr/>
          <p:nvPr/>
        </p:nvSpPr>
        <p:spPr>
          <a:xfrm>
            <a:off x="8762455" y="508801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5" y="0"/>
                </a:moveTo>
                <a:lnTo>
                  <a:pt x="20049" y="1223"/>
                </a:lnTo>
                <a:lnTo>
                  <a:pt x="10361" y="6462"/>
                </a:lnTo>
                <a:lnTo>
                  <a:pt x="3179" y="15326"/>
                </a:lnTo>
                <a:lnTo>
                  <a:pt x="0" y="26282"/>
                </a:lnTo>
                <a:lnTo>
                  <a:pt x="1226" y="37226"/>
                </a:lnTo>
                <a:lnTo>
                  <a:pt x="6465" y="46914"/>
                </a:lnTo>
                <a:lnTo>
                  <a:pt x="15325" y="54100"/>
                </a:lnTo>
                <a:lnTo>
                  <a:pt x="26281" y="57281"/>
                </a:lnTo>
                <a:lnTo>
                  <a:pt x="37225" y="56057"/>
                </a:lnTo>
                <a:lnTo>
                  <a:pt x="46912" y="50818"/>
                </a:lnTo>
                <a:lnTo>
                  <a:pt x="54099" y="41954"/>
                </a:lnTo>
                <a:lnTo>
                  <a:pt x="57279" y="30997"/>
                </a:lnTo>
                <a:lnTo>
                  <a:pt x="56055" y="20050"/>
                </a:lnTo>
                <a:lnTo>
                  <a:pt x="50817" y="10362"/>
                </a:lnTo>
                <a:lnTo>
                  <a:pt x="41952" y="3180"/>
                </a:lnTo>
                <a:lnTo>
                  <a:pt x="30995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92"/>
          <p:cNvSpPr/>
          <p:nvPr/>
        </p:nvSpPr>
        <p:spPr>
          <a:xfrm>
            <a:off x="9248295" y="498640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92"/>
          <p:cNvSpPr/>
          <p:nvPr/>
        </p:nvSpPr>
        <p:spPr>
          <a:xfrm>
            <a:off x="9714695" y="484622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0"/>
                </a:lnTo>
                <a:lnTo>
                  <a:pt x="37226" y="56047"/>
                </a:lnTo>
                <a:lnTo>
                  <a:pt x="46914" y="50808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92"/>
          <p:cNvSpPr/>
          <p:nvPr/>
        </p:nvSpPr>
        <p:spPr>
          <a:xfrm>
            <a:off x="10160627" y="466643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92"/>
          <p:cNvSpPr/>
          <p:nvPr/>
        </p:nvSpPr>
        <p:spPr>
          <a:xfrm>
            <a:off x="10584991" y="444527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92"/>
          <p:cNvSpPr/>
          <p:nvPr/>
        </p:nvSpPr>
        <p:spPr>
          <a:xfrm>
            <a:off x="10985651" y="417946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92"/>
          <p:cNvSpPr/>
          <p:nvPr/>
        </p:nvSpPr>
        <p:spPr>
          <a:xfrm>
            <a:off x="11359339" y="386467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92"/>
          <p:cNvSpPr/>
          <p:nvPr/>
        </p:nvSpPr>
        <p:spPr>
          <a:xfrm>
            <a:off x="11701491" y="349606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92"/>
          <p:cNvSpPr/>
          <p:nvPr/>
        </p:nvSpPr>
        <p:spPr>
          <a:xfrm>
            <a:off x="12010503" y="307314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92"/>
          <p:cNvSpPr/>
          <p:nvPr/>
        </p:nvSpPr>
        <p:spPr>
          <a:xfrm>
            <a:off x="933479" y="333245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92"/>
          <p:cNvSpPr/>
          <p:nvPr/>
        </p:nvSpPr>
        <p:spPr>
          <a:xfrm>
            <a:off x="1159199" y="342837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6"/>
                </a:lnTo>
                <a:lnTo>
                  <a:pt x="37226" y="56054"/>
                </a:lnTo>
                <a:lnTo>
                  <a:pt x="46914" y="50814"/>
                </a:lnTo>
                <a:lnTo>
                  <a:pt x="54100" y="41944"/>
                </a:lnTo>
                <a:lnTo>
                  <a:pt x="57279" y="30992"/>
                </a:lnTo>
                <a:lnTo>
                  <a:pt x="56053" y="20049"/>
                </a:lnTo>
                <a:lnTo>
                  <a:pt x="50814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92"/>
          <p:cNvSpPr/>
          <p:nvPr/>
        </p:nvSpPr>
        <p:spPr>
          <a:xfrm>
            <a:off x="1414823" y="354020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92"/>
          <p:cNvSpPr/>
          <p:nvPr/>
        </p:nvSpPr>
        <p:spPr>
          <a:xfrm>
            <a:off x="1699411" y="366616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92"/>
          <p:cNvSpPr/>
          <p:nvPr/>
        </p:nvSpPr>
        <p:spPr>
          <a:xfrm>
            <a:off x="2012263" y="380426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92"/>
          <p:cNvSpPr/>
          <p:nvPr/>
        </p:nvSpPr>
        <p:spPr>
          <a:xfrm>
            <a:off x="2352879" y="395221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6"/>
                </a:lnTo>
                <a:lnTo>
                  <a:pt x="37230" y="56054"/>
                </a:lnTo>
                <a:lnTo>
                  <a:pt x="46918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92"/>
          <p:cNvSpPr/>
          <p:nvPr/>
        </p:nvSpPr>
        <p:spPr>
          <a:xfrm>
            <a:off x="2720867" y="410736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92"/>
          <p:cNvSpPr/>
          <p:nvPr/>
        </p:nvSpPr>
        <p:spPr>
          <a:xfrm>
            <a:off x="3115739" y="426678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4" y="57276"/>
                </a:lnTo>
                <a:lnTo>
                  <a:pt x="37230" y="56052"/>
                </a:lnTo>
                <a:lnTo>
                  <a:pt x="46918" y="50814"/>
                </a:lnTo>
                <a:lnTo>
                  <a:pt x="54100" y="41949"/>
                </a:lnTo>
                <a:lnTo>
                  <a:pt x="57281" y="30998"/>
                </a:lnTo>
                <a:lnTo>
                  <a:pt x="56057" y="20055"/>
                </a:lnTo>
                <a:lnTo>
                  <a:pt x="50818" y="10368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92"/>
          <p:cNvSpPr/>
          <p:nvPr/>
        </p:nvSpPr>
        <p:spPr>
          <a:xfrm>
            <a:off x="3536771" y="442708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3" y="1223"/>
                </a:lnTo>
                <a:lnTo>
                  <a:pt x="10365" y="6462"/>
                </a:lnTo>
                <a:lnTo>
                  <a:pt x="3179" y="15326"/>
                </a:lnTo>
                <a:lnTo>
                  <a:pt x="0" y="26282"/>
                </a:lnTo>
                <a:lnTo>
                  <a:pt x="1226" y="37226"/>
                </a:lnTo>
                <a:lnTo>
                  <a:pt x="6465" y="46914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79" y="31001"/>
                </a:lnTo>
                <a:lnTo>
                  <a:pt x="56055" y="20054"/>
                </a:lnTo>
                <a:lnTo>
                  <a:pt x="50817" y="10364"/>
                </a:lnTo>
                <a:lnTo>
                  <a:pt x="41952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92"/>
          <p:cNvSpPr/>
          <p:nvPr/>
        </p:nvSpPr>
        <p:spPr>
          <a:xfrm>
            <a:off x="3982755" y="458482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92"/>
          <p:cNvSpPr/>
          <p:nvPr/>
        </p:nvSpPr>
        <p:spPr>
          <a:xfrm>
            <a:off x="4451843" y="473650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92"/>
          <p:cNvSpPr/>
          <p:nvPr/>
        </p:nvSpPr>
        <p:spPr>
          <a:xfrm>
            <a:off x="4941551" y="487877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92"/>
          <p:cNvSpPr/>
          <p:nvPr/>
        </p:nvSpPr>
        <p:spPr>
          <a:xfrm>
            <a:off x="5448883" y="500807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92"/>
          <p:cNvSpPr/>
          <p:nvPr/>
        </p:nvSpPr>
        <p:spPr>
          <a:xfrm>
            <a:off x="5969679" y="511970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92"/>
          <p:cNvSpPr/>
          <p:nvPr/>
        </p:nvSpPr>
        <p:spPr>
          <a:xfrm>
            <a:off x="6497623" y="520799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2" y="0"/>
                </a:moveTo>
                <a:lnTo>
                  <a:pt x="20049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78" y="57279"/>
                </a:lnTo>
                <a:lnTo>
                  <a:pt x="37222" y="56055"/>
                </a:lnTo>
                <a:lnTo>
                  <a:pt x="46912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6" y="20056"/>
                </a:lnTo>
                <a:lnTo>
                  <a:pt x="50814" y="10366"/>
                </a:lnTo>
                <a:lnTo>
                  <a:pt x="41943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92"/>
          <p:cNvSpPr/>
          <p:nvPr/>
        </p:nvSpPr>
        <p:spPr>
          <a:xfrm>
            <a:off x="7026743" y="526815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1001" y="0"/>
                </a:moveTo>
                <a:lnTo>
                  <a:pt x="20056" y="1226"/>
                </a:lnTo>
                <a:lnTo>
                  <a:pt x="10366" y="6465"/>
                </a:lnTo>
                <a:lnTo>
                  <a:pt x="3179" y="15325"/>
                </a:lnTo>
                <a:lnTo>
                  <a:pt x="0" y="26282"/>
                </a:lnTo>
                <a:lnTo>
                  <a:pt x="1226" y="37229"/>
                </a:lnTo>
                <a:lnTo>
                  <a:pt x="6465" y="46917"/>
                </a:lnTo>
                <a:lnTo>
                  <a:pt x="15325" y="54099"/>
                </a:lnTo>
                <a:lnTo>
                  <a:pt x="26282" y="57279"/>
                </a:lnTo>
                <a:lnTo>
                  <a:pt x="37229" y="56055"/>
                </a:lnTo>
                <a:lnTo>
                  <a:pt x="46917" y="50817"/>
                </a:lnTo>
                <a:lnTo>
                  <a:pt x="54099" y="41952"/>
                </a:lnTo>
                <a:lnTo>
                  <a:pt x="57284" y="31001"/>
                </a:lnTo>
                <a:lnTo>
                  <a:pt x="56059" y="20056"/>
                </a:lnTo>
                <a:lnTo>
                  <a:pt x="50818" y="10366"/>
                </a:lnTo>
                <a:lnTo>
                  <a:pt x="41952" y="3179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92"/>
          <p:cNvSpPr/>
          <p:nvPr/>
        </p:nvSpPr>
        <p:spPr>
          <a:xfrm>
            <a:off x="7552082" y="529680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92"/>
          <p:cNvSpPr/>
          <p:nvPr/>
        </p:nvSpPr>
        <p:spPr>
          <a:xfrm>
            <a:off x="8069091" y="529156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92"/>
          <p:cNvSpPr/>
          <p:nvPr/>
        </p:nvSpPr>
        <p:spPr>
          <a:xfrm>
            <a:off x="8574223" y="525099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92"/>
          <p:cNvSpPr/>
          <p:nvPr/>
        </p:nvSpPr>
        <p:spPr>
          <a:xfrm>
            <a:off x="9065283" y="517469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2" y="0"/>
                </a:moveTo>
                <a:lnTo>
                  <a:pt x="20049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6" y="20053"/>
                </a:lnTo>
                <a:lnTo>
                  <a:pt x="50814" y="10362"/>
                </a:lnTo>
                <a:lnTo>
                  <a:pt x="41943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92"/>
          <p:cNvSpPr/>
          <p:nvPr/>
        </p:nvSpPr>
        <p:spPr>
          <a:xfrm>
            <a:off x="9540707" y="506232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1001" y="0"/>
                </a:moveTo>
                <a:lnTo>
                  <a:pt x="20056" y="1222"/>
                </a:lnTo>
                <a:lnTo>
                  <a:pt x="10366" y="6458"/>
                </a:lnTo>
                <a:lnTo>
                  <a:pt x="3179" y="15316"/>
                </a:lnTo>
                <a:lnTo>
                  <a:pt x="0" y="26273"/>
                </a:lnTo>
                <a:lnTo>
                  <a:pt x="1226" y="37220"/>
                </a:lnTo>
                <a:lnTo>
                  <a:pt x="6465" y="46908"/>
                </a:lnTo>
                <a:lnTo>
                  <a:pt x="15325" y="54090"/>
                </a:lnTo>
                <a:lnTo>
                  <a:pt x="26282" y="57276"/>
                </a:lnTo>
                <a:lnTo>
                  <a:pt x="37229" y="56054"/>
                </a:lnTo>
                <a:lnTo>
                  <a:pt x="46917" y="50814"/>
                </a:lnTo>
                <a:lnTo>
                  <a:pt x="54099" y="41944"/>
                </a:lnTo>
                <a:lnTo>
                  <a:pt x="57284" y="30992"/>
                </a:lnTo>
                <a:lnTo>
                  <a:pt x="56059" y="20049"/>
                </a:lnTo>
                <a:lnTo>
                  <a:pt x="50818" y="10362"/>
                </a:lnTo>
                <a:lnTo>
                  <a:pt x="41952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92"/>
          <p:cNvSpPr/>
          <p:nvPr/>
        </p:nvSpPr>
        <p:spPr>
          <a:xfrm>
            <a:off x="9999295" y="491306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1001" y="0"/>
                </a:moveTo>
                <a:lnTo>
                  <a:pt x="20054" y="1226"/>
                </a:lnTo>
                <a:lnTo>
                  <a:pt x="10364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92"/>
          <p:cNvSpPr/>
          <p:nvPr/>
        </p:nvSpPr>
        <p:spPr>
          <a:xfrm>
            <a:off x="10440035" y="472531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1000" y="0"/>
                </a:moveTo>
                <a:lnTo>
                  <a:pt x="20053" y="1220"/>
                </a:lnTo>
                <a:lnTo>
                  <a:pt x="10362" y="6458"/>
                </a:lnTo>
                <a:lnTo>
                  <a:pt x="3179" y="15322"/>
                </a:lnTo>
                <a:lnTo>
                  <a:pt x="0" y="26279"/>
                </a:lnTo>
                <a:lnTo>
                  <a:pt x="1226" y="37226"/>
                </a:lnTo>
                <a:lnTo>
                  <a:pt x="6465" y="46914"/>
                </a:lnTo>
                <a:lnTo>
                  <a:pt x="15325" y="54096"/>
                </a:lnTo>
                <a:lnTo>
                  <a:pt x="26282" y="57276"/>
                </a:lnTo>
                <a:lnTo>
                  <a:pt x="37229" y="56052"/>
                </a:lnTo>
                <a:lnTo>
                  <a:pt x="46917" y="50814"/>
                </a:lnTo>
                <a:lnTo>
                  <a:pt x="54099" y="41949"/>
                </a:lnTo>
                <a:lnTo>
                  <a:pt x="57284" y="30998"/>
                </a:lnTo>
                <a:lnTo>
                  <a:pt x="56059" y="20055"/>
                </a:lnTo>
                <a:lnTo>
                  <a:pt x="50818" y="10368"/>
                </a:lnTo>
                <a:lnTo>
                  <a:pt x="41952" y="3186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92"/>
          <p:cNvSpPr/>
          <p:nvPr/>
        </p:nvSpPr>
        <p:spPr>
          <a:xfrm>
            <a:off x="10861763" y="449662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92"/>
          <p:cNvSpPr/>
          <p:nvPr/>
        </p:nvSpPr>
        <p:spPr>
          <a:xfrm>
            <a:off x="11262151" y="422297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92"/>
          <p:cNvSpPr/>
          <p:nvPr/>
        </p:nvSpPr>
        <p:spPr>
          <a:xfrm>
            <a:off x="11637395" y="389899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1001" y="0"/>
                </a:moveTo>
                <a:lnTo>
                  <a:pt x="20056" y="1223"/>
                </a:lnTo>
                <a:lnTo>
                  <a:pt x="10366" y="6462"/>
                </a:lnTo>
                <a:lnTo>
                  <a:pt x="3179" y="15326"/>
                </a:lnTo>
                <a:lnTo>
                  <a:pt x="0" y="26282"/>
                </a:lnTo>
                <a:lnTo>
                  <a:pt x="1226" y="37226"/>
                </a:lnTo>
                <a:lnTo>
                  <a:pt x="6465" y="46914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84" y="30997"/>
                </a:lnTo>
                <a:lnTo>
                  <a:pt x="56059" y="20050"/>
                </a:lnTo>
                <a:lnTo>
                  <a:pt x="50818" y="10362"/>
                </a:lnTo>
                <a:lnTo>
                  <a:pt x="41952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92"/>
          <p:cNvSpPr/>
          <p:nvPr/>
        </p:nvSpPr>
        <p:spPr>
          <a:xfrm>
            <a:off x="11982167" y="351881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92"/>
          <p:cNvSpPr/>
          <p:nvPr/>
        </p:nvSpPr>
        <p:spPr>
          <a:xfrm>
            <a:off x="1342519" y="358246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92"/>
          <p:cNvSpPr/>
          <p:nvPr/>
        </p:nvSpPr>
        <p:spPr>
          <a:xfrm>
            <a:off x="1567075" y="367887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92"/>
          <p:cNvSpPr/>
          <p:nvPr/>
        </p:nvSpPr>
        <p:spPr>
          <a:xfrm>
            <a:off x="1821903" y="379080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92"/>
          <p:cNvSpPr/>
          <p:nvPr/>
        </p:nvSpPr>
        <p:spPr>
          <a:xfrm>
            <a:off x="2106099" y="391615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92"/>
          <p:cNvSpPr/>
          <p:nvPr/>
        </p:nvSpPr>
        <p:spPr>
          <a:xfrm>
            <a:off x="2418914" y="405257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92"/>
          <p:cNvSpPr/>
          <p:nvPr/>
        </p:nvSpPr>
        <p:spPr>
          <a:xfrm>
            <a:off x="2759699" y="419737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92"/>
          <p:cNvSpPr/>
          <p:nvPr/>
        </p:nvSpPr>
        <p:spPr>
          <a:xfrm>
            <a:off x="3127743" y="434757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92"/>
          <p:cNvSpPr/>
          <p:nvPr/>
        </p:nvSpPr>
        <p:spPr>
          <a:xfrm>
            <a:off x="3522151" y="449990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92"/>
          <p:cNvSpPr/>
          <p:nvPr/>
        </p:nvSpPr>
        <p:spPr>
          <a:xfrm>
            <a:off x="3941651" y="465097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92"/>
          <p:cNvSpPr/>
          <p:nvPr/>
        </p:nvSpPr>
        <p:spPr>
          <a:xfrm>
            <a:off x="4384447" y="479748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1000" y="0"/>
                </a:moveTo>
                <a:lnTo>
                  <a:pt x="20053" y="1223"/>
                </a:lnTo>
                <a:lnTo>
                  <a:pt x="10362" y="6462"/>
                </a:lnTo>
                <a:lnTo>
                  <a:pt x="3179" y="15326"/>
                </a:lnTo>
                <a:lnTo>
                  <a:pt x="0" y="26284"/>
                </a:lnTo>
                <a:lnTo>
                  <a:pt x="1226" y="37230"/>
                </a:lnTo>
                <a:lnTo>
                  <a:pt x="6465" y="46918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79" y="31001"/>
                </a:lnTo>
                <a:lnTo>
                  <a:pt x="56055" y="20054"/>
                </a:lnTo>
                <a:lnTo>
                  <a:pt x="50817" y="10364"/>
                </a:lnTo>
                <a:lnTo>
                  <a:pt x="41952" y="3180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92"/>
          <p:cNvSpPr/>
          <p:nvPr/>
        </p:nvSpPr>
        <p:spPr>
          <a:xfrm>
            <a:off x="4848227" y="493631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2" y="0"/>
                </a:moveTo>
                <a:lnTo>
                  <a:pt x="20049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6" y="20050"/>
                </a:lnTo>
                <a:lnTo>
                  <a:pt x="50814" y="10362"/>
                </a:lnTo>
                <a:lnTo>
                  <a:pt x="41943" y="3180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92"/>
          <p:cNvSpPr/>
          <p:nvPr/>
        </p:nvSpPr>
        <p:spPr>
          <a:xfrm>
            <a:off x="5330243" y="506437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5" y="0"/>
                </a:moveTo>
                <a:lnTo>
                  <a:pt x="20049" y="1223"/>
                </a:lnTo>
                <a:lnTo>
                  <a:pt x="10361" y="6462"/>
                </a:lnTo>
                <a:lnTo>
                  <a:pt x="3179" y="15326"/>
                </a:lnTo>
                <a:lnTo>
                  <a:pt x="0" y="26284"/>
                </a:lnTo>
                <a:lnTo>
                  <a:pt x="1226" y="37230"/>
                </a:lnTo>
                <a:lnTo>
                  <a:pt x="6465" y="46918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79" y="30998"/>
                </a:lnTo>
                <a:lnTo>
                  <a:pt x="56055" y="20054"/>
                </a:lnTo>
                <a:lnTo>
                  <a:pt x="50817" y="10366"/>
                </a:lnTo>
                <a:lnTo>
                  <a:pt x="41952" y="3180"/>
                </a:lnTo>
                <a:lnTo>
                  <a:pt x="30995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92"/>
          <p:cNvSpPr/>
          <p:nvPr/>
        </p:nvSpPr>
        <p:spPr>
          <a:xfrm>
            <a:off x="5827603" y="517792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92"/>
          <p:cNvSpPr/>
          <p:nvPr/>
        </p:nvSpPr>
        <p:spPr>
          <a:xfrm>
            <a:off x="6336371" y="527263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92"/>
          <p:cNvSpPr/>
          <p:nvPr/>
        </p:nvSpPr>
        <p:spPr>
          <a:xfrm>
            <a:off x="6850803" y="534349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92"/>
          <p:cNvSpPr/>
          <p:nvPr/>
        </p:nvSpPr>
        <p:spPr>
          <a:xfrm>
            <a:off x="7365639" y="538642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92"/>
          <p:cNvSpPr/>
          <p:nvPr/>
        </p:nvSpPr>
        <p:spPr>
          <a:xfrm>
            <a:off x="7876647" y="539869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5"/>
                </a:lnTo>
                <a:lnTo>
                  <a:pt x="10362" y="6462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4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2"/>
                </a:lnTo>
                <a:lnTo>
                  <a:pt x="50818" y="10362"/>
                </a:lnTo>
                <a:lnTo>
                  <a:pt x="41954" y="3174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92"/>
          <p:cNvSpPr/>
          <p:nvPr/>
        </p:nvSpPr>
        <p:spPr>
          <a:xfrm>
            <a:off x="8380087" y="537842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92"/>
          <p:cNvSpPr/>
          <p:nvPr/>
        </p:nvSpPr>
        <p:spPr>
          <a:xfrm>
            <a:off x="8873067" y="532451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92"/>
          <p:cNvSpPr/>
          <p:nvPr/>
        </p:nvSpPr>
        <p:spPr>
          <a:xfrm>
            <a:off x="9353759" y="523650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92"/>
          <p:cNvSpPr/>
          <p:nvPr/>
        </p:nvSpPr>
        <p:spPr>
          <a:xfrm>
            <a:off x="9821019" y="511398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92"/>
          <p:cNvSpPr/>
          <p:nvPr/>
        </p:nvSpPr>
        <p:spPr>
          <a:xfrm>
            <a:off x="10273843" y="495581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92"/>
          <p:cNvSpPr/>
          <p:nvPr/>
        </p:nvSpPr>
        <p:spPr>
          <a:xfrm>
            <a:off x="10711191" y="475985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92"/>
          <p:cNvSpPr/>
          <p:nvPr/>
        </p:nvSpPr>
        <p:spPr>
          <a:xfrm>
            <a:off x="11131619" y="452273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1000" y="0"/>
                </a:moveTo>
                <a:lnTo>
                  <a:pt x="20053" y="1223"/>
                </a:lnTo>
                <a:lnTo>
                  <a:pt x="10362" y="6462"/>
                </a:lnTo>
                <a:lnTo>
                  <a:pt x="3179" y="15326"/>
                </a:lnTo>
                <a:lnTo>
                  <a:pt x="0" y="26284"/>
                </a:lnTo>
                <a:lnTo>
                  <a:pt x="1226" y="37230"/>
                </a:lnTo>
                <a:lnTo>
                  <a:pt x="6465" y="46918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79" y="31002"/>
                </a:lnTo>
                <a:lnTo>
                  <a:pt x="56055" y="20058"/>
                </a:lnTo>
                <a:lnTo>
                  <a:pt x="50817" y="10368"/>
                </a:lnTo>
                <a:lnTo>
                  <a:pt x="41952" y="3180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92"/>
          <p:cNvSpPr/>
          <p:nvPr/>
        </p:nvSpPr>
        <p:spPr>
          <a:xfrm>
            <a:off x="11532591" y="423963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92"/>
          <p:cNvSpPr/>
          <p:nvPr/>
        </p:nvSpPr>
        <p:spPr>
          <a:xfrm>
            <a:off x="11909703" y="390403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92"/>
          <p:cNvSpPr/>
          <p:nvPr/>
        </p:nvSpPr>
        <p:spPr>
          <a:xfrm>
            <a:off x="1752679" y="383230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92"/>
          <p:cNvSpPr/>
          <p:nvPr/>
        </p:nvSpPr>
        <p:spPr>
          <a:xfrm>
            <a:off x="1976007" y="392730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2" y="57276"/>
                </a:lnTo>
                <a:lnTo>
                  <a:pt x="37226" y="56052"/>
                </a:lnTo>
                <a:lnTo>
                  <a:pt x="46914" y="50814"/>
                </a:lnTo>
                <a:lnTo>
                  <a:pt x="54100" y="41949"/>
                </a:lnTo>
                <a:lnTo>
                  <a:pt x="57281" y="30998"/>
                </a:lnTo>
                <a:lnTo>
                  <a:pt x="56057" y="20055"/>
                </a:lnTo>
                <a:lnTo>
                  <a:pt x="50818" y="10368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92"/>
          <p:cNvSpPr/>
          <p:nvPr/>
        </p:nvSpPr>
        <p:spPr>
          <a:xfrm>
            <a:off x="2229927" y="403708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92"/>
          <p:cNvSpPr/>
          <p:nvPr/>
        </p:nvSpPr>
        <p:spPr>
          <a:xfrm>
            <a:off x="2513459" y="415924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92"/>
          <p:cNvSpPr/>
          <p:nvPr/>
        </p:nvSpPr>
        <p:spPr>
          <a:xfrm>
            <a:off x="2825715" y="429104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92"/>
          <p:cNvSpPr/>
          <p:nvPr/>
        </p:nvSpPr>
        <p:spPr>
          <a:xfrm>
            <a:off x="3165775" y="442956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92"/>
          <p:cNvSpPr/>
          <p:nvPr/>
        </p:nvSpPr>
        <p:spPr>
          <a:xfrm>
            <a:off x="3532563" y="457159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92"/>
          <p:cNvSpPr/>
          <p:nvPr/>
        </p:nvSpPr>
        <p:spPr>
          <a:xfrm>
            <a:off x="3924739" y="471388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92"/>
          <p:cNvSpPr/>
          <p:nvPr/>
        </p:nvSpPr>
        <p:spPr>
          <a:xfrm>
            <a:off x="4340535" y="485329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92"/>
          <p:cNvSpPr/>
          <p:nvPr/>
        </p:nvSpPr>
        <p:spPr>
          <a:xfrm>
            <a:off x="4777775" y="498688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92"/>
          <p:cNvSpPr/>
          <p:nvPr/>
        </p:nvSpPr>
        <p:spPr>
          <a:xfrm>
            <a:off x="5233943" y="511184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92"/>
          <p:cNvSpPr/>
          <p:nvPr/>
        </p:nvSpPr>
        <p:spPr>
          <a:xfrm>
            <a:off x="5706471" y="522482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5" y="0"/>
                </a:moveTo>
                <a:lnTo>
                  <a:pt x="20049" y="1226"/>
                </a:lnTo>
                <a:lnTo>
                  <a:pt x="10361" y="6465"/>
                </a:lnTo>
                <a:lnTo>
                  <a:pt x="3179" y="15325"/>
                </a:lnTo>
                <a:lnTo>
                  <a:pt x="0" y="26282"/>
                </a:lnTo>
                <a:lnTo>
                  <a:pt x="1226" y="37229"/>
                </a:lnTo>
                <a:lnTo>
                  <a:pt x="6465" y="46917"/>
                </a:lnTo>
                <a:lnTo>
                  <a:pt x="15325" y="54099"/>
                </a:lnTo>
                <a:lnTo>
                  <a:pt x="26282" y="57284"/>
                </a:lnTo>
                <a:lnTo>
                  <a:pt x="37229" y="56059"/>
                </a:lnTo>
                <a:lnTo>
                  <a:pt x="46917" y="50818"/>
                </a:lnTo>
                <a:lnTo>
                  <a:pt x="54099" y="41952"/>
                </a:lnTo>
                <a:lnTo>
                  <a:pt x="57279" y="31001"/>
                </a:lnTo>
                <a:lnTo>
                  <a:pt x="56055" y="20056"/>
                </a:lnTo>
                <a:lnTo>
                  <a:pt x="50817" y="10366"/>
                </a:lnTo>
                <a:lnTo>
                  <a:pt x="41952" y="3179"/>
                </a:lnTo>
                <a:lnTo>
                  <a:pt x="30995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92"/>
          <p:cNvSpPr/>
          <p:nvPr/>
        </p:nvSpPr>
        <p:spPr>
          <a:xfrm>
            <a:off x="6192627" y="532227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2" y="0"/>
                </a:moveTo>
                <a:lnTo>
                  <a:pt x="20049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6" y="20054"/>
                </a:lnTo>
                <a:lnTo>
                  <a:pt x="50814" y="10364"/>
                </a:lnTo>
                <a:lnTo>
                  <a:pt x="41943" y="3180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92"/>
          <p:cNvSpPr/>
          <p:nvPr/>
        </p:nvSpPr>
        <p:spPr>
          <a:xfrm>
            <a:off x="6688847" y="540022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92"/>
          <p:cNvSpPr/>
          <p:nvPr/>
        </p:nvSpPr>
        <p:spPr>
          <a:xfrm>
            <a:off x="7190023" y="545423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1000" y="0"/>
                </a:moveTo>
                <a:lnTo>
                  <a:pt x="20053" y="1223"/>
                </a:lnTo>
                <a:lnTo>
                  <a:pt x="10362" y="6462"/>
                </a:lnTo>
                <a:lnTo>
                  <a:pt x="3179" y="15326"/>
                </a:lnTo>
                <a:lnTo>
                  <a:pt x="0" y="26284"/>
                </a:lnTo>
                <a:lnTo>
                  <a:pt x="1226" y="37230"/>
                </a:lnTo>
                <a:lnTo>
                  <a:pt x="6465" y="46918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79" y="30997"/>
                </a:lnTo>
                <a:lnTo>
                  <a:pt x="56055" y="20050"/>
                </a:lnTo>
                <a:lnTo>
                  <a:pt x="50817" y="10362"/>
                </a:lnTo>
                <a:lnTo>
                  <a:pt x="41952" y="3180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92"/>
          <p:cNvSpPr/>
          <p:nvPr/>
        </p:nvSpPr>
        <p:spPr>
          <a:xfrm>
            <a:off x="7691543" y="548083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92"/>
          <p:cNvSpPr/>
          <p:nvPr/>
        </p:nvSpPr>
        <p:spPr>
          <a:xfrm>
            <a:off x="8189727" y="547769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92"/>
          <p:cNvSpPr/>
          <p:nvPr/>
        </p:nvSpPr>
        <p:spPr>
          <a:xfrm>
            <a:off x="8681447" y="544334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5" y="0"/>
                </a:moveTo>
                <a:lnTo>
                  <a:pt x="20049" y="1223"/>
                </a:lnTo>
                <a:lnTo>
                  <a:pt x="10361" y="6462"/>
                </a:lnTo>
                <a:lnTo>
                  <a:pt x="3179" y="15326"/>
                </a:lnTo>
                <a:lnTo>
                  <a:pt x="0" y="26284"/>
                </a:lnTo>
                <a:lnTo>
                  <a:pt x="1226" y="37230"/>
                </a:lnTo>
                <a:lnTo>
                  <a:pt x="6465" y="46918"/>
                </a:lnTo>
                <a:lnTo>
                  <a:pt x="15325" y="54100"/>
                </a:lnTo>
                <a:lnTo>
                  <a:pt x="26281" y="57281"/>
                </a:lnTo>
                <a:lnTo>
                  <a:pt x="37225" y="56057"/>
                </a:lnTo>
                <a:lnTo>
                  <a:pt x="46912" y="50818"/>
                </a:lnTo>
                <a:lnTo>
                  <a:pt x="54099" y="41954"/>
                </a:lnTo>
                <a:lnTo>
                  <a:pt x="57279" y="30997"/>
                </a:lnTo>
                <a:lnTo>
                  <a:pt x="56055" y="20050"/>
                </a:lnTo>
                <a:lnTo>
                  <a:pt x="50817" y="10362"/>
                </a:lnTo>
                <a:lnTo>
                  <a:pt x="41952" y="3180"/>
                </a:lnTo>
                <a:lnTo>
                  <a:pt x="30995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92"/>
          <p:cNvSpPr/>
          <p:nvPr/>
        </p:nvSpPr>
        <p:spPr>
          <a:xfrm>
            <a:off x="9164291" y="537688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92"/>
          <p:cNvSpPr/>
          <p:nvPr/>
        </p:nvSpPr>
        <p:spPr>
          <a:xfrm>
            <a:off x="9636615" y="527767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92"/>
          <p:cNvSpPr/>
          <p:nvPr/>
        </p:nvSpPr>
        <p:spPr>
          <a:xfrm>
            <a:off x="10097531" y="514515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92"/>
          <p:cNvSpPr/>
          <p:nvPr/>
        </p:nvSpPr>
        <p:spPr>
          <a:xfrm>
            <a:off x="10546143" y="497780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92"/>
          <p:cNvSpPr/>
          <p:nvPr/>
        </p:nvSpPr>
        <p:spPr>
          <a:xfrm>
            <a:off x="10981387" y="477292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92"/>
          <p:cNvSpPr/>
          <p:nvPr/>
        </p:nvSpPr>
        <p:spPr>
          <a:xfrm>
            <a:off x="11401527" y="452617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1000" y="0"/>
                </a:moveTo>
                <a:lnTo>
                  <a:pt x="20053" y="1223"/>
                </a:lnTo>
                <a:lnTo>
                  <a:pt x="10362" y="6462"/>
                </a:lnTo>
                <a:lnTo>
                  <a:pt x="3179" y="15326"/>
                </a:lnTo>
                <a:lnTo>
                  <a:pt x="0" y="26284"/>
                </a:lnTo>
                <a:lnTo>
                  <a:pt x="1226" y="37230"/>
                </a:lnTo>
                <a:lnTo>
                  <a:pt x="6465" y="46918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79" y="30997"/>
                </a:lnTo>
                <a:lnTo>
                  <a:pt x="56055" y="20050"/>
                </a:lnTo>
                <a:lnTo>
                  <a:pt x="50817" y="10362"/>
                </a:lnTo>
                <a:lnTo>
                  <a:pt x="41952" y="3180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92"/>
          <p:cNvSpPr/>
          <p:nvPr/>
        </p:nvSpPr>
        <p:spPr>
          <a:xfrm>
            <a:off x="11803559" y="423144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1001" y="0"/>
                </a:moveTo>
                <a:lnTo>
                  <a:pt x="20054" y="1222"/>
                </a:lnTo>
                <a:lnTo>
                  <a:pt x="10364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92"/>
          <p:cNvSpPr/>
          <p:nvPr/>
        </p:nvSpPr>
        <p:spPr>
          <a:xfrm>
            <a:off x="2166047" y="407934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92"/>
          <p:cNvSpPr/>
          <p:nvPr/>
        </p:nvSpPr>
        <p:spPr>
          <a:xfrm>
            <a:off x="2388119" y="417108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92"/>
          <p:cNvSpPr/>
          <p:nvPr/>
        </p:nvSpPr>
        <p:spPr>
          <a:xfrm>
            <a:off x="2640999" y="427658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92"/>
          <p:cNvSpPr/>
          <p:nvPr/>
        </p:nvSpPr>
        <p:spPr>
          <a:xfrm>
            <a:off x="2923539" y="439314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92"/>
          <p:cNvSpPr/>
          <p:nvPr/>
        </p:nvSpPr>
        <p:spPr>
          <a:xfrm>
            <a:off x="3234619" y="451781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92"/>
          <p:cNvSpPr/>
          <p:nvPr/>
        </p:nvSpPr>
        <p:spPr>
          <a:xfrm>
            <a:off x="3572979" y="464755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92"/>
          <p:cNvSpPr/>
          <p:nvPr/>
        </p:nvSpPr>
        <p:spPr>
          <a:xfrm>
            <a:off x="3937191" y="477916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6"/>
                </a:lnTo>
                <a:lnTo>
                  <a:pt x="37226" y="56054"/>
                </a:lnTo>
                <a:lnTo>
                  <a:pt x="46914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92"/>
          <p:cNvSpPr/>
          <p:nvPr/>
        </p:nvSpPr>
        <p:spPr>
          <a:xfrm>
            <a:off x="4325479" y="490964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92"/>
          <p:cNvSpPr/>
          <p:nvPr/>
        </p:nvSpPr>
        <p:spPr>
          <a:xfrm>
            <a:off x="4735767" y="503623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92"/>
          <p:cNvSpPr/>
          <p:nvPr/>
        </p:nvSpPr>
        <p:spPr>
          <a:xfrm>
            <a:off x="5165719" y="515629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92"/>
          <p:cNvSpPr/>
          <p:nvPr/>
        </p:nvSpPr>
        <p:spPr>
          <a:xfrm>
            <a:off x="5613015" y="526673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92"/>
          <p:cNvSpPr/>
          <p:nvPr/>
        </p:nvSpPr>
        <p:spPr>
          <a:xfrm>
            <a:off x="6075247" y="536428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92"/>
          <p:cNvSpPr/>
          <p:nvPr/>
        </p:nvSpPr>
        <p:spPr>
          <a:xfrm>
            <a:off x="6549927" y="544556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92"/>
          <p:cNvSpPr/>
          <p:nvPr/>
        </p:nvSpPr>
        <p:spPr>
          <a:xfrm>
            <a:off x="7033923" y="550700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92"/>
          <p:cNvSpPr/>
          <p:nvPr/>
        </p:nvSpPr>
        <p:spPr>
          <a:xfrm>
            <a:off x="7522707" y="554469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1000" y="0"/>
                </a:moveTo>
                <a:lnTo>
                  <a:pt x="20053" y="1223"/>
                </a:lnTo>
                <a:lnTo>
                  <a:pt x="10362" y="6462"/>
                </a:lnTo>
                <a:lnTo>
                  <a:pt x="3179" y="15326"/>
                </a:lnTo>
                <a:lnTo>
                  <a:pt x="0" y="26284"/>
                </a:lnTo>
                <a:lnTo>
                  <a:pt x="1226" y="37230"/>
                </a:lnTo>
                <a:lnTo>
                  <a:pt x="6465" y="46918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79" y="30997"/>
                </a:lnTo>
                <a:lnTo>
                  <a:pt x="56055" y="20050"/>
                </a:lnTo>
                <a:lnTo>
                  <a:pt x="50817" y="10362"/>
                </a:lnTo>
                <a:lnTo>
                  <a:pt x="41952" y="3180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92"/>
          <p:cNvSpPr/>
          <p:nvPr/>
        </p:nvSpPr>
        <p:spPr>
          <a:xfrm>
            <a:off x="8012203" y="555558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1001" y="0"/>
                </a:moveTo>
                <a:lnTo>
                  <a:pt x="20056" y="1222"/>
                </a:lnTo>
                <a:lnTo>
                  <a:pt x="10366" y="6458"/>
                </a:lnTo>
                <a:lnTo>
                  <a:pt x="3179" y="15316"/>
                </a:lnTo>
                <a:lnTo>
                  <a:pt x="0" y="26273"/>
                </a:lnTo>
                <a:lnTo>
                  <a:pt x="1226" y="37220"/>
                </a:lnTo>
                <a:lnTo>
                  <a:pt x="6465" y="46908"/>
                </a:lnTo>
                <a:lnTo>
                  <a:pt x="15325" y="54090"/>
                </a:lnTo>
                <a:lnTo>
                  <a:pt x="26282" y="57275"/>
                </a:lnTo>
                <a:lnTo>
                  <a:pt x="37229" y="56050"/>
                </a:lnTo>
                <a:lnTo>
                  <a:pt x="46917" y="50809"/>
                </a:lnTo>
                <a:lnTo>
                  <a:pt x="54099" y="41944"/>
                </a:lnTo>
                <a:lnTo>
                  <a:pt x="57284" y="30992"/>
                </a:lnTo>
                <a:lnTo>
                  <a:pt x="56059" y="20049"/>
                </a:lnTo>
                <a:lnTo>
                  <a:pt x="50818" y="10362"/>
                </a:lnTo>
                <a:lnTo>
                  <a:pt x="41952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92"/>
          <p:cNvSpPr/>
          <p:nvPr/>
        </p:nvSpPr>
        <p:spPr>
          <a:xfrm>
            <a:off x="8499139" y="553770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92"/>
          <p:cNvSpPr/>
          <p:nvPr/>
        </p:nvSpPr>
        <p:spPr>
          <a:xfrm>
            <a:off x="8980835" y="548985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0"/>
                </a:lnTo>
                <a:lnTo>
                  <a:pt x="37226" y="56047"/>
                </a:lnTo>
                <a:lnTo>
                  <a:pt x="46914" y="50808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92"/>
          <p:cNvSpPr/>
          <p:nvPr/>
        </p:nvSpPr>
        <p:spPr>
          <a:xfrm>
            <a:off x="9455207" y="541122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78" y="57284"/>
                </a:lnTo>
                <a:lnTo>
                  <a:pt x="37222" y="56059"/>
                </a:lnTo>
                <a:lnTo>
                  <a:pt x="46912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92"/>
          <p:cNvSpPr/>
          <p:nvPr/>
        </p:nvSpPr>
        <p:spPr>
          <a:xfrm>
            <a:off x="9920799" y="530109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92"/>
          <p:cNvSpPr/>
          <p:nvPr/>
        </p:nvSpPr>
        <p:spPr>
          <a:xfrm>
            <a:off x="10376711" y="515844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92"/>
          <p:cNvSpPr/>
          <p:nvPr/>
        </p:nvSpPr>
        <p:spPr>
          <a:xfrm>
            <a:off x="10822215" y="498140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5"/>
                </a:lnTo>
                <a:lnTo>
                  <a:pt x="10362" y="6462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78" y="57279"/>
                </a:lnTo>
                <a:lnTo>
                  <a:pt x="37222" y="56055"/>
                </a:lnTo>
                <a:lnTo>
                  <a:pt x="46912" y="50814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2"/>
                </a:lnTo>
                <a:lnTo>
                  <a:pt x="50818" y="10362"/>
                </a:lnTo>
                <a:lnTo>
                  <a:pt x="41954" y="3174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92"/>
          <p:cNvSpPr/>
          <p:nvPr/>
        </p:nvSpPr>
        <p:spPr>
          <a:xfrm>
            <a:off x="11256199" y="476654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92"/>
          <p:cNvSpPr/>
          <p:nvPr/>
        </p:nvSpPr>
        <p:spPr>
          <a:xfrm>
            <a:off x="2584563" y="432108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92"/>
          <p:cNvSpPr/>
          <p:nvPr/>
        </p:nvSpPr>
        <p:spPr>
          <a:xfrm>
            <a:off x="2805395" y="440787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92"/>
          <p:cNvSpPr/>
          <p:nvPr/>
        </p:nvSpPr>
        <p:spPr>
          <a:xfrm>
            <a:off x="3057063" y="450723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92"/>
          <p:cNvSpPr/>
          <p:nvPr/>
        </p:nvSpPr>
        <p:spPr>
          <a:xfrm>
            <a:off x="3338227" y="461622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92"/>
          <p:cNvSpPr/>
          <p:nvPr/>
        </p:nvSpPr>
        <p:spPr>
          <a:xfrm>
            <a:off x="3647435" y="473188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92"/>
          <p:cNvSpPr/>
          <p:nvPr/>
        </p:nvSpPr>
        <p:spPr>
          <a:xfrm>
            <a:off x="3983143" y="485111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5" y="0"/>
                </a:moveTo>
                <a:lnTo>
                  <a:pt x="20049" y="1223"/>
                </a:lnTo>
                <a:lnTo>
                  <a:pt x="10361" y="6462"/>
                </a:lnTo>
                <a:lnTo>
                  <a:pt x="3179" y="15326"/>
                </a:lnTo>
                <a:lnTo>
                  <a:pt x="0" y="26282"/>
                </a:lnTo>
                <a:lnTo>
                  <a:pt x="1226" y="37226"/>
                </a:lnTo>
                <a:lnTo>
                  <a:pt x="6465" y="46914"/>
                </a:lnTo>
                <a:lnTo>
                  <a:pt x="15325" y="54100"/>
                </a:lnTo>
                <a:lnTo>
                  <a:pt x="26281" y="57281"/>
                </a:lnTo>
                <a:lnTo>
                  <a:pt x="37225" y="56057"/>
                </a:lnTo>
                <a:lnTo>
                  <a:pt x="46912" y="50818"/>
                </a:lnTo>
                <a:lnTo>
                  <a:pt x="54099" y="41954"/>
                </a:lnTo>
                <a:lnTo>
                  <a:pt x="57279" y="31001"/>
                </a:lnTo>
                <a:lnTo>
                  <a:pt x="56055" y="20054"/>
                </a:lnTo>
                <a:lnTo>
                  <a:pt x="50817" y="10364"/>
                </a:lnTo>
                <a:lnTo>
                  <a:pt x="41952" y="3180"/>
                </a:lnTo>
                <a:lnTo>
                  <a:pt x="30995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92"/>
          <p:cNvSpPr/>
          <p:nvPr/>
        </p:nvSpPr>
        <p:spPr>
          <a:xfrm>
            <a:off x="4343543" y="497104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92"/>
          <p:cNvSpPr/>
          <p:nvPr/>
        </p:nvSpPr>
        <p:spPr>
          <a:xfrm>
            <a:off x="4726591" y="508901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92"/>
          <p:cNvSpPr/>
          <p:nvPr/>
        </p:nvSpPr>
        <p:spPr>
          <a:xfrm>
            <a:off x="5130095" y="520247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1001" y="0"/>
                </a:moveTo>
                <a:lnTo>
                  <a:pt x="20054" y="1226"/>
                </a:lnTo>
                <a:lnTo>
                  <a:pt x="10364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92"/>
          <p:cNvSpPr/>
          <p:nvPr/>
        </p:nvSpPr>
        <p:spPr>
          <a:xfrm>
            <a:off x="5551919" y="530852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92"/>
          <p:cNvSpPr/>
          <p:nvPr/>
        </p:nvSpPr>
        <p:spPr>
          <a:xfrm>
            <a:off x="5989887" y="540406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92"/>
          <p:cNvSpPr/>
          <p:nvPr/>
        </p:nvSpPr>
        <p:spPr>
          <a:xfrm>
            <a:off x="6441799" y="548596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92"/>
          <p:cNvSpPr/>
          <p:nvPr/>
        </p:nvSpPr>
        <p:spPr>
          <a:xfrm>
            <a:off x="6905411" y="555108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92"/>
          <p:cNvSpPr/>
          <p:nvPr/>
        </p:nvSpPr>
        <p:spPr>
          <a:xfrm>
            <a:off x="7377943" y="559621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92"/>
          <p:cNvSpPr/>
          <p:nvPr/>
        </p:nvSpPr>
        <p:spPr>
          <a:xfrm>
            <a:off x="7855423" y="561788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92"/>
          <p:cNvSpPr/>
          <p:nvPr/>
        </p:nvSpPr>
        <p:spPr>
          <a:xfrm>
            <a:off x="8334215" y="561350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92"/>
          <p:cNvSpPr/>
          <p:nvPr/>
        </p:nvSpPr>
        <p:spPr>
          <a:xfrm>
            <a:off x="8811295" y="558129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92"/>
          <p:cNvSpPr/>
          <p:nvPr/>
        </p:nvSpPr>
        <p:spPr>
          <a:xfrm>
            <a:off x="9284327" y="552028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92"/>
          <p:cNvSpPr/>
          <p:nvPr/>
        </p:nvSpPr>
        <p:spPr>
          <a:xfrm>
            <a:off x="9751479" y="542971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1001" y="0"/>
                </a:moveTo>
                <a:lnTo>
                  <a:pt x="20054" y="1223"/>
                </a:lnTo>
                <a:lnTo>
                  <a:pt x="10364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92"/>
          <p:cNvSpPr/>
          <p:nvPr/>
        </p:nvSpPr>
        <p:spPr>
          <a:xfrm>
            <a:off x="10211475" y="530874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92"/>
          <p:cNvSpPr/>
          <p:nvPr/>
        </p:nvSpPr>
        <p:spPr>
          <a:xfrm>
            <a:off x="10663427" y="515587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92"/>
          <p:cNvSpPr/>
          <p:nvPr/>
        </p:nvSpPr>
        <p:spPr>
          <a:xfrm>
            <a:off x="3009919" y="455520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5" y="31001"/>
                </a:lnTo>
                <a:lnTo>
                  <a:pt x="56061" y="20054"/>
                </a:lnTo>
                <a:lnTo>
                  <a:pt x="50819" y="10364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92"/>
          <p:cNvSpPr/>
          <p:nvPr/>
        </p:nvSpPr>
        <p:spPr>
          <a:xfrm>
            <a:off x="3229499" y="463566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92"/>
          <p:cNvSpPr/>
          <p:nvPr/>
        </p:nvSpPr>
        <p:spPr>
          <a:xfrm>
            <a:off x="3479755" y="472745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92"/>
          <p:cNvSpPr/>
          <p:nvPr/>
        </p:nvSpPr>
        <p:spPr>
          <a:xfrm>
            <a:off x="3759103" y="482750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1000" y="0"/>
                </a:moveTo>
                <a:lnTo>
                  <a:pt x="20053" y="1223"/>
                </a:lnTo>
                <a:lnTo>
                  <a:pt x="10362" y="6462"/>
                </a:lnTo>
                <a:lnTo>
                  <a:pt x="3179" y="15326"/>
                </a:lnTo>
                <a:lnTo>
                  <a:pt x="0" y="26282"/>
                </a:lnTo>
                <a:lnTo>
                  <a:pt x="1226" y="37226"/>
                </a:lnTo>
                <a:lnTo>
                  <a:pt x="6465" y="46914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79" y="31001"/>
                </a:lnTo>
                <a:lnTo>
                  <a:pt x="56055" y="20054"/>
                </a:lnTo>
                <a:lnTo>
                  <a:pt x="50817" y="10364"/>
                </a:lnTo>
                <a:lnTo>
                  <a:pt x="41952" y="3180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92"/>
          <p:cNvSpPr/>
          <p:nvPr/>
        </p:nvSpPr>
        <p:spPr>
          <a:xfrm>
            <a:off x="4065767" y="493294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5" y="0"/>
                </a:moveTo>
                <a:lnTo>
                  <a:pt x="20049" y="1223"/>
                </a:lnTo>
                <a:lnTo>
                  <a:pt x="10361" y="6462"/>
                </a:lnTo>
                <a:lnTo>
                  <a:pt x="3179" y="15326"/>
                </a:lnTo>
                <a:lnTo>
                  <a:pt x="0" y="26284"/>
                </a:lnTo>
                <a:lnTo>
                  <a:pt x="1226" y="37230"/>
                </a:lnTo>
                <a:lnTo>
                  <a:pt x="6465" y="46918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79" y="31002"/>
                </a:lnTo>
                <a:lnTo>
                  <a:pt x="56055" y="20058"/>
                </a:lnTo>
                <a:lnTo>
                  <a:pt x="50817" y="10368"/>
                </a:lnTo>
                <a:lnTo>
                  <a:pt x="41952" y="3180"/>
                </a:lnTo>
                <a:lnTo>
                  <a:pt x="30995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92"/>
          <p:cNvSpPr/>
          <p:nvPr/>
        </p:nvSpPr>
        <p:spPr>
          <a:xfrm>
            <a:off x="4397939" y="504085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1000" y="0"/>
                </a:moveTo>
                <a:lnTo>
                  <a:pt x="20053" y="1223"/>
                </a:lnTo>
                <a:lnTo>
                  <a:pt x="10362" y="6462"/>
                </a:lnTo>
                <a:lnTo>
                  <a:pt x="3179" y="15326"/>
                </a:lnTo>
                <a:lnTo>
                  <a:pt x="0" y="26284"/>
                </a:lnTo>
                <a:lnTo>
                  <a:pt x="1226" y="37230"/>
                </a:lnTo>
                <a:lnTo>
                  <a:pt x="6465" y="46918"/>
                </a:lnTo>
                <a:lnTo>
                  <a:pt x="15325" y="54100"/>
                </a:lnTo>
                <a:lnTo>
                  <a:pt x="26281" y="57281"/>
                </a:lnTo>
                <a:lnTo>
                  <a:pt x="37225" y="56057"/>
                </a:lnTo>
                <a:lnTo>
                  <a:pt x="46912" y="50818"/>
                </a:lnTo>
                <a:lnTo>
                  <a:pt x="54099" y="41954"/>
                </a:lnTo>
                <a:lnTo>
                  <a:pt x="57279" y="31001"/>
                </a:lnTo>
                <a:lnTo>
                  <a:pt x="56055" y="20054"/>
                </a:lnTo>
                <a:lnTo>
                  <a:pt x="50817" y="10364"/>
                </a:lnTo>
                <a:lnTo>
                  <a:pt x="41952" y="3180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92"/>
          <p:cNvSpPr/>
          <p:nvPr/>
        </p:nvSpPr>
        <p:spPr>
          <a:xfrm>
            <a:off x="4753515" y="514878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92"/>
          <p:cNvSpPr/>
          <p:nvPr/>
        </p:nvSpPr>
        <p:spPr>
          <a:xfrm>
            <a:off x="5130439" y="525411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5" y="0"/>
                </a:moveTo>
                <a:lnTo>
                  <a:pt x="20049" y="1223"/>
                </a:lnTo>
                <a:lnTo>
                  <a:pt x="10361" y="6462"/>
                </a:lnTo>
                <a:lnTo>
                  <a:pt x="3179" y="15326"/>
                </a:lnTo>
                <a:lnTo>
                  <a:pt x="0" y="26282"/>
                </a:lnTo>
                <a:lnTo>
                  <a:pt x="1226" y="37226"/>
                </a:lnTo>
                <a:lnTo>
                  <a:pt x="6465" y="46914"/>
                </a:lnTo>
                <a:lnTo>
                  <a:pt x="15325" y="54100"/>
                </a:lnTo>
                <a:lnTo>
                  <a:pt x="26281" y="57281"/>
                </a:lnTo>
                <a:lnTo>
                  <a:pt x="37225" y="56057"/>
                </a:lnTo>
                <a:lnTo>
                  <a:pt x="46912" y="50818"/>
                </a:lnTo>
                <a:lnTo>
                  <a:pt x="54099" y="41954"/>
                </a:lnTo>
                <a:lnTo>
                  <a:pt x="57279" y="30997"/>
                </a:lnTo>
                <a:lnTo>
                  <a:pt x="56055" y="20050"/>
                </a:lnTo>
                <a:lnTo>
                  <a:pt x="50817" y="10362"/>
                </a:lnTo>
                <a:lnTo>
                  <a:pt x="41952" y="3180"/>
                </a:lnTo>
                <a:lnTo>
                  <a:pt x="30995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92"/>
          <p:cNvSpPr/>
          <p:nvPr/>
        </p:nvSpPr>
        <p:spPr>
          <a:xfrm>
            <a:off x="5526679" y="535407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92"/>
          <p:cNvSpPr/>
          <p:nvPr/>
        </p:nvSpPr>
        <p:spPr>
          <a:xfrm>
            <a:off x="5940211" y="544573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92"/>
          <p:cNvSpPr/>
          <p:nvPr/>
        </p:nvSpPr>
        <p:spPr>
          <a:xfrm>
            <a:off x="6369027" y="552608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92"/>
          <p:cNvSpPr/>
          <p:nvPr/>
        </p:nvSpPr>
        <p:spPr>
          <a:xfrm>
            <a:off x="6811095" y="559213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1001" y="0"/>
                </a:moveTo>
                <a:lnTo>
                  <a:pt x="20056" y="1223"/>
                </a:lnTo>
                <a:lnTo>
                  <a:pt x="10366" y="6462"/>
                </a:lnTo>
                <a:lnTo>
                  <a:pt x="3179" y="15326"/>
                </a:lnTo>
                <a:lnTo>
                  <a:pt x="0" y="26282"/>
                </a:lnTo>
                <a:lnTo>
                  <a:pt x="1226" y="37226"/>
                </a:lnTo>
                <a:lnTo>
                  <a:pt x="6465" y="46914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84" y="30997"/>
                </a:lnTo>
                <a:lnTo>
                  <a:pt x="56059" y="20050"/>
                </a:lnTo>
                <a:lnTo>
                  <a:pt x="50818" y="10362"/>
                </a:lnTo>
                <a:lnTo>
                  <a:pt x="41952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92"/>
          <p:cNvSpPr/>
          <p:nvPr/>
        </p:nvSpPr>
        <p:spPr>
          <a:xfrm>
            <a:off x="7264379" y="564101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92"/>
          <p:cNvSpPr/>
          <p:nvPr/>
        </p:nvSpPr>
        <p:spPr>
          <a:xfrm>
            <a:off x="7726383" y="566991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5"/>
                </a:lnTo>
                <a:lnTo>
                  <a:pt x="10362" y="6462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4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2"/>
                </a:lnTo>
                <a:lnTo>
                  <a:pt x="50818" y="10362"/>
                </a:lnTo>
                <a:lnTo>
                  <a:pt x="41954" y="3174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92"/>
          <p:cNvSpPr/>
          <p:nvPr/>
        </p:nvSpPr>
        <p:spPr>
          <a:xfrm>
            <a:off x="8193591" y="567577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92"/>
          <p:cNvSpPr/>
          <p:nvPr/>
        </p:nvSpPr>
        <p:spPr>
          <a:xfrm>
            <a:off x="8662755" y="565637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2" y="0"/>
                </a:moveTo>
                <a:lnTo>
                  <a:pt x="20049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78" y="57279"/>
                </a:lnTo>
                <a:lnTo>
                  <a:pt x="37222" y="56055"/>
                </a:lnTo>
                <a:lnTo>
                  <a:pt x="46912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6" y="20053"/>
                </a:lnTo>
                <a:lnTo>
                  <a:pt x="50814" y="10362"/>
                </a:lnTo>
                <a:lnTo>
                  <a:pt x="41943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92"/>
          <p:cNvSpPr/>
          <p:nvPr/>
        </p:nvSpPr>
        <p:spPr>
          <a:xfrm>
            <a:off x="9131087" y="561019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92"/>
          <p:cNvSpPr/>
          <p:nvPr/>
        </p:nvSpPr>
        <p:spPr>
          <a:xfrm>
            <a:off x="9596431" y="553633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6"/>
                </a:lnTo>
                <a:lnTo>
                  <a:pt x="37226" y="56054"/>
                </a:lnTo>
                <a:lnTo>
                  <a:pt x="46914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92"/>
          <p:cNvSpPr/>
          <p:nvPr/>
        </p:nvSpPr>
        <p:spPr>
          <a:xfrm>
            <a:off x="10057195" y="543407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92"/>
          <p:cNvSpPr/>
          <p:nvPr/>
        </p:nvSpPr>
        <p:spPr>
          <a:xfrm>
            <a:off x="3443351" y="477974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92"/>
          <p:cNvSpPr/>
          <p:nvPr/>
        </p:nvSpPr>
        <p:spPr>
          <a:xfrm>
            <a:off x="3661631" y="485300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2" y="57276"/>
                </a:lnTo>
                <a:lnTo>
                  <a:pt x="37226" y="56052"/>
                </a:lnTo>
                <a:lnTo>
                  <a:pt x="46914" y="50814"/>
                </a:lnTo>
                <a:lnTo>
                  <a:pt x="54100" y="41949"/>
                </a:lnTo>
                <a:lnTo>
                  <a:pt x="57281" y="30998"/>
                </a:lnTo>
                <a:lnTo>
                  <a:pt x="56057" y="20055"/>
                </a:lnTo>
                <a:lnTo>
                  <a:pt x="50818" y="10368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92"/>
          <p:cNvSpPr/>
          <p:nvPr/>
        </p:nvSpPr>
        <p:spPr>
          <a:xfrm>
            <a:off x="3910263" y="493628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92"/>
          <p:cNvSpPr/>
          <p:nvPr/>
        </p:nvSpPr>
        <p:spPr>
          <a:xfrm>
            <a:off x="4187331" y="502671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92"/>
          <p:cNvSpPr/>
          <p:nvPr/>
        </p:nvSpPr>
        <p:spPr>
          <a:xfrm>
            <a:off x="4490883" y="512146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92"/>
          <p:cNvSpPr/>
          <p:nvPr/>
        </p:nvSpPr>
        <p:spPr>
          <a:xfrm>
            <a:off x="4818783" y="521811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6"/>
                </a:lnTo>
                <a:lnTo>
                  <a:pt x="37226" y="56054"/>
                </a:lnTo>
                <a:lnTo>
                  <a:pt x="46914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92"/>
          <p:cNvSpPr/>
          <p:nvPr/>
        </p:nvSpPr>
        <p:spPr>
          <a:xfrm>
            <a:off x="5169027" y="531399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92"/>
          <p:cNvSpPr/>
          <p:nvPr/>
        </p:nvSpPr>
        <p:spPr>
          <a:xfrm>
            <a:off x="5539639" y="540638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92"/>
          <p:cNvSpPr/>
          <p:nvPr/>
        </p:nvSpPr>
        <p:spPr>
          <a:xfrm>
            <a:off x="5928687" y="549247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1001" y="0"/>
                </a:moveTo>
                <a:lnTo>
                  <a:pt x="20054" y="1226"/>
                </a:lnTo>
                <a:lnTo>
                  <a:pt x="10364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5"/>
                </a:lnTo>
                <a:lnTo>
                  <a:pt x="41954" y="3179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92"/>
          <p:cNvSpPr/>
          <p:nvPr/>
        </p:nvSpPr>
        <p:spPr>
          <a:xfrm>
            <a:off x="6334271" y="556937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92"/>
          <p:cNvSpPr/>
          <p:nvPr/>
        </p:nvSpPr>
        <p:spPr>
          <a:xfrm>
            <a:off x="6754503" y="563419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92"/>
          <p:cNvSpPr/>
          <p:nvPr/>
        </p:nvSpPr>
        <p:spPr>
          <a:xfrm>
            <a:off x="7187467" y="568411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92"/>
          <p:cNvSpPr/>
          <p:nvPr/>
        </p:nvSpPr>
        <p:spPr>
          <a:xfrm>
            <a:off x="7631219" y="571662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92"/>
          <p:cNvSpPr/>
          <p:nvPr/>
        </p:nvSpPr>
        <p:spPr>
          <a:xfrm>
            <a:off x="8083503" y="572930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92"/>
          <p:cNvSpPr/>
          <p:nvPr/>
        </p:nvSpPr>
        <p:spPr>
          <a:xfrm>
            <a:off x="8541251" y="571953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92"/>
          <p:cNvSpPr/>
          <p:nvPr/>
        </p:nvSpPr>
        <p:spPr>
          <a:xfrm>
            <a:off x="9001527" y="568541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92"/>
          <p:cNvSpPr/>
          <p:nvPr/>
        </p:nvSpPr>
        <p:spPr>
          <a:xfrm>
            <a:off x="9461799" y="562570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3" y="1223"/>
                </a:lnTo>
                <a:lnTo>
                  <a:pt x="10365" y="6462"/>
                </a:lnTo>
                <a:lnTo>
                  <a:pt x="3179" y="15326"/>
                </a:lnTo>
                <a:lnTo>
                  <a:pt x="0" y="26284"/>
                </a:lnTo>
                <a:lnTo>
                  <a:pt x="1226" y="37230"/>
                </a:lnTo>
                <a:lnTo>
                  <a:pt x="6465" y="46918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79" y="30997"/>
                </a:lnTo>
                <a:lnTo>
                  <a:pt x="56055" y="20050"/>
                </a:lnTo>
                <a:lnTo>
                  <a:pt x="50817" y="10362"/>
                </a:lnTo>
                <a:lnTo>
                  <a:pt x="41952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92"/>
          <p:cNvSpPr/>
          <p:nvPr/>
        </p:nvSpPr>
        <p:spPr>
          <a:xfrm>
            <a:off x="3885523" y="499344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92"/>
          <p:cNvSpPr/>
          <p:nvPr/>
        </p:nvSpPr>
        <p:spPr>
          <a:xfrm>
            <a:off x="4102446" y="505909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6"/>
                </a:lnTo>
                <a:lnTo>
                  <a:pt x="37226" y="56054"/>
                </a:lnTo>
                <a:lnTo>
                  <a:pt x="46914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92"/>
          <p:cNvSpPr/>
          <p:nvPr/>
        </p:nvSpPr>
        <p:spPr>
          <a:xfrm>
            <a:off x="4349239" y="513358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92"/>
          <p:cNvSpPr/>
          <p:nvPr/>
        </p:nvSpPr>
        <p:spPr>
          <a:xfrm>
            <a:off x="4623687" y="521431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92"/>
          <p:cNvSpPr/>
          <p:nvPr/>
        </p:nvSpPr>
        <p:spPr>
          <a:xfrm>
            <a:off x="4923663" y="529868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92"/>
          <p:cNvSpPr/>
          <p:nvPr/>
        </p:nvSpPr>
        <p:spPr>
          <a:xfrm>
            <a:off x="5247123" y="538400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92"/>
          <p:cNvSpPr/>
          <p:nvPr/>
        </p:nvSpPr>
        <p:spPr>
          <a:xfrm>
            <a:off x="5592095" y="546758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92"/>
          <p:cNvSpPr/>
          <p:nvPr/>
        </p:nvSpPr>
        <p:spPr>
          <a:xfrm>
            <a:off x="5956671" y="554665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92"/>
          <p:cNvSpPr/>
          <p:nvPr/>
        </p:nvSpPr>
        <p:spPr>
          <a:xfrm>
            <a:off x="6338995" y="561844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92"/>
          <p:cNvSpPr/>
          <p:nvPr/>
        </p:nvSpPr>
        <p:spPr>
          <a:xfrm>
            <a:off x="6737251" y="568014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1001" y="0"/>
                </a:moveTo>
                <a:lnTo>
                  <a:pt x="20056" y="1226"/>
                </a:lnTo>
                <a:lnTo>
                  <a:pt x="10366" y="6465"/>
                </a:lnTo>
                <a:lnTo>
                  <a:pt x="3179" y="15325"/>
                </a:lnTo>
                <a:lnTo>
                  <a:pt x="0" y="26282"/>
                </a:lnTo>
                <a:lnTo>
                  <a:pt x="1226" y="37229"/>
                </a:lnTo>
                <a:lnTo>
                  <a:pt x="6465" y="46917"/>
                </a:lnTo>
                <a:lnTo>
                  <a:pt x="15325" y="54099"/>
                </a:lnTo>
                <a:lnTo>
                  <a:pt x="26282" y="57279"/>
                </a:lnTo>
                <a:lnTo>
                  <a:pt x="37229" y="56055"/>
                </a:lnTo>
                <a:lnTo>
                  <a:pt x="46917" y="50817"/>
                </a:lnTo>
                <a:lnTo>
                  <a:pt x="54099" y="41952"/>
                </a:lnTo>
                <a:lnTo>
                  <a:pt x="57284" y="31000"/>
                </a:lnTo>
                <a:lnTo>
                  <a:pt x="56059" y="20053"/>
                </a:lnTo>
                <a:lnTo>
                  <a:pt x="50818" y="10362"/>
                </a:lnTo>
                <a:lnTo>
                  <a:pt x="41952" y="3179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92"/>
          <p:cNvSpPr/>
          <p:nvPr/>
        </p:nvSpPr>
        <p:spPr>
          <a:xfrm>
            <a:off x="7149599" y="572900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92"/>
          <p:cNvSpPr/>
          <p:nvPr/>
        </p:nvSpPr>
        <p:spPr>
          <a:xfrm>
            <a:off x="7574166" y="576249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1001" y="0"/>
                </a:moveTo>
                <a:lnTo>
                  <a:pt x="20054" y="1226"/>
                </a:lnTo>
                <a:lnTo>
                  <a:pt x="10364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92"/>
          <p:cNvSpPr/>
          <p:nvPr/>
        </p:nvSpPr>
        <p:spPr>
          <a:xfrm>
            <a:off x="8009039" y="577848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92"/>
          <p:cNvSpPr/>
          <p:nvPr/>
        </p:nvSpPr>
        <p:spPr>
          <a:xfrm>
            <a:off x="8452151" y="577505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5" y="0"/>
                </a:moveTo>
                <a:lnTo>
                  <a:pt x="20049" y="1223"/>
                </a:lnTo>
                <a:lnTo>
                  <a:pt x="10361" y="6462"/>
                </a:lnTo>
                <a:lnTo>
                  <a:pt x="3179" y="15326"/>
                </a:lnTo>
                <a:lnTo>
                  <a:pt x="0" y="26284"/>
                </a:lnTo>
                <a:lnTo>
                  <a:pt x="1226" y="37230"/>
                </a:lnTo>
                <a:lnTo>
                  <a:pt x="6465" y="46918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79" y="31001"/>
                </a:lnTo>
                <a:lnTo>
                  <a:pt x="56055" y="20054"/>
                </a:lnTo>
                <a:lnTo>
                  <a:pt x="50817" y="10364"/>
                </a:lnTo>
                <a:lnTo>
                  <a:pt x="41952" y="3180"/>
                </a:lnTo>
                <a:lnTo>
                  <a:pt x="30995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92"/>
          <p:cNvSpPr/>
          <p:nvPr/>
        </p:nvSpPr>
        <p:spPr>
          <a:xfrm>
            <a:off x="8900903" y="574998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92"/>
          <p:cNvSpPr/>
          <p:nvPr/>
        </p:nvSpPr>
        <p:spPr>
          <a:xfrm>
            <a:off x="4336451" y="519597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92"/>
          <p:cNvSpPr/>
          <p:nvPr/>
        </p:nvSpPr>
        <p:spPr>
          <a:xfrm>
            <a:off x="4552051" y="525407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2" y="0"/>
                </a:moveTo>
                <a:lnTo>
                  <a:pt x="20049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78" y="57279"/>
                </a:lnTo>
                <a:lnTo>
                  <a:pt x="37222" y="56055"/>
                </a:lnTo>
                <a:lnTo>
                  <a:pt x="46912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6" y="20049"/>
                </a:lnTo>
                <a:lnTo>
                  <a:pt x="50814" y="10361"/>
                </a:lnTo>
                <a:lnTo>
                  <a:pt x="41943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92"/>
          <p:cNvSpPr/>
          <p:nvPr/>
        </p:nvSpPr>
        <p:spPr>
          <a:xfrm>
            <a:off x="4796827" y="532012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92"/>
          <p:cNvSpPr/>
          <p:nvPr/>
        </p:nvSpPr>
        <p:spPr>
          <a:xfrm>
            <a:off x="5068551" y="539143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92"/>
          <p:cNvSpPr/>
          <p:nvPr/>
        </p:nvSpPr>
        <p:spPr>
          <a:xfrm>
            <a:off x="5365075" y="546528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92"/>
          <p:cNvSpPr/>
          <p:nvPr/>
        </p:nvSpPr>
        <p:spPr>
          <a:xfrm>
            <a:off x="5684371" y="553899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92"/>
          <p:cNvSpPr/>
          <p:nvPr/>
        </p:nvSpPr>
        <p:spPr>
          <a:xfrm>
            <a:off x="6024499" y="560985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92"/>
          <p:cNvSpPr/>
          <p:nvPr/>
        </p:nvSpPr>
        <p:spPr>
          <a:xfrm>
            <a:off x="6383603" y="567513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6"/>
                </a:lnTo>
                <a:lnTo>
                  <a:pt x="37230" y="56054"/>
                </a:lnTo>
                <a:lnTo>
                  <a:pt x="46918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92"/>
          <p:cNvSpPr/>
          <p:nvPr/>
        </p:nvSpPr>
        <p:spPr>
          <a:xfrm>
            <a:off x="6759847" y="573208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92"/>
          <p:cNvSpPr/>
          <p:nvPr/>
        </p:nvSpPr>
        <p:spPr>
          <a:xfrm>
            <a:off x="7151427" y="577804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92"/>
          <p:cNvSpPr/>
          <p:nvPr/>
        </p:nvSpPr>
        <p:spPr>
          <a:xfrm>
            <a:off x="7556479" y="581051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92"/>
          <p:cNvSpPr/>
          <p:nvPr/>
        </p:nvSpPr>
        <p:spPr>
          <a:xfrm>
            <a:off x="7973122" y="582734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92"/>
          <p:cNvSpPr/>
          <p:nvPr/>
        </p:nvSpPr>
        <p:spPr>
          <a:xfrm>
            <a:off x="8399443" y="582686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92"/>
          <p:cNvSpPr/>
          <p:nvPr/>
        </p:nvSpPr>
        <p:spPr>
          <a:xfrm>
            <a:off x="4795523" y="538815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92"/>
          <p:cNvSpPr/>
          <p:nvPr/>
        </p:nvSpPr>
        <p:spPr>
          <a:xfrm>
            <a:off x="5009991" y="543902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3" y="1226"/>
                </a:lnTo>
                <a:lnTo>
                  <a:pt x="10365" y="6465"/>
                </a:lnTo>
                <a:lnTo>
                  <a:pt x="3179" y="15325"/>
                </a:lnTo>
                <a:lnTo>
                  <a:pt x="0" y="26282"/>
                </a:lnTo>
                <a:lnTo>
                  <a:pt x="1226" y="37229"/>
                </a:lnTo>
                <a:lnTo>
                  <a:pt x="6465" y="46917"/>
                </a:lnTo>
                <a:lnTo>
                  <a:pt x="15325" y="54099"/>
                </a:lnTo>
                <a:lnTo>
                  <a:pt x="26282" y="57284"/>
                </a:lnTo>
                <a:lnTo>
                  <a:pt x="37229" y="56059"/>
                </a:lnTo>
                <a:lnTo>
                  <a:pt x="46917" y="50818"/>
                </a:lnTo>
                <a:lnTo>
                  <a:pt x="54099" y="41952"/>
                </a:lnTo>
                <a:lnTo>
                  <a:pt x="57279" y="31001"/>
                </a:lnTo>
                <a:lnTo>
                  <a:pt x="56055" y="20056"/>
                </a:lnTo>
                <a:lnTo>
                  <a:pt x="50817" y="10366"/>
                </a:lnTo>
                <a:lnTo>
                  <a:pt x="41952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92"/>
          <p:cNvSpPr/>
          <p:nvPr/>
        </p:nvSpPr>
        <p:spPr>
          <a:xfrm>
            <a:off x="5253059" y="549666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92"/>
          <p:cNvSpPr/>
          <p:nvPr/>
        </p:nvSpPr>
        <p:spPr>
          <a:xfrm>
            <a:off x="5522435" y="555832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92"/>
          <p:cNvSpPr/>
          <p:nvPr/>
        </p:nvSpPr>
        <p:spPr>
          <a:xfrm>
            <a:off x="5815971" y="562133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92"/>
          <p:cNvSpPr/>
          <p:nvPr/>
        </p:nvSpPr>
        <p:spPr>
          <a:xfrm>
            <a:off x="6131651" y="568298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1000" y="0"/>
                </a:moveTo>
                <a:lnTo>
                  <a:pt x="20053" y="1226"/>
                </a:lnTo>
                <a:lnTo>
                  <a:pt x="10362" y="6465"/>
                </a:lnTo>
                <a:lnTo>
                  <a:pt x="3179" y="15325"/>
                </a:lnTo>
                <a:lnTo>
                  <a:pt x="0" y="26282"/>
                </a:lnTo>
                <a:lnTo>
                  <a:pt x="1226" y="37229"/>
                </a:lnTo>
                <a:lnTo>
                  <a:pt x="6465" y="46917"/>
                </a:lnTo>
                <a:lnTo>
                  <a:pt x="15325" y="54099"/>
                </a:lnTo>
                <a:lnTo>
                  <a:pt x="26282" y="57284"/>
                </a:lnTo>
                <a:lnTo>
                  <a:pt x="37229" y="56059"/>
                </a:lnTo>
                <a:lnTo>
                  <a:pt x="46917" y="50818"/>
                </a:lnTo>
                <a:lnTo>
                  <a:pt x="54099" y="41952"/>
                </a:lnTo>
                <a:lnTo>
                  <a:pt x="57279" y="31000"/>
                </a:lnTo>
                <a:lnTo>
                  <a:pt x="56055" y="20053"/>
                </a:lnTo>
                <a:lnTo>
                  <a:pt x="50817" y="10362"/>
                </a:lnTo>
                <a:lnTo>
                  <a:pt x="41952" y="3179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92"/>
          <p:cNvSpPr/>
          <p:nvPr/>
        </p:nvSpPr>
        <p:spPr>
          <a:xfrm>
            <a:off x="6467543" y="574058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92"/>
          <p:cNvSpPr/>
          <p:nvPr/>
        </p:nvSpPr>
        <p:spPr>
          <a:xfrm>
            <a:off x="6821783" y="579144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1000" y="0"/>
                </a:moveTo>
                <a:lnTo>
                  <a:pt x="20053" y="1222"/>
                </a:lnTo>
                <a:lnTo>
                  <a:pt x="10362" y="6458"/>
                </a:lnTo>
                <a:lnTo>
                  <a:pt x="3179" y="15316"/>
                </a:lnTo>
                <a:lnTo>
                  <a:pt x="0" y="26273"/>
                </a:lnTo>
                <a:lnTo>
                  <a:pt x="1226" y="37220"/>
                </a:lnTo>
                <a:lnTo>
                  <a:pt x="6465" y="46908"/>
                </a:lnTo>
                <a:lnTo>
                  <a:pt x="15325" y="54090"/>
                </a:lnTo>
                <a:lnTo>
                  <a:pt x="26282" y="57276"/>
                </a:lnTo>
                <a:lnTo>
                  <a:pt x="37229" y="56054"/>
                </a:lnTo>
                <a:lnTo>
                  <a:pt x="46917" y="50814"/>
                </a:lnTo>
                <a:lnTo>
                  <a:pt x="54099" y="41944"/>
                </a:lnTo>
                <a:lnTo>
                  <a:pt x="57279" y="30992"/>
                </a:lnTo>
                <a:lnTo>
                  <a:pt x="56055" y="20049"/>
                </a:lnTo>
                <a:lnTo>
                  <a:pt x="50817" y="10362"/>
                </a:lnTo>
                <a:lnTo>
                  <a:pt x="41952" y="3180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92"/>
          <p:cNvSpPr/>
          <p:nvPr/>
        </p:nvSpPr>
        <p:spPr>
          <a:xfrm>
            <a:off x="7192503" y="583294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1001" y="0"/>
                </a:moveTo>
                <a:lnTo>
                  <a:pt x="20054" y="1223"/>
                </a:lnTo>
                <a:lnTo>
                  <a:pt x="10364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92"/>
          <p:cNvSpPr/>
          <p:nvPr/>
        </p:nvSpPr>
        <p:spPr>
          <a:xfrm>
            <a:off x="7577835" y="586267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92"/>
          <p:cNvSpPr/>
          <p:nvPr/>
        </p:nvSpPr>
        <p:spPr>
          <a:xfrm>
            <a:off x="7975855" y="587848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92"/>
          <p:cNvSpPr/>
          <p:nvPr/>
        </p:nvSpPr>
        <p:spPr>
          <a:xfrm>
            <a:off x="5262131" y="557076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92"/>
          <p:cNvSpPr/>
          <p:nvPr/>
        </p:nvSpPr>
        <p:spPr>
          <a:xfrm>
            <a:off x="5476079" y="561427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1001" y="0"/>
                </a:moveTo>
                <a:lnTo>
                  <a:pt x="20054" y="1222"/>
                </a:lnTo>
                <a:lnTo>
                  <a:pt x="10364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92"/>
          <p:cNvSpPr/>
          <p:nvPr/>
        </p:nvSpPr>
        <p:spPr>
          <a:xfrm>
            <a:off x="5718019" y="566321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1001" y="0"/>
                </a:moveTo>
                <a:lnTo>
                  <a:pt x="20054" y="1223"/>
                </a:lnTo>
                <a:lnTo>
                  <a:pt x="10364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92"/>
          <p:cNvSpPr/>
          <p:nvPr/>
        </p:nvSpPr>
        <p:spPr>
          <a:xfrm>
            <a:off x="5985663" y="571484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92"/>
          <p:cNvSpPr/>
          <p:nvPr/>
        </p:nvSpPr>
        <p:spPr>
          <a:xfrm>
            <a:off x="6276835" y="576648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1001" y="0"/>
                </a:moveTo>
                <a:lnTo>
                  <a:pt x="20054" y="1223"/>
                </a:lnTo>
                <a:lnTo>
                  <a:pt x="10364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92"/>
          <p:cNvSpPr/>
          <p:nvPr/>
        </p:nvSpPr>
        <p:spPr>
          <a:xfrm>
            <a:off x="6589511" y="581544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1000" y="0"/>
                </a:moveTo>
                <a:lnTo>
                  <a:pt x="20053" y="1226"/>
                </a:lnTo>
                <a:lnTo>
                  <a:pt x="10362" y="6465"/>
                </a:lnTo>
                <a:lnTo>
                  <a:pt x="3179" y="15325"/>
                </a:lnTo>
                <a:lnTo>
                  <a:pt x="0" y="26282"/>
                </a:lnTo>
                <a:lnTo>
                  <a:pt x="1226" y="37229"/>
                </a:lnTo>
                <a:lnTo>
                  <a:pt x="6465" y="46917"/>
                </a:lnTo>
                <a:lnTo>
                  <a:pt x="15325" y="54099"/>
                </a:lnTo>
                <a:lnTo>
                  <a:pt x="26282" y="57279"/>
                </a:lnTo>
                <a:lnTo>
                  <a:pt x="37229" y="56055"/>
                </a:lnTo>
                <a:lnTo>
                  <a:pt x="46917" y="50817"/>
                </a:lnTo>
                <a:lnTo>
                  <a:pt x="54099" y="41952"/>
                </a:lnTo>
                <a:lnTo>
                  <a:pt x="57279" y="30995"/>
                </a:lnTo>
                <a:lnTo>
                  <a:pt x="56055" y="20049"/>
                </a:lnTo>
                <a:lnTo>
                  <a:pt x="50817" y="10361"/>
                </a:lnTo>
                <a:lnTo>
                  <a:pt x="41952" y="3179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92"/>
          <p:cNvSpPr/>
          <p:nvPr/>
        </p:nvSpPr>
        <p:spPr>
          <a:xfrm>
            <a:off x="6921719" y="585907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92"/>
          <p:cNvSpPr/>
          <p:nvPr/>
        </p:nvSpPr>
        <p:spPr>
          <a:xfrm>
            <a:off x="7271506" y="589485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5" y="0"/>
                </a:moveTo>
                <a:lnTo>
                  <a:pt x="20049" y="1226"/>
                </a:lnTo>
                <a:lnTo>
                  <a:pt x="10361" y="6465"/>
                </a:lnTo>
                <a:lnTo>
                  <a:pt x="3179" y="15325"/>
                </a:lnTo>
                <a:lnTo>
                  <a:pt x="0" y="26282"/>
                </a:lnTo>
                <a:lnTo>
                  <a:pt x="1226" y="37229"/>
                </a:lnTo>
                <a:lnTo>
                  <a:pt x="6465" y="46917"/>
                </a:lnTo>
                <a:lnTo>
                  <a:pt x="15325" y="54099"/>
                </a:lnTo>
                <a:lnTo>
                  <a:pt x="26281" y="57279"/>
                </a:lnTo>
                <a:lnTo>
                  <a:pt x="37225" y="56055"/>
                </a:lnTo>
                <a:lnTo>
                  <a:pt x="46912" y="50817"/>
                </a:lnTo>
                <a:lnTo>
                  <a:pt x="54099" y="41952"/>
                </a:lnTo>
                <a:lnTo>
                  <a:pt x="57279" y="30995"/>
                </a:lnTo>
                <a:lnTo>
                  <a:pt x="56055" y="20049"/>
                </a:lnTo>
                <a:lnTo>
                  <a:pt x="50817" y="10361"/>
                </a:lnTo>
                <a:lnTo>
                  <a:pt x="41952" y="3179"/>
                </a:lnTo>
                <a:lnTo>
                  <a:pt x="30995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92"/>
          <p:cNvSpPr/>
          <p:nvPr/>
        </p:nvSpPr>
        <p:spPr>
          <a:xfrm>
            <a:off x="7636927" y="592038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92"/>
          <p:cNvSpPr/>
          <p:nvPr/>
        </p:nvSpPr>
        <p:spPr>
          <a:xfrm>
            <a:off x="5735827" y="574395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92"/>
          <p:cNvSpPr/>
          <p:nvPr/>
        </p:nvSpPr>
        <p:spPr>
          <a:xfrm>
            <a:off x="5950035" y="577972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92"/>
          <p:cNvSpPr/>
          <p:nvPr/>
        </p:nvSpPr>
        <p:spPr>
          <a:xfrm>
            <a:off x="6191587" y="581945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92"/>
          <p:cNvSpPr/>
          <p:nvPr/>
        </p:nvSpPr>
        <p:spPr>
          <a:xfrm>
            <a:off x="6458155" y="586042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1001" y="0"/>
                </a:moveTo>
                <a:lnTo>
                  <a:pt x="20054" y="1223"/>
                </a:lnTo>
                <a:lnTo>
                  <a:pt x="10364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92"/>
          <p:cNvSpPr/>
          <p:nvPr/>
        </p:nvSpPr>
        <p:spPr>
          <a:xfrm>
            <a:off x="6747555" y="589997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78" y="57279"/>
                </a:lnTo>
                <a:lnTo>
                  <a:pt x="37222" y="56055"/>
                </a:lnTo>
                <a:lnTo>
                  <a:pt x="46912" y="50817"/>
                </a:lnTo>
                <a:lnTo>
                  <a:pt x="54100" y="41952"/>
                </a:lnTo>
                <a:lnTo>
                  <a:pt x="57279" y="31000"/>
                </a:lnTo>
                <a:lnTo>
                  <a:pt x="56053" y="20053"/>
                </a:lnTo>
                <a:lnTo>
                  <a:pt x="50814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92"/>
          <p:cNvSpPr/>
          <p:nvPr/>
        </p:nvSpPr>
        <p:spPr>
          <a:xfrm>
            <a:off x="7057655" y="593548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92"/>
          <p:cNvSpPr/>
          <p:nvPr/>
        </p:nvSpPr>
        <p:spPr>
          <a:xfrm>
            <a:off x="7386391" y="596447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92"/>
          <p:cNvSpPr/>
          <p:nvPr/>
        </p:nvSpPr>
        <p:spPr>
          <a:xfrm>
            <a:off x="6216087" y="590759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92"/>
          <p:cNvSpPr/>
          <p:nvPr/>
        </p:nvSpPr>
        <p:spPr>
          <a:xfrm>
            <a:off x="6431367" y="593497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92"/>
          <p:cNvSpPr/>
          <p:nvPr/>
        </p:nvSpPr>
        <p:spPr>
          <a:xfrm>
            <a:off x="6673199" y="596476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1001" y="0"/>
                </a:moveTo>
                <a:lnTo>
                  <a:pt x="20054" y="1223"/>
                </a:lnTo>
                <a:lnTo>
                  <a:pt x="10364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92"/>
          <p:cNvSpPr/>
          <p:nvPr/>
        </p:nvSpPr>
        <p:spPr>
          <a:xfrm>
            <a:off x="6939203" y="599427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1000" y="0"/>
                </a:moveTo>
                <a:lnTo>
                  <a:pt x="20053" y="1223"/>
                </a:lnTo>
                <a:lnTo>
                  <a:pt x="10362" y="6461"/>
                </a:lnTo>
                <a:lnTo>
                  <a:pt x="3179" y="15321"/>
                </a:lnTo>
                <a:lnTo>
                  <a:pt x="0" y="26278"/>
                </a:lnTo>
                <a:lnTo>
                  <a:pt x="1226" y="37224"/>
                </a:lnTo>
                <a:lnTo>
                  <a:pt x="6465" y="46912"/>
                </a:lnTo>
                <a:lnTo>
                  <a:pt x="15325" y="54094"/>
                </a:lnTo>
                <a:lnTo>
                  <a:pt x="26282" y="57275"/>
                </a:lnTo>
                <a:lnTo>
                  <a:pt x="37229" y="56051"/>
                </a:lnTo>
                <a:lnTo>
                  <a:pt x="46917" y="50812"/>
                </a:lnTo>
                <a:lnTo>
                  <a:pt x="54099" y="41948"/>
                </a:lnTo>
                <a:lnTo>
                  <a:pt x="57279" y="30997"/>
                </a:lnTo>
                <a:lnTo>
                  <a:pt x="56055" y="20053"/>
                </a:lnTo>
                <a:lnTo>
                  <a:pt x="50817" y="10366"/>
                </a:lnTo>
                <a:lnTo>
                  <a:pt x="41952" y="3185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92"/>
          <p:cNvSpPr/>
          <p:nvPr/>
        </p:nvSpPr>
        <p:spPr>
          <a:xfrm>
            <a:off x="7227079" y="602093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1001" y="0"/>
                </a:moveTo>
                <a:lnTo>
                  <a:pt x="20054" y="1223"/>
                </a:lnTo>
                <a:lnTo>
                  <a:pt x="10364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92"/>
          <p:cNvSpPr/>
          <p:nvPr/>
        </p:nvSpPr>
        <p:spPr>
          <a:xfrm>
            <a:off x="6702175" y="606133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92"/>
          <p:cNvSpPr/>
          <p:nvPr/>
        </p:nvSpPr>
        <p:spPr>
          <a:xfrm>
            <a:off x="6919151" y="607948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92"/>
          <p:cNvSpPr/>
          <p:nvPr/>
        </p:nvSpPr>
        <p:spPr>
          <a:xfrm>
            <a:off x="7161639" y="609844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92"/>
          <p:cNvSpPr/>
          <p:nvPr/>
        </p:nvSpPr>
        <p:spPr>
          <a:xfrm>
            <a:off x="7192955" y="620484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92"/>
          <p:cNvSpPr/>
          <p:nvPr/>
        </p:nvSpPr>
        <p:spPr>
          <a:xfrm>
            <a:off x="0" y="17"/>
            <a:ext cx="12192000" cy="685751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92"/>
          <p:cNvSpPr/>
          <p:nvPr/>
        </p:nvSpPr>
        <p:spPr>
          <a:xfrm>
            <a:off x="1198822" y="1420973"/>
            <a:ext cx="5010148" cy="297793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92"/>
          <p:cNvSpPr/>
          <p:nvPr/>
        </p:nvSpPr>
        <p:spPr>
          <a:xfrm>
            <a:off x="1569581" y="1605588"/>
            <a:ext cx="4502681" cy="2469845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92"/>
          <p:cNvSpPr/>
          <p:nvPr/>
        </p:nvSpPr>
        <p:spPr>
          <a:xfrm>
            <a:off x="6343603" y="1415907"/>
            <a:ext cx="4425936" cy="3746236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92"/>
          <p:cNvSpPr/>
          <p:nvPr/>
        </p:nvSpPr>
        <p:spPr>
          <a:xfrm>
            <a:off x="6719515" y="1605589"/>
            <a:ext cx="3911420" cy="323072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92"/>
          <p:cNvSpPr/>
          <p:nvPr/>
        </p:nvSpPr>
        <p:spPr>
          <a:xfrm>
            <a:off x="894038" y="2843276"/>
            <a:ext cx="3244847" cy="3384309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92"/>
          <p:cNvSpPr/>
          <p:nvPr/>
        </p:nvSpPr>
        <p:spPr>
          <a:xfrm>
            <a:off x="1266408" y="3033247"/>
            <a:ext cx="2733001" cy="287282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92"/>
          <p:cNvSpPr/>
          <p:nvPr/>
        </p:nvSpPr>
        <p:spPr>
          <a:xfrm>
            <a:off x="7270703" y="2990608"/>
            <a:ext cx="3809988" cy="340336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92"/>
          <p:cNvSpPr/>
          <p:nvPr/>
        </p:nvSpPr>
        <p:spPr>
          <a:xfrm>
            <a:off x="7647751" y="3182069"/>
            <a:ext cx="3296655" cy="2889000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92"/>
          <p:cNvSpPr/>
          <p:nvPr/>
        </p:nvSpPr>
        <p:spPr>
          <a:xfrm>
            <a:off x="3345124" y="3783015"/>
            <a:ext cx="4178293" cy="3016036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92"/>
          <p:cNvSpPr/>
          <p:nvPr/>
        </p:nvSpPr>
        <p:spPr>
          <a:xfrm>
            <a:off x="3717579" y="3972490"/>
            <a:ext cx="3668084" cy="2503100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92"/>
          <p:cNvSpPr txBox="1">
            <a:spLocks noGrp="1"/>
          </p:cNvSpPr>
          <p:nvPr>
            <p:ph type="title"/>
          </p:nvPr>
        </p:nvSpPr>
        <p:spPr>
          <a:xfrm>
            <a:off x="2285665" y="755712"/>
            <a:ext cx="2365617" cy="553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>
                <a:solidFill>
                  <a:srgbClr val="00637A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92"/>
          <p:cNvSpPr txBox="1">
            <a:spLocks noGrp="1"/>
          </p:cNvSpPr>
          <p:nvPr>
            <p:ph type="ftr" idx="11"/>
          </p:nvPr>
        </p:nvSpPr>
        <p:spPr>
          <a:xfrm>
            <a:off x="4145280" y="6377947"/>
            <a:ext cx="3901440" cy="167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01" name="Google Shape;501;p92"/>
          <p:cNvSpPr txBox="1">
            <a:spLocks noGrp="1"/>
          </p:cNvSpPr>
          <p:nvPr>
            <p:ph type="dt" idx="10"/>
          </p:nvPr>
        </p:nvSpPr>
        <p:spPr>
          <a:xfrm>
            <a:off x="609600" y="6377947"/>
            <a:ext cx="2804160" cy="167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02" name="Google Shape;502;p92"/>
          <p:cNvSpPr txBox="1">
            <a:spLocks noGrp="1"/>
          </p:cNvSpPr>
          <p:nvPr>
            <p:ph type="sldNum" idx="12"/>
          </p:nvPr>
        </p:nvSpPr>
        <p:spPr>
          <a:xfrm>
            <a:off x="8778241" y="6377947"/>
            <a:ext cx="2804160" cy="16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45909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 blanco">
  <p:cSld name="En blanco">
    <p:bg>
      <p:bgPr>
        <a:solidFill>
          <a:schemeClr val="lt1"/>
        </a:solidFill>
        <a:effectLst/>
      </p:bgPr>
    </p:bg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93"/>
          <p:cNvSpPr/>
          <p:nvPr/>
        </p:nvSpPr>
        <p:spPr>
          <a:xfrm>
            <a:off x="15" y="17"/>
            <a:ext cx="12191999" cy="6857519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93"/>
          <p:cNvSpPr/>
          <p:nvPr/>
        </p:nvSpPr>
        <p:spPr>
          <a:xfrm>
            <a:off x="0" y="611356"/>
            <a:ext cx="12192000" cy="624616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93"/>
          <p:cNvSpPr/>
          <p:nvPr/>
        </p:nvSpPr>
        <p:spPr>
          <a:xfrm>
            <a:off x="3" y="18"/>
            <a:ext cx="5713220" cy="5712817"/>
          </a:xfrm>
          <a:custGeom>
            <a:avLst/>
            <a:gdLst/>
            <a:ahLst/>
            <a:cxnLst/>
            <a:rect l="l" t="t" r="r" b="b"/>
            <a:pathLst>
              <a:path w="9420860" h="9420860" extrusionOk="0">
                <a:moveTo>
                  <a:pt x="9420719" y="0"/>
                </a:moveTo>
                <a:lnTo>
                  <a:pt x="9379024" y="0"/>
                </a:lnTo>
                <a:lnTo>
                  <a:pt x="0" y="9379032"/>
                </a:lnTo>
                <a:lnTo>
                  <a:pt x="0" y="9420728"/>
                </a:lnTo>
                <a:lnTo>
                  <a:pt x="9420719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93"/>
          <p:cNvSpPr/>
          <p:nvPr/>
        </p:nvSpPr>
        <p:spPr>
          <a:xfrm>
            <a:off x="3" y="0"/>
            <a:ext cx="6187268" cy="6186832"/>
          </a:xfrm>
          <a:custGeom>
            <a:avLst/>
            <a:gdLst/>
            <a:ahLst/>
            <a:cxnLst/>
            <a:rect l="l" t="t" r="r" b="b"/>
            <a:pathLst>
              <a:path w="10202545" h="10202545" extrusionOk="0">
                <a:moveTo>
                  <a:pt x="10202262" y="0"/>
                </a:moveTo>
                <a:lnTo>
                  <a:pt x="10160557" y="0"/>
                </a:lnTo>
                <a:lnTo>
                  <a:pt x="0" y="10160575"/>
                </a:lnTo>
                <a:lnTo>
                  <a:pt x="0" y="10202271"/>
                </a:lnTo>
                <a:lnTo>
                  <a:pt x="10202262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93"/>
          <p:cNvSpPr/>
          <p:nvPr/>
        </p:nvSpPr>
        <p:spPr>
          <a:xfrm>
            <a:off x="3" y="18"/>
            <a:ext cx="6661316" cy="6660847"/>
          </a:xfrm>
          <a:custGeom>
            <a:avLst/>
            <a:gdLst/>
            <a:ahLst/>
            <a:cxnLst/>
            <a:rect l="l" t="t" r="r" b="b"/>
            <a:pathLst>
              <a:path w="10984230" h="10984230" extrusionOk="0">
                <a:moveTo>
                  <a:pt x="10983826" y="0"/>
                </a:moveTo>
                <a:lnTo>
                  <a:pt x="10942131" y="0"/>
                </a:lnTo>
                <a:lnTo>
                  <a:pt x="0" y="10942121"/>
                </a:lnTo>
                <a:lnTo>
                  <a:pt x="0" y="10983816"/>
                </a:lnTo>
                <a:lnTo>
                  <a:pt x="10983826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93"/>
          <p:cNvSpPr/>
          <p:nvPr/>
        </p:nvSpPr>
        <p:spPr>
          <a:xfrm>
            <a:off x="251750" y="18"/>
            <a:ext cx="6883513" cy="6857615"/>
          </a:xfrm>
          <a:custGeom>
            <a:avLst/>
            <a:gdLst/>
            <a:ahLst/>
            <a:cxnLst/>
            <a:rect l="l" t="t" r="r" b="b"/>
            <a:pathLst>
              <a:path w="11350625" h="11308715" extrusionOk="0">
                <a:moveTo>
                  <a:pt x="11350261" y="0"/>
                </a:moveTo>
                <a:lnTo>
                  <a:pt x="11308566" y="0"/>
                </a:lnTo>
                <a:lnTo>
                  <a:pt x="0" y="11308556"/>
                </a:lnTo>
                <a:lnTo>
                  <a:pt x="41695" y="11308556"/>
                </a:lnTo>
                <a:lnTo>
                  <a:pt x="11350261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93"/>
          <p:cNvSpPr/>
          <p:nvPr/>
        </p:nvSpPr>
        <p:spPr>
          <a:xfrm>
            <a:off x="725714" y="18"/>
            <a:ext cx="6883513" cy="6857615"/>
          </a:xfrm>
          <a:custGeom>
            <a:avLst/>
            <a:gdLst/>
            <a:ahLst/>
            <a:cxnLst/>
            <a:rect l="l" t="t" r="r" b="b"/>
            <a:pathLst>
              <a:path w="11350625" h="11308715" extrusionOk="0">
                <a:moveTo>
                  <a:pt x="11350250" y="0"/>
                </a:moveTo>
                <a:lnTo>
                  <a:pt x="11308566" y="0"/>
                </a:lnTo>
                <a:lnTo>
                  <a:pt x="0" y="11308556"/>
                </a:lnTo>
                <a:lnTo>
                  <a:pt x="41684" y="11308556"/>
                </a:lnTo>
                <a:lnTo>
                  <a:pt x="11350250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93"/>
          <p:cNvSpPr/>
          <p:nvPr/>
        </p:nvSpPr>
        <p:spPr>
          <a:xfrm>
            <a:off x="1199676" y="18"/>
            <a:ext cx="6883513" cy="6857615"/>
          </a:xfrm>
          <a:custGeom>
            <a:avLst/>
            <a:gdLst/>
            <a:ahLst/>
            <a:cxnLst/>
            <a:rect l="l" t="t" r="r" b="b"/>
            <a:pathLst>
              <a:path w="11350625" h="11308715" extrusionOk="0">
                <a:moveTo>
                  <a:pt x="11350250" y="0"/>
                </a:moveTo>
                <a:lnTo>
                  <a:pt x="11308566" y="0"/>
                </a:lnTo>
                <a:lnTo>
                  <a:pt x="0" y="11308556"/>
                </a:lnTo>
                <a:lnTo>
                  <a:pt x="41684" y="11308556"/>
                </a:lnTo>
                <a:lnTo>
                  <a:pt x="11350250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93"/>
          <p:cNvSpPr/>
          <p:nvPr/>
        </p:nvSpPr>
        <p:spPr>
          <a:xfrm>
            <a:off x="1673650" y="18"/>
            <a:ext cx="6883513" cy="6857615"/>
          </a:xfrm>
          <a:custGeom>
            <a:avLst/>
            <a:gdLst/>
            <a:ahLst/>
            <a:cxnLst/>
            <a:rect l="l" t="t" r="r" b="b"/>
            <a:pathLst>
              <a:path w="11350625" h="11308715" extrusionOk="0">
                <a:moveTo>
                  <a:pt x="11350241" y="0"/>
                </a:moveTo>
                <a:lnTo>
                  <a:pt x="11308546" y="0"/>
                </a:lnTo>
                <a:lnTo>
                  <a:pt x="0" y="11308556"/>
                </a:lnTo>
                <a:lnTo>
                  <a:pt x="41695" y="11308556"/>
                </a:lnTo>
                <a:lnTo>
                  <a:pt x="11350241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93"/>
          <p:cNvSpPr/>
          <p:nvPr/>
        </p:nvSpPr>
        <p:spPr>
          <a:xfrm>
            <a:off x="2147612" y="18"/>
            <a:ext cx="6883513" cy="6857615"/>
          </a:xfrm>
          <a:custGeom>
            <a:avLst/>
            <a:gdLst/>
            <a:ahLst/>
            <a:cxnLst/>
            <a:rect l="l" t="t" r="r" b="b"/>
            <a:pathLst>
              <a:path w="11350625" h="11308715" extrusionOk="0">
                <a:moveTo>
                  <a:pt x="11350241" y="0"/>
                </a:moveTo>
                <a:lnTo>
                  <a:pt x="11308536" y="0"/>
                </a:lnTo>
                <a:lnTo>
                  <a:pt x="0" y="11308556"/>
                </a:lnTo>
                <a:lnTo>
                  <a:pt x="41695" y="11308556"/>
                </a:lnTo>
                <a:lnTo>
                  <a:pt x="11350241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93"/>
          <p:cNvSpPr/>
          <p:nvPr/>
        </p:nvSpPr>
        <p:spPr>
          <a:xfrm>
            <a:off x="2621570" y="18"/>
            <a:ext cx="6883513" cy="6857615"/>
          </a:xfrm>
          <a:custGeom>
            <a:avLst/>
            <a:gdLst/>
            <a:ahLst/>
            <a:cxnLst/>
            <a:rect l="l" t="t" r="r" b="b"/>
            <a:pathLst>
              <a:path w="11350625" h="11308715" extrusionOk="0">
                <a:moveTo>
                  <a:pt x="11350241" y="0"/>
                </a:moveTo>
                <a:lnTo>
                  <a:pt x="11308536" y="0"/>
                </a:lnTo>
                <a:lnTo>
                  <a:pt x="0" y="11308556"/>
                </a:lnTo>
                <a:lnTo>
                  <a:pt x="41695" y="11308556"/>
                </a:lnTo>
                <a:lnTo>
                  <a:pt x="11350241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93"/>
          <p:cNvSpPr/>
          <p:nvPr/>
        </p:nvSpPr>
        <p:spPr>
          <a:xfrm>
            <a:off x="3095533" y="18"/>
            <a:ext cx="6883513" cy="6857615"/>
          </a:xfrm>
          <a:custGeom>
            <a:avLst/>
            <a:gdLst/>
            <a:ahLst/>
            <a:cxnLst/>
            <a:rect l="l" t="t" r="r" b="b"/>
            <a:pathLst>
              <a:path w="11350625" h="11308715" extrusionOk="0">
                <a:moveTo>
                  <a:pt x="11350241" y="0"/>
                </a:moveTo>
                <a:lnTo>
                  <a:pt x="11308536" y="0"/>
                </a:lnTo>
                <a:lnTo>
                  <a:pt x="0" y="11308556"/>
                </a:lnTo>
                <a:lnTo>
                  <a:pt x="41695" y="11308556"/>
                </a:lnTo>
                <a:lnTo>
                  <a:pt x="11350241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93"/>
          <p:cNvSpPr/>
          <p:nvPr/>
        </p:nvSpPr>
        <p:spPr>
          <a:xfrm>
            <a:off x="3" y="991204"/>
            <a:ext cx="5442116" cy="5453669"/>
          </a:xfrm>
          <a:custGeom>
            <a:avLst/>
            <a:gdLst/>
            <a:ahLst/>
            <a:cxnLst/>
            <a:rect l="l" t="t" r="r" b="b"/>
            <a:pathLst>
              <a:path w="8973820" h="8993505" extrusionOk="0">
                <a:moveTo>
                  <a:pt x="0" y="0"/>
                </a:moveTo>
                <a:lnTo>
                  <a:pt x="0" y="39488"/>
                </a:lnTo>
                <a:lnTo>
                  <a:pt x="8954027" y="8993508"/>
                </a:lnTo>
                <a:lnTo>
                  <a:pt x="8973775" y="8973759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93"/>
          <p:cNvSpPr/>
          <p:nvPr/>
        </p:nvSpPr>
        <p:spPr>
          <a:xfrm>
            <a:off x="3" y="1288888"/>
            <a:ext cx="5532612" cy="5544160"/>
          </a:xfrm>
          <a:custGeom>
            <a:avLst/>
            <a:gdLst/>
            <a:ahLst/>
            <a:cxnLst/>
            <a:rect l="l" t="t" r="r" b="b"/>
            <a:pathLst>
              <a:path w="9123045" h="9142730" extrusionOk="0">
                <a:moveTo>
                  <a:pt x="0" y="0"/>
                </a:moveTo>
                <a:lnTo>
                  <a:pt x="0" y="39488"/>
                </a:lnTo>
                <a:lnTo>
                  <a:pt x="9102911" y="9142391"/>
                </a:lnTo>
                <a:lnTo>
                  <a:pt x="9122659" y="9122643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93"/>
          <p:cNvSpPr/>
          <p:nvPr/>
        </p:nvSpPr>
        <p:spPr>
          <a:xfrm>
            <a:off x="15" y="1586576"/>
            <a:ext cx="5271519" cy="5271149"/>
          </a:xfrm>
          <a:custGeom>
            <a:avLst/>
            <a:gdLst/>
            <a:ahLst/>
            <a:cxnLst/>
            <a:rect l="l" t="t" r="r" b="b"/>
            <a:pathLst>
              <a:path w="8692515" h="8692515" extrusionOk="0">
                <a:moveTo>
                  <a:pt x="0" y="0"/>
                </a:moveTo>
                <a:lnTo>
                  <a:pt x="0" y="39485"/>
                </a:lnTo>
                <a:lnTo>
                  <a:pt x="8652688" y="8692174"/>
                </a:lnTo>
                <a:lnTo>
                  <a:pt x="8692174" y="8692174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93"/>
          <p:cNvSpPr/>
          <p:nvPr/>
        </p:nvSpPr>
        <p:spPr>
          <a:xfrm>
            <a:off x="3" y="1884288"/>
            <a:ext cx="4973844" cy="4973493"/>
          </a:xfrm>
          <a:custGeom>
            <a:avLst/>
            <a:gdLst/>
            <a:ahLst/>
            <a:cxnLst/>
            <a:rect l="l" t="t" r="r" b="b"/>
            <a:pathLst>
              <a:path w="8201659" h="8201659" extrusionOk="0">
                <a:moveTo>
                  <a:pt x="0" y="0"/>
                </a:moveTo>
                <a:lnTo>
                  <a:pt x="0" y="39485"/>
                </a:lnTo>
                <a:lnTo>
                  <a:pt x="8161756" y="8201227"/>
                </a:lnTo>
                <a:lnTo>
                  <a:pt x="8201241" y="8201227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93"/>
          <p:cNvSpPr/>
          <p:nvPr/>
        </p:nvSpPr>
        <p:spPr>
          <a:xfrm>
            <a:off x="11" y="2181983"/>
            <a:ext cx="4676167" cy="4675839"/>
          </a:xfrm>
          <a:custGeom>
            <a:avLst/>
            <a:gdLst/>
            <a:ahLst/>
            <a:cxnLst/>
            <a:rect l="l" t="t" r="r" b="b"/>
            <a:pathLst>
              <a:path w="7710805" h="7710805" extrusionOk="0">
                <a:moveTo>
                  <a:pt x="0" y="0"/>
                </a:moveTo>
                <a:lnTo>
                  <a:pt x="0" y="39487"/>
                </a:lnTo>
                <a:lnTo>
                  <a:pt x="7670843" y="7710324"/>
                </a:lnTo>
                <a:lnTo>
                  <a:pt x="7710337" y="7710324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93"/>
          <p:cNvSpPr/>
          <p:nvPr/>
        </p:nvSpPr>
        <p:spPr>
          <a:xfrm>
            <a:off x="7" y="2479676"/>
            <a:ext cx="4378492" cy="4378184"/>
          </a:xfrm>
          <a:custGeom>
            <a:avLst/>
            <a:gdLst/>
            <a:ahLst/>
            <a:cxnLst/>
            <a:rect l="l" t="t" r="r" b="b"/>
            <a:pathLst>
              <a:path w="7219950" h="7219950" extrusionOk="0">
                <a:moveTo>
                  <a:pt x="0" y="0"/>
                </a:moveTo>
                <a:lnTo>
                  <a:pt x="0" y="39477"/>
                </a:lnTo>
                <a:lnTo>
                  <a:pt x="7179908" y="7219385"/>
                </a:lnTo>
                <a:lnTo>
                  <a:pt x="7219391" y="7219385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93"/>
          <p:cNvSpPr/>
          <p:nvPr/>
        </p:nvSpPr>
        <p:spPr>
          <a:xfrm>
            <a:off x="3" y="2777376"/>
            <a:ext cx="4080816" cy="4080529"/>
          </a:xfrm>
          <a:custGeom>
            <a:avLst/>
            <a:gdLst/>
            <a:ahLst/>
            <a:cxnLst/>
            <a:rect l="l" t="t" r="r" b="b"/>
            <a:pathLst>
              <a:path w="6729095" h="6729095" extrusionOk="0">
                <a:moveTo>
                  <a:pt x="0" y="0"/>
                </a:moveTo>
                <a:lnTo>
                  <a:pt x="0" y="39483"/>
                </a:lnTo>
                <a:lnTo>
                  <a:pt x="6689001" y="6728479"/>
                </a:lnTo>
                <a:lnTo>
                  <a:pt x="6728479" y="6728479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93"/>
          <p:cNvSpPr/>
          <p:nvPr/>
        </p:nvSpPr>
        <p:spPr>
          <a:xfrm>
            <a:off x="2" y="3075074"/>
            <a:ext cx="3782756" cy="3782489"/>
          </a:xfrm>
          <a:custGeom>
            <a:avLst/>
            <a:gdLst/>
            <a:ahLst/>
            <a:cxnLst/>
            <a:rect l="l" t="t" r="r" b="b"/>
            <a:pathLst>
              <a:path w="6237605" h="6237605" extrusionOk="0">
                <a:moveTo>
                  <a:pt x="0" y="0"/>
                </a:moveTo>
                <a:lnTo>
                  <a:pt x="0" y="39476"/>
                </a:lnTo>
                <a:lnTo>
                  <a:pt x="6198090" y="6237561"/>
                </a:lnTo>
                <a:lnTo>
                  <a:pt x="6237572" y="6237561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93"/>
          <p:cNvSpPr/>
          <p:nvPr/>
        </p:nvSpPr>
        <p:spPr>
          <a:xfrm>
            <a:off x="17" y="3372749"/>
            <a:ext cx="3485079" cy="3484835"/>
          </a:xfrm>
          <a:custGeom>
            <a:avLst/>
            <a:gdLst/>
            <a:ahLst/>
            <a:cxnLst/>
            <a:rect l="l" t="t" r="r" b="b"/>
            <a:pathLst>
              <a:path w="5746750" h="5746750" extrusionOk="0">
                <a:moveTo>
                  <a:pt x="0" y="0"/>
                </a:moveTo>
                <a:lnTo>
                  <a:pt x="0" y="39494"/>
                </a:lnTo>
                <a:lnTo>
                  <a:pt x="5707149" y="5746643"/>
                </a:lnTo>
                <a:lnTo>
                  <a:pt x="5746638" y="5746643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93"/>
          <p:cNvSpPr/>
          <p:nvPr/>
        </p:nvSpPr>
        <p:spPr>
          <a:xfrm>
            <a:off x="1" y="3670451"/>
            <a:ext cx="3187403" cy="3187180"/>
          </a:xfrm>
          <a:custGeom>
            <a:avLst/>
            <a:gdLst/>
            <a:ahLst/>
            <a:cxnLst/>
            <a:rect l="l" t="t" r="r" b="b"/>
            <a:pathLst>
              <a:path w="5255895" h="5255895" extrusionOk="0">
                <a:moveTo>
                  <a:pt x="0" y="0"/>
                </a:moveTo>
                <a:lnTo>
                  <a:pt x="0" y="39485"/>
                </a:lnTo>
                <a:lnTo>
                  <a:pt x="5216239" y="5255720"/>
                </a:lnTo>
                <a:lnTo>
                  <a:pt x="5255725" y="5255720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93"/>
          <p:cNvSpPr/>
          <p:nvPr/>
        </p:nvSpPr>
        <p:spPr>
          <a:xfrm>
            <a:off x="0" y="17"/>
            <a:ext cx="12192000" cy="68575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93"/>
          <p:cNvSpPr/>
          <p:nvPr/>
        </p:nvSpPr>
        <p:spPr>
          <a:xfrm>
            <a:off x="853183" y="223414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1" y="56057"/>
                </a:lnTo>
                <a:lnTo>
                  <a:pt x="46908" y="50818"/>
                </a:lnTo>
                <a:lnTo>
                  <a:pt x="54090" y="41954"/>
                </a:lnTo>
                <a:lnTo>
                  <a:pt x="57272" y="31002"/>
                </a:lnTo>
                <a:lnTo>
                  <a:pt x="56052" y="20058"/>
                </a:lnTo>
                <a:lnTo>
                  <a:pt x="50816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93"/>
          <p:cNvSpPr/>
          <p:nvPr/>
        </p:nvSpPr>
        <p:spPr>
          <a:xfrm>
            <a:off x="1293575" y="228162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93"/>
          <p:cNvSpPr/>
          <p:nvPr/>
        </p:nvSpPr>
        <p:spPr>
          <a:xfrm>
            <a:off x="1748903" y="231743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93"/>
          <p:cNvSpPr/>
          <p:nvPr/>
        </p:nvSpPr>
        <p:spPr>
          <a:xfrm>
            <a:off x="2218451" y="234239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4" y="0"/>
                </a:moveTo>
                <a:lnTo>
                  <a:pt x="20051" y="1220"/>
                </a:lnTo>
                <a:lnTo>
                  <a:pt x="10366" y="6458"/>
                </a:lnTo>
                <a:lnTo>
                  <a:pt x="3186" y="15322"/>
                </a:lnTo>
                <a:lnTo>
                  <a:pt x="0" y="26279"/>
                </a:lnTo>
                <a:lnTo>
                  <a:pt x="1220" y="37226"/>
                </a:lnTo>
                <a:lnTo>
                  <a:pt x="6458" y="46914"/>
                </a:lnTo>
                <a:lnTo>
                  <a:pt x="15322" y="54096"/>
                </a:lnTo>
                <a:lnTo>
                  <a:pt x="26279" y="57276"/>
                </a:lnTo>
                <a:lnTo>
                  <a:pt x="37226" y="56052"/>
                </a:lnTo>
                <a:lnTo>
                  <a:pt x="46914" y="50814"/>
                </a:lnTo>
                <a:lnTo>
                  <a:pt x="54096" y="41949"/>
                </a:lnTo>
                <a:lnTo>
                  <a:pt x="57276" y="30998"/>
                </a:lnTo>
                <a:lnTo>
                  <a:pt x="56052" y="20055"/>
                </a:lnTo>
                <a:lnTo>
                  <a:pt x="50814" y="10368"/>
                </a:lnTo>
                <a:lnTo>
                  <a:pt x="41949" y="3186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93"/>
          <p:cNvSpPr/>
          <p:nvPr/>
        </p:nvSpPr>
        <p:spPr>
          <a:xfrm>
            <a:off x="2701471" y="235854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8" y="0"/>
                </a:moveTo>
                <a:lnTo>
                  <a:pt x="20052" y="1223"/>
                </a:lnTo>
                <a:lnTo>
                  <a:pt x="10364" y="6461"/>
                </a:lnTo>
                <a:lnTo>
                  <a:pt x="3182" y="15321"/>
                </a:lnTo>
                <a:lnTo>
                  <a:pt x="0" y="26278"/>
                </a:lnTo>
                <a:lnTo>
                  <a:pt x="1221" y="37224"/>
                </a:lnTo>
                <a:lnTo>
                  <a:pt x="6459" y="46912"/>
                </a:lnTo>
                <a:lnTo>
                  <a:pt x="15328" y="54094"/>
                </a:lnTo>
                <a:lnTo>
                  <a:pt x="26279" y="57275"/>
                </a:lnTo>
                <a:lnTo>
                  <a:pt x="37223" y="56051"/>
                </a:lnTo>
                <a:lnTo>
                  <a:pt x="46909" y="50812"/>
                </a:lnTo>
                <a:lnTo>
                  <a:pt x="54091" y="41948"/>
                </a:lnTo>
                <a:lnTo>
                  <a:pt x="57273" y="30997"/>
                </a:lnTo>
                <a:lnTo>
                  <a:pt x="56053" y="20053"/>
                </a:lnTo>
                <a:lnTo>
                  <a:pt x="50818" y="10366"/>
                </a:lnTo>
                <a:lnTo>
                  <a:pt x="41955" y="3185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93"/>
          <p:cNvSpPr/>
          <p:nvPr/>
        </p:nvSpPr>
        <p:spPr>
          <a:xfrm>
            <a:off x="3197283" y="236890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4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76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59" y="46912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0995"/>
                </a:lnTo>
                <a:lnTo>
                  <a:pt x="56052" y="20049"/>
                </a:lnTo>
                <a:lnTo>
                  <a:pt x="50814" y="10361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93"/>
          <p:cNvSpPr/>
          <p:nvPr/>
        </p:nvSpPr>
        <p:spPr>
          <a:xfrm>
            <a:off x="3705247" y="237668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93"/>
          <p:cNvSpPr/>
          <p:nvPr/>
        </p:nvSpPr>
        <p:spPr>
          <a:xfrm>
            <a:off x="4224243" y="238378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4" y="0"/>
                </a:moveTo>
                <a:lnTo>
                  <a:pt x="20051" y="1222"/>
                </a:lnTo>
                <a:lnTo>
                  <a:pt x="10366" y="6458"/>
                </a:lnTo>
                <a:lnTo>
                  <a:pt x="3186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8" y="46908"/>
                </a:lnTo>
                <a:lnTo>
                  <a:pt x="15322" y="54090"/>
                </a:lnTo>
                <a:lnTo>
                  <a:pt x="26279" y="57276"/>
                </a:lnTo>
                <a:lnTo>
                  <a:pt x="37226" y="56054"/>
                </a:lnTo>
                <a:lnTo>
                  <a:pt x="46914" y="50814"/>
                </a:lnTo>
                <a:lnTo>
                  <a:pt x="54096" y="41944"/>
                </a:lnTo>
                <a:lnTo>
                  <a:pt x="57276" y="30992"/>
                </a:lnTo>
                <a:lnTo>
                  <a:pt x="56052" y="20049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93"/>
          <p:cNvSpPr/>
          <p:nvPr/>
        </p:nvSpPr>
        <p:spPr>
          <a:xfrm>
            <a:off x="4752311" y="238947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93"/>
          <p:cNvSpPr/>
          <p:nvPr/>
        </p:nvSpPr>
        <p:spPr>
          <a:xfrm>
            <a:off x="5286319" y="238978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8" y="0"/>
                </a:moveTo>
                <a:lnTo>
                  <a:pt x="20054" y="1222"/>
                </a:lnTo>
                <a:lnTo>
                  <a:pt x="10366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93"/>
          <p:cNvSpPr/>
          <p:nvPr/>
        </p:nvSpPr>
        <p:spPr>
          <a:xfrm>
            <a:off x="5821219" y="237640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79"/>
                </a:lnTo>
                <a:lnTo>
                  <a:pt x="37221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3" y="30997"/>
                </a:lnTo>
                <a:lnTo>
                  <a:pt x="56052" y="20053"/>
                </a:lnTo>
                <a:lnTo>
                  <a:pt x="50814" y="10365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93"/>
          <p:cNvSpPr/>
          <p:nvPr/>
        </p:nvSpPr>
        <p:spPr>
          <a:xfrm>
            <a:off x="6349755" y="233731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2" y="37229"/>
                </a:lnTo>
                <a:lnTo>
                  <a:pt x="6458" y="46917"/>
                </a:lnTo>
                <a:lnTo>
                  <a:pt x="15316" y="54099"/>
                </a:lnTo>
                <a:lnTo>
                  <a:pt x="26278" y="57279"/>
                </a:lnTo>
                <a:lnTo>
                  <a:pt x="37224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2" y="31001"/>
                </a:lnTo>
                <a:lnTo>
                  <a:pt x="56052" y="20056"/>
                </a:lnTo>
                <a:lnTo>
                  <a:pt x="50817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93"/>
          <p:cNvSpPr/>
          <p:nvPr/>
        </p:nvSpPr>
        <p:spPr>
          <a:xfrm>
            <a:off x="6863463" y="226054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4" y="0"/>
                </a:moveTo>
                <a:lnTo>
                  <a:pt x="20050" y="1223"/>
                </a:lnTo>
                <a:lnTo>
                  <a:pt x="10363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1" y="37230"/>
                </a:lnTo>
                <a:lnTo>
                  <a:pt x="6459" y="46918"/>
                </a:lnTo>
                <a:lnTo>
                  <a:pt x="15328" y="54100"/>
                </a:lnTo>
                <a:lnTo>
                  <a:pt x="26279" y="57281"/>
                </a:lnTo>
                <a:lnTo>
                  <a:pt x="37223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2" y="20050"/>
                </a:lnTo>
                <a:lnTo>
                  <a:pt x="50813" y="10362"/>
                </a:lnTo>
                <a:lnTo>
                  <a:pt x="41945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93"/>
          <p:cNvSpPr/>
          <p:nvPr/>
        </p:nvSpPr>
        <p:spPr>
          <a:xfrm>
            <a:off x="55623" y="224482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0"/>
                </a:lnTo>
                <a:lnTo>
                  <a:pt x="37230" y="56047"/>
                </a:lnTo>
                <a:lnTo>
                  <a:pt x="46918" y="50808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93"/>
          <p:cNvSpPr/>
          <p:nvPr/>
        </p:nvSpPr>
        <p:spPr>
          <a:xfrm>
            <a:off x="456207" y="233524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6" y="30995"/>
                </a:lnTo>
                <a:lnTo>
                  <a:pt x="56056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93"/>
          <p:cNvSpPr/>
          <p:nvPr/>
        </p:nvSpPr>
        <p:spPr>
          <a:xfrm>
            <a:off x="872899" y="241889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93"/>
          <p:cNvSpPr/>
          <p:nvPr/>
        </p:nvSpPr>
        <p:spPr>
          <a:xfrm>
            <a:off x="1306227" y="249463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93"/>
          <p:cNvSpPr/>
          <p:nvPr/>
        </p:nvSpPr>
        <p:spPr>
          <a:xfrm>
            <a:off x="1757131" y="256292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2" y="37230"/>
                </a:lnTo>
                <a:lnTo>
                  <a:pt x="6458" y="46918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7" y="31002"/>
                </a:lnTo>
                <a:lnTo>
                  <a:pt x="56056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93"/>
          <p:cNvSpPr/>
          <p:nvPr/>
        </p:nvSpPr>
        <p:spPr>
          <a:xfrm>
            <a:off x="2226531" y="262556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4" y="0"/>
                </a:moveTo>
                <a:lnTo>
                  <a:pt x="20051" y="1222"/>
                </a:lnTo>
                <a:lnTo>
                  <a:pt x="10366" y="6458"/>
                </a:lnTo>
                <a:lnTo>
                  <a:pt x="3186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8" y="46908"/>
                </a:lnTo>
                <a:lnTo>
                  <a:pt x="15322" y="54090"/>
                </a:lnTo>
                <a:lnTo>
                  <a:pt x="26279" y="57276"/>
                </a:lnTo>
                <a:lnTo>
                  <a:pt x="37226" y="56054"/>
                </a:lnTo>
                <a:lnTo>
                  <a:pt x="46914" y="50814"/>
                </a:lnTo>
                <a:lnTo>
                  <a:pt x="54096" y="41944"/>
                </a:lnTo>
                <a:lnTo>
                  <a:pt x="57276" y="30992"/>
                </a:lnTo>
                <a:lnTo>
                  <a:pt x="56052" y="20049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93"/>
          <p:cNvSpPr/>
          <p:nvPr/>
        </p:nvSpPr>
        <p:spPr>
          <a:xfrm>
            <a:off x="2713887" y="268384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93"/>
          <p:cNvSpPr/>
          <p:nvPr/>
        </p:nvSpPr>
        <p:spPr>
          <a:xfrm>
            <a:off x="3218467" y="273962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93"/>
          <p:cNvSpPr/>
          <p:nvPr/>
        </p:nvSpPr>
        <p:spPr>
          <a:xfrm>
            <a:off x="3739371" y="279470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4" y="0"/>
                </a:moveTo>
                <a:lnTo>
                  <a:pt x="20050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5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93"/>
          <p:cNvSpPr/>
          <p:nvPr/>
        </p:nvSpPr>
        <p:spPr>
          <a:xfrm>
            <a:off x="4275087" y="284941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2" y="37230"/>
                </a:lnTo>
                <a:lnTo>
                  <a:pt x="6458" y="46918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1001"/>
                </a:lnTo>
                <a:lnTo>
                  <a:pt x="56052" y="20054"/>
                </a:lnTo>
                <a:lnTo>
                  <a:pt x="50817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93"/>
          <p:cNvSpPr/>
          <p:nvPr/>
        </p:nvSpPr>
        <p:spPr>
          <a:xfrm>
            <a:off x="4822855" y="290099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93"/>
          <p:cNvSpPr/>
          <p:nvPr/>
        </p:nvSpPr>
        <p:spPr>
          <a:xfrm>
            <a:off x="5378419" y="294290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93"/>
          <p:cNvSpPr/>
          <p:nvPr/>
        </p:nvSpPr>
        <p:spPr>
          <a:xfrm>
            <a:off x="5935639" y="296482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4" y="0"/>
                </a:moveTo>
                <a:lnTo>
                  <a:pt x="20048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9" y="57281"/>
                </a:lnTo>
                <a:lnTo>
                  <a:pt x="37225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9" y="20050"/>
                </a:lnTo>
                <a:lnTo>
                  <a:pt x="50814" y="10362"/>
                </a:lnTo>
                <a:lnTo>
                  <a:pt x="41956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93"/>
          <p:cNvSpPr/>
          <p:nvPr/>
        </p:nvSpPr>
        <p:spPr>
          <a:xfrm>
            <a:off x="6485859" y="295356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2" y="0"/>
                </a:moveTo>
                <a:lnTo>
                  <a:pt x="20049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2" y="37226"/>
                </a:lnTo>
                <a:lnTo>
                  <a:pt x="6458" y="46914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0" y="20050"/>
                </a:lnTo>
                <a:lnTo>
                  <a:pt x="50812" y="10362"/>
                </a:lnTo>
                <a:lnTo>
                  <a:pt x="41944" y="3180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93"/>
          <p:cNvSpPr/>
          <p:nvPr/>
        </p:nvSpPr>
        <p:spPr>
          <a:xfrm>
            <a:off x="7019667" y="289876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8" y="0"/>
                </a:moveTo>
                <a:lnTo>
                  <a:pt x="20052" y="1223"/>
                </a:lnTo>
                <a:lnTo>
                  <a:pt x="10367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7" y="31001"/>
                </a:lnTo>
                <a:lnTo>
                  <a:pt x="56054" y="20054"/>
                </a:lnTo>
                <a:lnTo>
                  <a:pt x="50818" y="10364"/>
                </a:lnTo>
                <a:lnTo>
                  <a:pt x="41960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93"/>
          <p:cNvSpPr/>
          <p:nvPr/>
        </p:nvSpPr>
        <p:spPr>
          <a:xfrm>
            <a:off x="7528535" y="279413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93"/>
          <p:cNvSpPr/>
          <p:nvPr/>
        </p:nvSpPr>
        <p:spPr>
          <a:xfrm>
            <a:off x="8005223" y="263624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1"/>
                </a:lnTo>
                <a:lnTo>
                  <a:pt x="1220" y="37225"/>
                </a:lnTo>
                <a:lnTo>
                  <a:pt x="6455" y="46912"/>
                </a:lnTo>
                <a:lnTo>
                  <a:pt x="15318" y="54099"/>
                </a:lnTo>
                <a:lnTo>
                  <a:pt x="26275" y="57279"/>
                </a:lnTo>
                <a:lnTo>
                  <a:pt x="37221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2" y="31000"/>
                </a:lnTo>
                <a:lnTo>
                  <a:pt x="56048" y="20053"/>
                </a:lnTo>
                <a:lnTo>
                  <a:pt x="50809" y="10362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93"/>
          <p:cNvSpPr/>
          <p:nvPr/>
        </p:nvSpPr>
        <p:spPr>
          <a:xfrm>
            <a:off x="8444787" y="242423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8" y="0"/>
                </a:moveTo>
                <a:lnTo>
                  <a:pt x="20054" y="1222"/>
                </a:lnTo>
                <a:lnTo>
                  <a:pt x="10366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0"/>
                </a:lnTo>
                <a:lnTo>
                  <a:pt x="37230" y="56047"/>
                </a:lnTo>
                <a:lnTo>
                  <a:pt x="46918" y="50808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93"/>
          <p:cNvSpPr/>
          <p:nvPr/>
        </p:nvSpPr>
        <p:spPr>
          <a:xfrm>
            <a:off x="110383" y="238324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0998"/>
                </a:lnTo>
                <a:lnTo>
                  <a:pt x="56052" y="20054"/>
                </a:lnTo>
                <a:lnTo>
                  <a:pt x="50814" y="10366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93"/>
          <p:cNvSpPr/>
          <p:nvPr/>
        </p:nvSpPr>
        <p:spPr>
          <a:xfrm>
            <a:off x="498067" y="248966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93"/>
          <p:cNvSpPr/>
          <p:nvPr/>
        </p:nvSpPr>
        <p:spPr>
          <a:xfrm>
            <a:off x="904007" y="259405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93"/>
          <p:cNvSpPr/>
          <p:nvPr/>
        </p:nvSpPr>
        <p:spPr>
          <a:xfrm>
            <a:off x="1328663" y="269513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93"/>
          <p:cNvSpPr/>
          <p:nvPr/>
        </p:nvSpPr>
        <p:spPr>
          <a:xfrm>
            <a:off x="1772943" y="279270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1001"/>
                </a:lnTo>
                <a:lnTo>
                  <a:pt x="56048" y="20054"/>
                </a:lnTo>
                <a:lnTo>
                  <a:pt x="50809" y="10364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93"/>
          <p:cNvSpPr/>
          <p:nvPr/>
        </p:nvSpPr>
        <p:spPr>
          <a:xfrm>
            <a:off x="2238239" y="288817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93"/>
          <p:cNvSpPr/>
          <p:nvPr/>
        </p:nvSpPr>
        <p:spPr>
          <a:xfrm>
            <a:off x="2725731" y="298365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6" y="31001"/>
                </a:lnTo>
                <a:lnTo>
                  <a:pt x="56056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93"/>
          <p:cNvSpPr/>
          <p:nvPr/>
        </p:nvSpPr>
        <p:spPr>
          <a:xfrm>
            <a:off x="3234631" y="307967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93"/>
          <p:cNvSpPr/>
          <p:nvPr/>
        </p:nvSpPr>
        <p:spPr>
          <a:xfrm>
            <a:off x="3763635" y="317609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4" y="0"/>
                </a:moveTo>
                <a:lnTo>
                  <a:pt x="20048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9" y="57281"/>
                </a:lnTo>
                <a:lnTo>
                  <a:pt x="37225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4" y="30998"/>
                </a:lnTo>
                <a:lnTo>
                  <a:pt x="56053" y="20054"/>
                </a:lnTo>
                <a:lnTo>
                  <a:pt x="50818" y="10366"/>
                </a:lnTo>
                <a:lnTo>
                  <a:pt x="41956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93"/>
          <p:cNvSpPr/>
          <p:nvPr/>
        </p:nvSpPr>
        <p:spPr>
          <a:xfrm>
            <a:off x="4310803" y="327147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89" y="0"/>
                </a:moveTo>
                <a:lnTo>
                  <a:pt x="20047" y="1222"/>
                </a:lnTo>
                <a:lnTo>
                  <a:pt x="10362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5" y="46908"/>
                </a:lnTo>
                <a:lnTo>
                  <a:pt x="15318" y="54090"/>
                </a:lnTo>
                <a:lnTo>
                  <a:pt x="26275" y="57275"/>
                </a:lnTo>
                <a:lnTo>
                  <a:pt x="37221" y="56050"/>
                </a:lnTo>
                <a:lnTo>
                  <a:pt x="46909" y="50809"/>
                </a:lnTo>
                <a:lnTo>
                  <a:pt x="54091" y="41944"/>
                </a:lnTo>
                <a:lnTo>
                  <a:pt x="57272" y="30991"/>
                </a:lnTo>
                <a:lnTo>
                  <a:pt x="56048" y="20045"/>
                </a:lnTo>
                <a:lnTo>
                  <a:pt x="50809" y="10358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93"/>
          <p:cNvSpPr/>
          <p:nvPr/>
        </p:nvSpPr>
        <p:spPr>
          <a:xfrm>
            <a:off x="4872759" y="336123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93"/>
          <p:cNvSpPr/>
          <p:nvPr/>
        </p:nvSpPr>
        <p:spPr>
          <a:xfrm>
            <a:off x="5444207" y="343694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93"/>
          <p:cNvSpPr/>
          <p:nvPr/>
        </p:nvSpPr>
        <p:spPr>
          <a:xfrm>
            <a:off x="6018035" y="348701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5"/>
                </a:lnTo>
                <a:lnTo>
                  <a:pt x="10362" y="6462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4"/>
                </a:lnTo>
                <a:lnTo>
                  <a:pt x="54090" y="41948"/>
                </a:lnTo>
                <a:lnTo>
                  <a:pt x="57272" y="30997"/>
                </a:lnTo>
                <a:lnTo>
                  <a:pt x="56052" y="20052"/>
                </a:lnTo>
                <a:lnTo>
                  <a:pt x="50816" y="10362"/>
                </a:lnTo>
                <a:lnTo>
                  <a:pt x="41954" y="3174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93"/>
          <p:cNvSpPr/>
          <p:nvPr/>
        </p:nvSpPr>
        <p:spPr>
          <a:xfrm>
            <a:off x="6585391" y="350016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93"/>
          <p:cNvSpPr/>
          <p:nvPr/>
        </p:nvSpPr>
        <p:spPr>
          <a:xfrm>
            <a:off x="7136543" y="346749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4" y="0"/>
                </a:moveTo>
                <a:lnTo>
                  <a:pt x="20048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9" y="20050"/>
                </a:lnTo>
                <a:lnTo>
                  <a:pt x="50814" y="10362"/>
                </a:lnTo>
                <a:lnTo>
                  <a:pt x="41956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93"/>
          <p:cNvSpPr/>
          <p:nvPr/>
        </p:nvSpPr>
        <p:spPr>
          <a:xfrm>
            <a:off x="7662755" y="338380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2" y="37226"/>
                </a:lnTo>
                <a:lnTo>
                  <a:pt x="6458" y="46914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7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93"/>
          <p:cNvSpPr/>
          <p:nvPr/>
        </p:nvSpPr>
        <p:spPr>
          <a:xfrm>
            <a:off x="8157063" y="324684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93"/>
          <p:cNvSpPr/>
          <p:nvPr/>
        </p:nvSpPr>
        <p:spPr>
          <a:xfrm>
            <a:off x="8614195" y="305596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93"/>
          <p:cNvSpPr/>
          <p:nvPr/>
        </p:nvSpPr>
        <p:spPr>
          <a:xfrm>
            <a:off x="9031091" y="281182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93"/>
          <p:cNvSpPr/>
          <p:nvPr/>
        </p:nvSpPr>
        <p:spPr>
          <a:xfrm>
            <a:off x="9406947" y="251610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8" y="0"/>
                </a:moveTo>
                <a:lnTo>
                  <a:pt x="20052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1" y="37229"/>
                </a:lnTo>
                <a:lnTo>
                  <a:pt x="6459" y="46917"/>
                </a:lnTo>
                <a:lnTo>
                  <a:pt x="15328" y="54099"/>
                </a:lnTo>
                <a:lnTo>
                  <a:pt x="26284" y="57279"/>
                </a:lnTo>
                <a:lnTo>
                  <a:pt x="37226" y="56055"/>
                </a:lnTo>
                <a:lnTo>
                  <a:pt x="46911" y="50817"/>
                </a:lnTo>
                <a:lnTo>
                  <a:pt x="54091" y="41952"/>
                </a:lnTo>
                <a:lnTo>
                  <a:pt x="57273" y="31000"/>
                </a:lnTo>
                <a:lnTo>
                  <a:pt x="56053" y="20053"/>
                </a:lnTo>
                <a:lnTo>
                  <a:pt x="50818" y="10362"/>
                </a:lnTo>
                <a:lnTo>
                  <a:pt x="41955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93"/>
          <p:cNvSpPr/>
          <p:nvPr/>
        </p:nvSpPr>
        <p:spPr>
          <a:xfrm>
            <a:off x="178219" y="251744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8" y="20050"/>
                </a:lnTo>
                <a:lnTo>
                  <a:pt x="50809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93"/>
          <p:cNvSpPr/>
          <p:nvPr/>
        </p:nvSpPr>
        <p:spPr>
          <a:xfrm>
            <a:off x="550831" y="263582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1"/>
                </a:lnTo>
                <a:lnTo>
                  <a:pt x="56057" y="20045"/>
                </a:lnTo>
                <a:lnTo>
                  <a:pt x="50818" y="1035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93"/>
          <p:cNvSpPr/>
          <p:nvPr/>
        </p:nvSpPr>
        <p:spPr>
          <a:xfrm>
            <a:off x="943699" y="275639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93"/>
          <p:cNvSpPr/>
          <p:nvPr/>
        </p:nvSpPr>
        <p:spPr>
          <a:xfrm>
            <a:off x="1357223" y="287788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76" y="31002"/>
                </a:lnTo>
                <a:lnTo>
                  <a:pt x="56053" y="20058"/>
                </a:lnTo>
                <a:lnTo>
                  <a:pt x="50817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93"/>
          <p:cNvSpPr/>
          <p:nvPr/>
        </p:nvSpPr>
        <p:spPr>
          <a:xfrm>
            <a:off x="1792203" y="299967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89" y="0"/>
                </a:moveTo>
                <a:lnTo>
                  <a:pt x="20047" y="1223"/>
                </a:lnTo>
                <a:lnTo>
                  <a:pt x="10362" y="6461"/>
                </a:lnTo>
                <a:lnTo>
                  <a:pt x="3182" y="15321"/>
                </a:lnTo>
                <a:lnTo>
                  <a:pt x="0" y="26278"/>
                </a:lnTo>
                <a:lnTo>
                  <a:pt x="1220" y="37224"/>
                </a:lnTo>
                <a:lnTo>
                  <a:pt x="6455" y="46912"/>
                </a:lnTo>
                <a:lnTo>
                  <a:pt x="15318" y="54094"/>
                </a:lnTo>
                <a:lnTo>
                  <a:pt x="26275" y="57275"/>
                </a:lnTo>
                <a:lnTo>
                  <a:pt x="37221" y="56051"/>
                </a:lnTo>
                <a:lnTo>
                  <a:pt x="46909" y="50812"/>
                </a:lnTo>
                <a:lnTo>
                  <a:pt x="54091" y="41948"/>
                </a:lnTo>
                <a:lnTo>
                  <a:pt x="57272" y="30997"/>
                </a:lnTo>
                <a:lnTo>
                  <a:pt x="56048" y="20053"/>
                </a:lnTo>
                <a:lnTo>
                  <a:pt x="50809" y="10366"/>
                </a:lnTo>
                <a:lnTo>
                  <a:pt x="41945" y="3185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93"/>
          <p:cNvSpPr/>
          <p:nvPr/>
        </p:nvSpPr>
        <p:spPr>
          <a:xfrm>
            <a:off x="2249799" y="312201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8" y="0"/>
                </a:moveTo>
                <a:lnTo>
                  <a:pt x="20054" y="1220"/>
                </a:lnTo>
                <a:lnTo>
                  <a:pt x="10366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4" y="57276"/>
                </a:lnTo>
                <a:lnTo>
                  <a:pt x="37230" y="56052"/>
                </a:lnTo>
                <a:lnTo>
                  <a:pt x="46918" y="50814"/>
                </a:lnTo>
                <a:lnTo>
                  <a:pt x="54100" y="41949"/>
                </a:lnTo>
                <a:lnTo>
                  <a:pt x="57281" y="30997"/>
                </a:lnTo>
                <a:lnTo>
                  <a:pt x="56057" y="20051"/>
                </a:lnTo>
                <a:lnTo>
                  <a:pt x="50818" y="10364"/>
                </a:lnTo>
                <a:lnTo>
                  <a:pt x="41954" y="3186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93"/>
          <p:cNvSpPr/>
          <p:nvPr/>
        </p:nvSpPr>
        <p:spPr>
          <a:xfrm>
            <a:off x="2731535" y="324620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93"/>
          <p:cNvSpPr/>
          <p:nvPr/>
        </p:nvSpPr>
        <p:spPr>
          <a:xfrm>
            <a:off x="3238331" y="337331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93"/>
          <p:cNvSpPr/>
          <p:nvPr/>
        </p:nvSpPr>
        <p:spPr>
          <a:xfrm>
            <a:off x="3768547" y="350152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8" y="0"/>
                </a:moveTo>
                <a:lnTo>
                  <a:pt x="20054" y="1223"/>
                </a:lnTo>
                <a:lnTo>
                  <a:pt x="10366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93"/>
          <p:cNvSpPr/>
          <p:nvPr/>
        </p:nvSpPr>
        <p:spPr>
          <a:xfrm>
            <a:off x="4319463" y="362726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93"/>
          <p:cNvSpPr/>
          <p:nvPr/>
        </p:nvSpPr>
        <p:spPr>
          <a:xfrm>
            <a:off x="4887383" y="374495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84"/>
                </a:lnTo>
                <a:lnTo>
                  <a:pt x="37221" y="56059"/>
                </a:lnTo>
                <a:lnTo>
                  <a:pt x="46909" y="50818"/>
                </a:lnTo>
                <a:lnTo>
                  <a:pt x="54091" y="41952"/>
                </a:lnTo>
                <a:lnTo>
                  <a:pt x="57272" y="31000"/>
                </a:lnTo>
                <a:lnTo>
                  <a:pt x="56048" y="20053"/>
                </a:lnTo>
                <a:lnTo>
                  <a:pt x="50809" y="10362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93"/>
          <p:cNvSpPr/>
          <p:nvPr/>
        </p:nvSpPr>
        <p:spPr>
          <a:xfrm>
            <a:off x="5466507" y="384567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4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76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59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93"/>
          <p:cNvSpPr/>
          <p:nvPr/>
        </p:nvSpPr>
        <p:spPr>
          <a:xfrm>
            <a:off x="6049095" y="391810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4" y="0"/>
                </a:moveTo>
                <a:lnTo>
                  <a:pt x="20048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1"/>
                </a:lnTo>
                <a:lnTo>
                  <a:pt x="1220" y="37225"/>
                </a:lnTo>
                <a:lnTo>
                  <a:pt x="6455" y="46912"/>
                </a:lnTo>
                <a:lnTo>
                  <a:pt x="15318" y="54099"/>
                </a:lnTo>
                <a:lnTo>
                  <a:pt x="26279" y="57279"/>
                </a:lnTo>
                <a:lnTo>
                  <a:pt x="37225" y="56055"/>
                </a:lnTo>
                <a:lnTo>
                  <a:pt x="46911" y="50817"/>
                </a:lnTo>
                <a:lnTo>
                  <a:pt x="54091" y="41952"/>
                </a:lnTo>
                <a:lnTo>
                  <a:pt x="57272" y="30995"/>
                </a:lnTo>
                <a:lnTo>
                  <a:pt x="56049" y="20049"/>
                </a:lnTo>
                <a:lnTo>
                  <a:pt x="50814" y="10361"/>
                </a:lnTo>
                <a:lnTo>
                  <a:pt x="41956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93"/>
          <p:cNvSpPr/>
          <p:nvPr/>
        </p:nvSpPr>
        <p:spPr>
          <a:xfrm>
            <a:off x="6626563" y="395276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93"/>
          <p:cNvSpPr/>
          <p:nvPr/>
        </p:nvSpPr>
        <p:spPr>
          <a:xfrm>
            <a:off x="7189727" y="394237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5" y="56050"/>
                </a:lnTo>
                <a:lnTo>
                  <a:pt x="46909" y="50809"/>
                </a:lnTo>
                <a:lnTo>
                  <a:pt x="54090" y="41944"/>
                </a:lnTo>
                <a:lnTo>
                  <a:pt x="57276" y="30992"/>
                </a:lnTo>
                <a:lnTo>
                  <a:pt x="56056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93"/>
          <p:cNvSpPr/>
          <p:nvPr/>
        </p:nvSpPr>
        <p:spPr>
          <a:xfrm>
            <a:off x="7729943" y="388217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93"/>
          <p:cNvSpPr/>
          <p:nvPr/>
        </p:nvSpPr>
        <p:spPr>
          <a:xfrm>
            <a:off x="8240643" y="377034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4" y="0"/>
                </a:moveTo>
                <a:lnTo>
                  <a:pt x="20051" y="1222"/>
                </a:lnTo>
                <a:lnTo>
                  <a:pt x="10366" y="6458"/>
                </a:lnTo>
                <a:lnTo>
                  <a:pt x="3186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8" y="46908"/>
                </a:lnTo>
                <a:lnTo>
                  <a:pt x="15322" y="54090"/>
                </a:lnTo>
                <a:lnTo>
                  <a:pt x="26279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096" y="41944"/>
                </a:lnTo>
                <a:lnTo>
                  <a:pt x="57276" y="30992"/>
                </a:lnTo>
                <a:lnTo>
                  <a:pt x="56052" y="20049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93"/>
          <p:cNvSpPr/>
          <p:nvPr/>
        </p:nvSpPr>
        <p:spPr>
          <a:xfrm>
            <a:off x="8716871" y="360655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2" y="37230"/>
                </a:lnTo>
                <a:lnTo>
                  <a:pt x="6458" y="46918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1001"/>
                </a:lnTo>
                <a:lnTo>
                  <a:pt x="56052" y="20054"/>
                </a:lnTo>
                <a:lnTo>
                  <a:pt x="50817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93"/>
          <p:cNvSpPr/>
          <p:nvPr/>
        </p:nvSpPr>
        <p:spPr>
          <a:xfrm>
            <a:off x="9155119" y="339091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93"/>
          <p:cNvSpPr/>
          <p:nvPr/>
        </p:nvSpPr>
        <p:spPr>
          <a:xfrm>
            <a:off x="9553399" y="312399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93"/>
          <p:cNvSpPr/>
          <p:nvPr/>
        </p:nvSpPr>
        <p:spPr>
          <a:xfrm>
            <a:off x="9911143" y="280675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4" y="0"/>
                </a:moveTo>
                <a:lnTo>
                  <a:pt x="20048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9" y="57281"/>
                </a:lnTo>
                <a:lnTo>
                  <a:pt x="37225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2" y="31001"/>
                </a:lnTo>
                <a:lnTo>
                  <a:pt x="56049" y="20054"/>
                </a:lnTo>
                <a:lnTo>
                  <a:pt x="50814" y="10364"/>
                </a:lnTo>
                <a:lnTo>
                  <a:pt x="41956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93"/>
          <p:cNvSpPr/>
          <p:nvPr/>
        </p:nvSpPr>
        <p:spPr>
          <a:xfrm>
            <a:off x="10229151" y="244064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8" y="46917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1000"/>
                </a:lnTo>
                <a:lnTo>
                  <a:pt x="56052" y="20053"/>
                </a:lnTo>
                <a:lnTo>
                  <a:pt x="50814" y="10362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93"/>
          <p:cNvSpPr/>
          <p:nvPr/>
        </p:nvSpPr>
        <p:spPr>
          <a:xfrm>
            <a:off x="258887" y="264778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1002"/>
                </a:lnTo>
                <a:lnTo>
                  <a:pt x="56052" y="20058"/>
                </a:lnTo>
                <a:lnTo>
                  <a:pt x="50816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93"/>
          <p:cNvSpPr/>
          <p:nvPr/>
        </p:nvSpPr>
        <p:spPr>
          <a:xfrm>
            <a:off x="613739" y="277342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79"/>
                </a:lnTo>
                <a:lnTo>
                  <a:pt x="37221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2" y="31000"/>
                </a:lnTo>
                <a:lnTo>
                  <a:pt x="56048" y="20053"/>
                </a:lnTo>
                <a:lnTo>
                  <a:pt x="50809" y="10362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93"/>
          <p:cNvSpPr/>
          <p:nvPr/>
        </p:nvSpPr>
        <p:spPr>
          <a:xfrm>
            <a:off x="990738" y="290487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4" y="0"/>
                </a:moveTo>
                <a:lnTo>
                  <a:pt x="20050" y="1223"/>
                </a:lnTo>
                <a:lnTo>
                  <a:pt x="10364" y="6461"/>
                </a:lnTo>
                <a:lnTo>
                  <a:pt x="3182" y="15321"/>
                </a:lnTo>
                <a:lnTo>
                  <a:pt x="0" y="26278"/>
                </a:lnTo>
                <a:lnTo>
                  <a:pt x="1220" y="37224"/>
                </a:lnTo>
                <a:lnTo>
                  <a:pt x="6455" y="46912"/>
                </a:lnTo>
                <a:lnTo>
                  <a:pt x="15318" y="54094"/>
                </a:lnTo>
                <a:lnTo>
                  <a:pt x="26275" y="57275"/>
                </a:lnTo>
                <a:lnTo>
                  <a:pt x="37221" y="56051"/>
                </a:lnTo>
                <a:lnTo>
                  <a:pt x="46909" y="50812"/>
                </a:lnTo>
                <a:lnTo>
                  <a:pt x="54091" y="41948"/>
                </a:lnTo>
                <a:lnTo>
                  <a:pt x="57272" y="30997"/>
                </a:lnTo>
                <a:lnTo>
                  <a:pt x="56048" y="20053"/>
                </a:lnTo>
                <a:lnTo>
                  <a:pt x="50809" y="10366"/>
                </a:lnTo>
                <a:lnTo>
                  <a:pt x="41945" y="3185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93"/>
          <p:cNvSpPr/>
          <p:nvPr/>
        </p:nvSpPr>
        <p:spPr>
          <a:xfrm>
            <a:off x="1390087" y="304076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4" y="0"/>
                </a:moveTo>
                <a:lnTo>
                  <a:pt x="20048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9" y="57281"/>
                </a:lnTo>
                <a:lnTo>
                  <a:pt x="37225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4" y="31001"/>
                </a:lnTo>
                <a:lnTo>
                  <a:pt x="56053" y="20054"/>
                </a:lnTo>
                <a:lnTo>
                  <a:pt x="50818" y="10364"/>
                </a:lnTo>
                <a:lnTo>
                  <a:pt x="41956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93"/>
          <p:cNvSpPr/>
          <p:nvPr/>
        </p:nvSpPr>
        <p:spPr>
          <a:xfrm>
            <a:off x="1812415" y="318010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93"/>
          <p:cNvSpPr/>
          <p:nvPr/>
        </p:nvSpPr>
        <p:spPr>
          <a:xfrm>
            <a:off x="2258647" y="332233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93"/>
          <p:cNvSpPr/>
          <p:nvPr/>
        </p:nvSpPr>
        <p:spPr>
          <a:xfrm>
            <a:off x="2729907" y="346728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2" y="37230"/>
                </a:lnTo>
                <a:lnTo>
                  <a:pt x="6458" y="46918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7" y="30998"/>
                </a:lnTo>
                <a:lnTo>
                  <a:pt x="56056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93"/>
          <p:cNvSpPr/>
          <p:nvPr/>
        </p:nvSpPr>
        <p:spPr>
          <a:xfrm>
            <a:off x="3227335" y="361504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93"/>
          <p:cNvSpPr/>
          <p:nvPr/>
        </p:nvSpPr>
        <p:spPr>
          <a:xfrm>
            <a:off x="3750999" y="376440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93"/>
          <p:cNvSpPr/>
          <p:nvPr/>
        </p:nvSpPr>
        <p:spPr>
          <a:xfrm>
            <a:off x="4297767" y="391061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6"/>
                </a:lnTo>
                <a:lnTo>
                  <a:pt x="37225" y="56054"/>
                </a:lnTo>
                <a:lnTo>
                  <a:pt x="46909" y="50814"/>
                </a:lnTo>
                <a:lnTo>
                  <a:pt x="54090" y="41944"/>
                </a:lnTo>
                <a:lnTo>
                  <a:pt x="57276" y="30992"/>
                </a:lnTo>
                <a:lnTo>
                  <a:pt x="56056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93"/>
          <p:cNvSpPr/>
          <p:nvPr/>
        </p:nvSpPr>
        <p:spPr>
          <a:xfrm>
            <a:off x="4863127" y="404700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93"/>
          <p:cNvSpPr/>
          <p:nvPr/>
        </p:nvSpPr>
        <p:spPr>
          <a:xfrm>
            <a:off x="5441463" y="416539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5" y="56059"/>
                </a:lnTo>
                <a:lnTo>
                  <a:pt x="46909" y="50818"/>
                </a:lnTo>
                <a:lnTo>
                  <a:pt x="54090" y="41952"/>
                </a:lnTo>
                <a:lnTo>
                  <a:pt x="57272" y="31001"/>
                </a:lnTo>
                <a:lnTo>
                  <a:pt x="56052" y="20056"/>
                </a:lnTo>
                <a:lnTo>
                  <a:pt x="50816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93"/>
          <p:cNvSpPr/>
          <p:nvPr/>
        </p:nvSpPr>
        <p:spPr>
          <a:xfrm>
            <a:off x="6025179" y="425590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8" y="0"/>
                </a:moveTo>
                <a:lnTo>
                  <a:pt x="20054" y="1222"/>
                </a:lnTo>
                <a:lnTo>
                  <a:pt x="10366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93"/>
          <p:cNvSpPr/>
          <p:nvPr/>
        </p:nvSpPr>
        <p:spPr>
          <a:xfrm>
            <a:off x="6605603" y="430977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93"/>
          <p:cNvSpPr/>
          <p:nvPr/>
        </p:nvSpPr>
        <p:spPr>
          <a:xfrm>
            <a:off x="7174499" y="432091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79"/>
                </a:lnTo>
                <a:lnTo>
                  <a:pt x="37221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2" y="31000"/>
                </a:lnTo>
                <a:lnTo>
                  <a:pt x="56048" y="20053"/>
                </a:lnTo>
                <a:lnTo>
                  <a:pt x="50809" y="10362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93"/>
          <p:cNvSpPr/>
          <p:nvPr/>
        </p:nvSpPr>
        <p:spPr>
          <a:xfrm>
            <a:off x="7723967" y="428521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4" y="0"/>
                </a:moveTo>
                <a:lnTo>
                  <a:pt x="20050" y="1222"/>
                </a:lnTo>
                <a:lnTo>
                  <a:pt x="10363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1" y="37220"/>
                </a:lnTo>
                <a:lnTo>
                  <a:pt x="6459" y="46908"/>
                </a:lnTo>
                <a:lnTo>
                  <a:pt x="15328" y="54090"/>
                </a:lnTo>
                <a:lnTo>
                  <a:pt x="26279" y="57275"/>
                </a:lnTo>
                <a:lnTo>
                  <a:pt x="37223" y="56050"/>
                </a:lnTo>
                <a:lnTo>
                  <a:pt x="46909" y="50809"/>
                </a:lnTo>
                <a:lnTo>
                  <a:pt x="54091" y="41944"/>
                </a:lnTo>
                <a:lnTo>
                  <a:pt x="57273" y="30992"/>
                </a:lnTo>
                <a:lnTo>
                  <a:pt x="56052" y="20049"/>
                </a:lnTo>
                <a:lnTo>
                  <a:pt x="50813" y="10362"/>
                </a:lnTo>
                <a:lnTo>
                  <a:pt x="41945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93"/>
          <p:cNvSpPr/>
          <p:nvPr/>
        </p:nvSpPr>
        <p:spPr>
          <a:xfrm>
            <a:off x="8247431" y="420051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93"/>
          <p:cNvSpPr/>
          <p:nvPr/>
        </p:nvSpPr>
        <p:spPr>
          <a:xfrm>
            <a:off x="8740499" y="406656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1001"/>
                </a:lnTo>
                <a:lnTo>
                  <a:pt x="56052" y="20054"/>
                </a:lnTo>
                <a:lnTo>
                  <a:pt x="50816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93"/>
          <p:cNvSpPr/>
          <p:nvPr/>
        </p:nvSpPr>
        <p:spPr>
          <a:xfrm>
            <a:off x="9199891" y="388344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93"/>
          <p:cNvSpPr/>
          <p:nvPr/>
        </p:nvSpPr>
        <p:spPr>
          <a:xfrm>
            <a:off x="9623139" y="365097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93"/>
          <p:cNvSpPr/>
          <p:nvPr/>
        </p:nvSpPr>
        <p:spPr>
          <a:xfrm>
            <a:off x="10008551" y="336890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0997"/>
                </a:lnTo>
                <a:lnTo>
                  <a:pt x="56056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93"/>
          <p:cNvSpPr/>
          <p:nvPr/>
        </p:nvSpPr>
        <p:spPr>
          <a:xfrm>
            <a:off x="10355119" y="303710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93"/>
          <p:cNvSpPr/>
          <p:nvPr/>
        </p:nvSpPr>
        <p:spPr>
          <a:xfrm>
            <a:off x="10662823" y="265608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4" y="0"/>
                </a:moveTo>
                <a:lnTo>
                  <a:pt x="20048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84"/>
                </a:lnTo>
                <a:lnTo>
                  <a:pt x="37221" y="56059"/>
                </a:lnTo>
                <a:lnTo>
                  <a:pt x="46909" y="50818"/>
                </a:lnTo>
                <a:lnTo>
                  <a:pt x="54091" y="41952"/>
                </a:lnTo>
                <a:lnTo>
                  <a:pt x="57272" y="31001"/>
                </a:lnTo>
                <a:lnTo>
                  <a:pt x="56049" y="20056"/>
                </a:lnTo>
                <a:lnTo>
                  <a:pt x="50814" y="10366"/>
                </a:lnTo>
                <a:lnTo>
                  <a:pt x="41956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93"/>
          <p:cNvSpPr/>
          <p:nvPr/>
        </p:nvSpPr>
        <p:spPr>
          <a:xfrm>
            <a:off x="10937139" y="223065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4" y="0"/>
                </a:moveTo>
                <a:lnTo>
                  <a:pt x="20051" y="1222"/>
                </a:lnTo>
                <a:lnTo>
                  <a:pt x="10366" y="6458"/>
                </a:lnTo>
                <a:lnTo>
                  <a:pt x="3186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8" y="46908"/>
                </a:lnTo>
                <a:lnTo>
                  <a:pt x="15322" y="54090"/>
                </a:lnTo>
                <a:lnTo>
                  <a:pt x="26279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096" y="41944"/>
                </a:lnTo>
                <a:lnTo>
                  <a:pt x="57276" y="30992"/>
                </a:lnTo>
                <a:lnTo>
                  <a:pt x="56052" y="20049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93"/>
          <p:cNvSpPr/>
          <p:nvPr/>
        </p:nvSpPr>
        <p:spPr>
          <a:xfrm>
            <a:off x="43671" y="265784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93"/>
          <p:cNvSpPr/>
          <p:nvPr/>
        </p:nvSpPr>
        <p:spPr>
          <a:xfrm>
            <a:off x="353519" y="277584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5"/>
                </a:lnTo>
                <a:lnTo>
                  <a:pt x="10362" y="6462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5"/>
                </a:lnTo>
                <a:lnTo>
                  <a:pt x="56057" y="20048"/>
                </a:lnTo>
                <a:lnTo>
                  <a:pt x="50818" y="10358"/>
                </a:lnTo>
                <a:lnTo>
                  <a:pt x="41954" y="3174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93"/>
          <p:cNvSpPr/>
          <p:nvPr/>
        </p:nvSpPr>
        <p:spPr>
          <a:xfrm>
            <a:off x="687747" y="290398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2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6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8" y="46914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9" y="3180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93"/>
          <p:cNvSpPr/>
          <p:nvPr/>
        </p:nvSpPr>
        <p:spPr>
          <a:xfrm>
            <a:off x="1045851" y="304079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93"/>
          <p:cNvSpPr/>
          <p:nvPr/>
        </p:nvSpPr>
        <p:spPr>
          <a:xfrm>
            <a:off x="1427807" y="318488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93"/>
          <p:cNvSpPr/>
          <p:nvPr/>
        </p:nvSpPr>
        <p:spPr>
          <a:xfrm>
            <a:off x="1833987" y="333491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93"/>
          <p:cNvSpPr/>
          <p:nvPr/>
        </p:nvSpPr>
        <p:spPr>
          <a:xfrm>
            <a:off x="2265059" y="348966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93"/>
          <p:cNvSpPr/>
          <p:nvPr/>
        </p:nvSpPr>
        <p:spPr>
          <a:xfrm>
            <a:off x="2721779" y="364796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93"/>
          <p:cNvSpPr/>
          <p:nvPr/>
        </p:nvSpPr>
        <p:spPr>
          <a:xfrm>
            <a:off x="3204835" y="380847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89" y="0"/>
                </a:moveTo>
                <a:lnTo>
                  <a:pt x="20047" y="1222"/>
                </a:lnTo>
                <a:lnTo>
                  <a:pt x="10362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5" y="46908"/>
                </a:lnTo>
                <a:lnTo>
                  <a:pt x="15318" y="54090"/>
                </a:lnTo>
                <a:lnTo>
                  <a:pt x="26275" y="57275"/>
                </a:lnTo>
                <a:lnTo>
                  <a:pt x="37221" y="56050"/>
                </a:lnTo>
                <a:lnTo>
                  <a:pt x="46909" y="50809"/>
                </a:lnTo>
                <a:lnTo>
                  <a:pt x="54091" y="41944"/>
                </a:lnTo>
                <a:lnTo>
                  <a:pt x="57272" y="30992"/>
                </a:lnTo>
                <a:lnTo>
                  <a:pt x="56048" y="20049"/>
                </a:lnTo>
                <a:lnTo>
                  <a:pt x="50809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93"/>
          <p:cNvSpPr/>
          <p:nvPr/>
        </p:nvSpPr>
        <p:spPr>
          <a:xfrm>
            <a:off x="3714531" y="396948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93"/>
          <p:cNvSpPr/>
          <p:nvPr/>
        </p:nvSpPr>
        <p:spPr>
          <a:xfrm>
            <a:off x="4249623" y="412752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93"/>
          <p:cNvSpPr/>
          <p:nvPr/>
        </p:nvSpPr>
        <p:spPr>
          <a:xfrm>
            <a:off x="4805343" y="427581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4" y="0"/>
                </a:moveTo>
                <a:lnTo>
                  <a:pt x="20048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9" y="20050"/>
                </a:lnTo>
                <a:lnTo>
                  <a:pt x="50814" y="10362"/>
                </a:lnTo>
                <a:lnTo>
                  <a:pt x="41956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93"/>
          <p:cNvSpPr/>
          <p:nvPr/>
        </p:nvSpPr>
        <p:spPr>
          <a:xfrm>
            <a:off x="5375583" y="440641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93"/>
          <p:cNvSpPr/>
          <p:nvPr/>
        </p:nvSpPr>
        <p:spPr>
          <a:xfrm>
            <a:off x="5953543" y="451117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4" y="0"/>
                </a:moveTo>
                <a:lnTo>
                  <a:pt x="20050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5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93"/>
          <p:cNvSpPr/>
          <p:nvPr/>
        </p:nvSpPr>
        <p:spPr>
          <a:xfrm>
            <a:off x="6531071" y="458224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93"/>
          <p:cNvSpPr/>
          <p:nvPr/>
        </p:nvSpPr>
        <p:spPr>
          <a:xfrm>
            <a:off x="7100007" y="461351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93"/>
          <p:cNvSpPr/>
          <p:nvPr/>
        </p:nvSpPr>
        <p:spPr>
          <a:xfrm>
            <a:off x="7653475" y="460140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0998"/>
                </a:lnTo>
                <a:lnTo>
                  <a:pt x="56056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93"/>
          <p:cNvSpPr/>
          <p:nvPr/>
        </p:nvSpPr>
        <p:spPr>
          <a:xfrm>
            <a:off x="8185419" y="454384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5" y="56050"/>
                </a:lnTo>
                <a:lnTo>
                  <a:pt x="46909" y="50809"/>
                </a:lnTo>
                <a:lnTo>
                  <a:pt x="54090" y="41944"/>
                </a:lnTo>
                <a:lnTo>
                  <a:pt x="57276" y="30992"/>
                </a:lnTo>
                <a:lnTo>
                  <a:pt x="56056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93"/>
          <p:cNvSpPr/>
          <p:nvPr/>
        </p:nvSpPr>
        <p:spPr>
          <a:xfrm>
            <a:off x="8691234" y="443991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4" y="0"/>
                </a:moveTo>
                <a:lnTo>
                  <a:pt x="20048" y="1220"/>
                </a:lnTo>
                <a:lnTo>
                  <a:pt x="10362" y="6458"/>
                </a:lnTo>
                <a:lnTo>
                  <a:pt x="3182" y="15322"/>
                </a:lnTo>
                <a:lnTo>
                  <a:pt x="0" y="26279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096"/>
                </a:lnTo>
                <a:lnTo>
                  <a:pt x="26279" y="57276"/>
                </a:lnTo>
                <a:lnTo>
                  <a:pt x="37225" y="56052"/>
                </a:lnTo>
                <a:lnTo>
                  <a:pt x="46911" y="50814"/>
                </a:lnTo>
                <a:lnTo>
                  <a:pt x="54091" y="41949"/>
                </a:lnTo>
                <a:lnTo>
                  <a:pt x="57274" y="30998"/>
                </a:lnTo>
                <a:lnTo>
                  <a:pt x="56053" y="20055"/>
                </a:lnTo>
                <a:lnTo>
                  <a:pt x="50818" y="10368"/>
                </a:lnTo>
                <a:lnTo>
                  <a:pt x="41956" y="3186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93"/>
          <p:cNvSpPr/>
          <p:nvPr/>
        </p:nvSpPr>
        <p:spPr>
          <a:xfrm>
            <a:off x="9168131" y="428979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8" y="46914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Google Shape;644;p93"/>
          <p:cNvSpPr/>
          <p:nvPr/>
        </p:nvSpPr>
        <p:spPr>
          <a:xfrm>
            <a:off x="9613939" y="409328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0998"/>
                </a:lnTo>
                <a:lnTo>
                  <a:pt x="56052" y="20054"/>
                </a:lnTo>
                <a:lnTo>
                  <a:pt x="50814" y="10366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93"/>
          <p:cNvSpPr/>
          <p:nvPr/>
        </p:nvSpPr>
        <p:spPr>
          <a:xfrm>
            <a:off x="10026663" y="384951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2" y="0"/>
                </a:moveTo>
                <a:lnTo>
                  <a:pt x="20049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2" y="31000"/>
                </a:lnTo>
                <a:lnTo>
                  <a:pt x="56050" y="20053"/>
                </a:lnTo>
                <a:lnTo>
                  <a:pt x="50812" y="10362"/>
                </a:lnTo>
                <a:lnTo>
                  <a:pt x="41943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93"/>
          <p:cNvSpPr/>
          <p:nvPr/>
        </p:nvSpPr>
        <p:spPr>
          <a:xfrm>
            <a:off x="10404423" y="355716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6" y="30995"/>
                </a:lnTo>
                <a:lnTo>
                  <a:pt x="56056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93"/>
          <p:cNvSpPr/>
          <p:nvPr/>
        </p:nvSpPr>
        <p:spPr>
          <a:xfrm>
            <a:off x="10745463" y="321499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5" y="56050"/>
                </a:lnTo>
                <a:lnTo>
                  <a:pt x="46909" y="50809"/>
                </a:lnTo>
                <a:lnTo>
                  <a:pt x="54090" y="41944"/>
                </a:lnTo>
                <a:lnTo>
                  <a:pt x="57276" y="30992"/>
                </a:lnTo>
                <a:lnTo>
                  <a:pt x="56056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93"/>
          <p:cNvSpPr/>
          <p:nvPr/>
        </p:nvSpPr>
        <p:spPr>
          <a:xfrm>
            <a:off x="11048883" y="282272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1"/>
                </a:lnTo>
                <a:lnTo>
                  <a:pt x="1220" y="37225"/>
                </a:lnTo>
                <a:lnTo>
                  <a:pt x="6458" y="46912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0995"/>
                </a:lnTo>
                <a:lnTo>
                  <a:pt x="56052" y="20049"/>
                </a:lnTo>
                <a:lnTo>
                  <a:pt x="50814" y="10361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93"/>
          <p:cNvSpPr/>
          <p:nvPr/>
        </p:nvSpPr>
        <p:spPr>
          <a:xfrm>
            <a:off x="11319391" y="238475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93"/>
          <p:cNvSpPr/>
          <p:nvPr/>
        </p:nvSpPr>
        <p:spPr>
          <a:xfrm>
            <a:off x="179967" y="279077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5" y="56051"/>
                </a:lnTo>
                <a:lnTo>
                  <a:pt x="46909" y="50812"/>
                </a:lnTo>
                <a:lnTo>
                  <a:pt x="54090" y="41948"/>
                </a:lnTo>
                <a:lnTo>
                  <a:pt x="57276" y="30997"/>
                </a:lnTo>
                <a:lnTo>
                  <a:pt x="56056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93"/>
          <p:cNvSpPr/>
          <p:nvPr/>
        </p:nvSpPr>
        <p:spPr>
          <a:xfrm>
            <a:off x="464563" y="290444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93"/>
          <p:cNvSpPr/>
          <p:nvPr/>
        </p:nvSpPr>
        <p:spPr>
          <a:xfrm>
            <a:off x="775351" y="303049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5"/>
                </a:lnTo>
                <a:lnTo>
                  <a:pt x="10362" y="6462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4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2"/>
                </a:lnTo>
                <a:lnTo>
                  <a:pt x="50818" y="10362"/>
                </a:lnTo>
                <a:lnTo>
                  <a:pt x="41954" y="3174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93"/>
          <p:cNvSpPr/>
          <p:nvPr/>
        </p:nvSpPr>
        <p:spPr>
          <a:xfrm>
            <a:off x="1111619" y="316749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0997"/>
                </a:lnTo>
                <a:lnTo>
                  <a:pt x="56056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93"/>
          <p:cNvSpPr/>
          <p:nvPr/>
        </p:nvSpPr>
        <p:spPr>
          <a:xfrm>
            <a:off x="1473079" y="331396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4" y="0"/>
                </a:moveTo>
                <a:lnTo>
                  <a:pt x="20051" y="1225"/>
                </a:lnTo>
                <a:lnTo>
                  <a:pt x="10366" y="6462"/>
                </a:lnTo>
                <a:lnTo>
                  <a:pt x="3186" y="15321"/>
                </a:lnTo>
                <a:lnTo>
                  <a:pt x="0" y="26278"/>
                </a:lnTo>
                <a:lnTo>
                  <a:pt x="1220" y="37224"/>
                </a:lnTo>
                <a:lnTo>
                  <a:pt x="6458" y="46912"/>
                </a:lnTo>
                <a:lnTo>
                  <a:pt x="15322" y="54094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4"/>
                </a:lnTo>
                <a:lnTo>
                  <a:pt x="54096" y="41948"/>
                </a:lnTo>
                <a:lnTo>
                  <a:pt x="57276" y="30997"/>
                </a:lnTo>
                <a:lnTo>
                  <a:pt x="56052" y="20052"/>
                </a:lnTo>
                <a:lnTo>
                  <a:pt x="50814" y="10362"/>
                </a:lnTo>
                <a:lnTo>
                  <a:pt x="41949" y="3174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93"/>
          <p:cNvSpPr/>
          <p:nvPr/>
        </p:nvSpPr>
        <p:spPr>
          <a:xfrm>
            <a:off x="1859847" y="346834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4" y="0"/>
                </a:moveTo>
                <a:lnTo>
                  <a:pt x="20050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84"/>
                </a:lnTo>
                <a:lnTo>
                  <a:pt x="37221" y="56059"/>
                </a:lnTo>
                <a:lnTo>
                  <a:pt x="46909" y="50818"/>
                </a:lnTo>
                <a:lnTo>
                  <a:pt x="54091" y="41952"/>
                </a:lnTo>
                <a:lnTo>
                  <a:pt x="57273" y="31001"/>
                </a:lnTo>
                <a:lnTo>
                  <a:pt x="56052" y="20056"/>
                </a:lnTo>
                <a:lnTo>
                  <a:pt x="50814" y="10366"/>
                </a:lnTo>
                <a:lnTo>
                  <a:pt x="41945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93"/>
          <p:cNvSpPr/>
          <p:nvPr/>
        </p:nvSpPr>
        <p:spPr>
          <a:xfrm>
            <a:off x="2272271" y="362893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0997"/>
                </a:lnTo>
                <a:lnTo>
                  <a:pt x="56056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93"/>
          <p:cNvSpPr/>
          <p:nvPr/>
        </p:nvSpPr>
        <p:spPr>
          <a:xfrm>
            <a:off x="2710803" y="379388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4" y="0"/>
                </a:moveTo>
                <a:lnTo>
                  <a:pt x="20050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5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93"/>
          <p:cNvSpPr/>
          <p:nvPr/>
        </p:nvSpPr>
        <p:spPr>
          <a:xfrm>
            <a:off x="3175755" y="396098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8" y="46914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93"/>
          <p:cNvSpPr/>
          <p:nvPr/>
        </p:nvSpPr>
        <p:spPr>
          <a:xfrm>
            <a:off x="3667047" y="412758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2" y="37220"/>
                </a:lnTo>
                <a:lnTo>
                  <a:pt x="6458" y="46908"/>
                </a:lnTo>
                <a:lnTo>
                  <a:pt x="15316" y="54090"/>
                </a:lnTo>
                <a:lnTo>
                  <a:pt x="26278" y="57276"/>
                </a:lnTo>
                <a:lnTo>
                  <a:pt x="37224" y="56054"/>
                </a:lnTo>
                <a:lnTo>
                  <a:pt x="46909" y="50814"/>
                </a:lnTo>
                <a:lnTo>
                  <a:pt x="54090" y="41944"/>
                </a:lnTo>
                <a:lnTo>
                  <a:pt x="57277" y="30992"/>
                </a:lnTo>
                <a:lnTo>
                  <a:pt x="56056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93"/>
          <p:cNvSpPr/>
          <p:nvPr/>
        </p:nvSpPr>
        <p:spPr>
          <a:xfrm>
            <a:off x="4183895" y="429053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2" y="30995"/>
                </a:lnTo>
                <a:lnTo>
                  <a:pt x="56052" y="20049"/>
                </a:lnTo>
                <a:lnTo>
                  <a:pt x="50816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93"/>
          <p:cNvSpPr/>
          <p:nvPr/>
        </p:nvSpPr>
        <p:spPr>
          <a:xfrm>
            <a:off x="4723659" y="444507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93"/>
          <p:cNvSpPr/>
          <p:nvPr/>
        </p:nvSpPr>
        <p:spPr>
          <a:xfrm>
            <a:off x="5280291" y="458396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8" y="0"/>
                </a:moveTo>
                <a:lnTo>
                  <a:pt x="20052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1" y="37230"/>
                </a:lnTo>
                <a:lnTo>
                  <a:pt x="6459" y="46918"/>
                </a:lnTo>
                <a:lnTo>
                  <a:pt x="15328" y="54100"/>
                </a:lnTo>
                <a:lnTo>
                  <a:pt x="26284" y="57281"/>
                </a:lnTo>
                <a:lnTo>
                  <a:pt x="37226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3" y="31001"/>
                </a:lnTo>
                <a:lnTo>
                  <a:pt x="56053" y="20054"/>
                </a:lnTo>
                <a:lnTo>
                  <a:pt x="50818" y="10364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93"/>
          <p:cNvSpPr/>
          <p:nvPr/>
        </p:nvSpPr>
        <p:spPr>
          <a:xfrm>
            <a:off x="5846823" y="469957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8" y="0"/>
                </a:moveTo>
                <a:lnTo>
                  <a:pt x="20052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1" y="37229"/>
                </a:lnTo>
                <a:lnTo>
                  <a:pt x="6459" y="46917"/>
                </a:lnTo>
                <a:lnTo>
                  <a:pt x="15328" y="54099"/>
                </a:lnTo>
                <a:lnTo>
                  <a:pt x="26279" y="57279"/>
                </a:lnTo>
                <a:lnTo>
                  <a:pt x="37223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3" y="31000"/>
                </a:lnTo>
                <a:lnTo>
                  <a:pt x="56053" y="20053"/>
                </a:lnTo>
                <a:lnTo>
                  <a:pt x="50818" y="10362"/>
                </a:lnTo>
                <a:lnTo>
                  <a:pt x="41955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93"/>
          <p:cNvSpPr/>
          <p:nvPr/>
        </p:nvSpPr>
        <p:spPr>
          <a:xfrm>
            <a:off x="6416207" y="478517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2" y="0"/>
                </a:moveTo>
                <a:lnTo>
                  <a:pt x="20046" y="1226"/>
                </a:lnTo>
                <a:lnTo>
                  <a:pt x="10361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2" y="37229"/>
                </a:lnTo>
                <a:lnTo>
                  <a:pt x="6458" y="46917"/>
                </a:lnTo>
                <a:lnTo>
                  <a:pt x="15316" y="54099"/>
                </a:lnTo>
                <a:lnTo>
                  <a:pt x="26278" y="57284"/>
                </a:lnTo>
                <a:lnTo>
                  <a:pt x="37224" y="56059"/>
                </a:lnTo>
                <a:lnTo>
                  <a:pt x="46909" y="50818"/>
                </a:lnTo>
                <a:lnTo>
                  <a:pt x="54090" y="41952"/>
                </a:lnTo>
                <a:lnTo>
                  <a:pt x="57272" y="31000"/>
                </a:lnTo>
                <a:lnTo>
                  <a:pt x="56052" y="20053"/>
                </a:lnTo>
                <a:lnTo>
                  <a:pt x="50817" y="10362"/>
                </a:lnTo>
                <a:lnTo>
                  <a:pt x="41954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93"/>
          <p:cNvSpPr/>
          <p:nvPr/>
        </p:nvSpPr>
        <p:spPr>
          <a:xfrm>
            <a:off x="6980799" y="483488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8" y="0"/>
                </a:moveTo>
                <a:lnTo>
                  <a:pt x="20052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1" y="37229"/>
                </a:lnTo>
                <a:lnTo>
                  <a:pt x="6459" y="46917"/>
                </a:lnTo>
                <a:lnTo>
                  <a:pt x="15328" y="54099"/>
                </a:lnTo>
                <a:lnTo>
                  <a:pt x="26279" y="57284"/>
                </a:lnTo>
                <a:lnTo>
                  <a:pt x="37223" y="56059"/>
                </a:lnTo>
                <a:lnTo>
                  <a:pt x="46909" y="50818"/>
                </a:lnTo>
                <a:lnTo>
                  <a:pt x="54091" y="41952"/>
                </a:lnTo>
                <a:lnTo>
                  <a:pt x="57273" y="31001"/>
                </a:lnTo>
                <a:lnTo>
                  <a:pt x="56053" y="20056"/>
                </a:lnTo>
                <a:lnTo>
                  <a:pt x="50818" y="10366"/>
                </a:lnTo>
                <a:lnTo>
                  <a:pt x="41955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93"/>
          <p:cNvSpPr/>
          <p:nvPr/>
        </p:nvSpPr>
        <p:spPr>
          <a:xfrm>
            <a:off x="7533639" y="484457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93"/>
          <p:cNvSpPr/>
          <p:nvPr/>
        </p:nvSpPr>
        <p:spPr>
          <a:xfrm>
            <a:off x="8069463" y="481230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89" y="0"/>
                </a:moveTo>
                <a:lnTo>
                  <a:pt x="20047" y="1220"/>
                </a:lnTo>
                <a:lnTo>
                  <a:pt x="10362" y="6458"/>
                </a:lnTo>
                <a:lnTo>
                  <a:pt x="3182" y="15322"/>
                </a:lnTo>
                <a:lnTo>
                  <a:pt x="0" y="26279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096"/>
                </a:lnTo>
                <a:lnTo>
                  <a:pt x="26275" y="57276"/>
                </a:lnTo>
                <a:lnTo>
                  <a:pt x="37221" y="56052"/>
                </a:lnTo>
                <a:lnTo>
                  <a:pt x="46909" y="50814"/>
                </a:lnTo>
                <a:lnTo>
                  <a:pt x="54091" y="41949"/>
                </a:lnTo>
                <a:lnTo>
                  <a:pt x="57273" y="30998"/>
                </a:lnTo>
                <a:lnTo>
                  <a:pt x="56052" y="20055"/>
                </a:lnTo>
                <a:lnTo>
                  <a:pt x="50814" y="10368"/>
                </a:lnTo>
                <a:lnTo>
                  <a:pt x="41945" y="3186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93"/>
          <p:cNvSpPr/>
          <p:nvPr/>
        </p:nvSpPr>
        <p:spPr>
          <a:xfrm>
            <a:off x="8583895" y="473706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4" y="0"/>
                </a:moveTo>
                <a:lnTo>
                  <a:pt x="20050" y="1226"/>
                </a:lnTo>
                <a:lnTo>
                  <a:pt x="10363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1" y="37229"/>
                </a:lnTo>
                <a:lnTo>
                  <a:pt x="6459" y="46917"/>
                </a:lnTo>
                <a:lnTo>
                  <a:pt x="15328" y="54099"/>
                </a:lnTo>
                <a:lnTo>
                  <a:pt x="26279" y="57279"/>
                </a:lnTo>
                <a:lnTo>
                  <a:pt x="37223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2" y="30997"/>
                </a:lnTo>
                <a:lnTo>
                  <a:pt x="56048" y="20053"/>
                </a:lnTo>
                <a:lnTo>
                  <a:pt x="50809" y="10365"/>
                </a:lnTo>
                <a:lnTo>
                  <a:pt x="41945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93"/>
          <p:cNvSpPr/>
          <p:nvPr/>
        </p:nvSpPr>
        <p:spPr>
          <a:xfrm>
            <a:off x="9073791" y="461841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93"/>
          <p:cNvSpPr/>
          <p:nvPr/>
        </p:nvSpPr>
        <p:spPr>
          <a:xfrm>
            <a:off x="9537399" y="445636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8" y="0"/>
                </a:moveTo>
                <a:lnTo>
                  <a:pt x="20054" y="1222"/>
                </a:lnTo>
                <a:lnTo>
                  <a:pt x="10366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93"/>
          <p:cNvSpPr/>
          <p:nvPr/>
        </p:nvSpPr>
        <p:spPr>
          <a:xfrm>
            <a:off x="9973175" y="425019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8" y="0"/>
                </a:moveTo>
                <a:lnTo>
                  <a:pt x="20052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1" y="37230"/>
                </a:lnTo>
                <a:lnTo>
                  <a:pt x="6459" y="46918"/>
                </a:lnTo>
                <a:lnTo>
                  <a:pt x="15328" y="54100"/>
                </a:lnTo>
                <a:lnTo>
                  <a:pt x="26279" y="57281"/>
                </a:lnTo>
                <a:lnTo>
                  <a:pt x="37223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9" y="20050"/>
                </a:lnTo>
                <a:lnTo>
                  <a:pt x="50813" y="10362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93"/>
          <p:cNvSpPr/>
          <p:nvPr/>
        </p:nvSpPr>
        <p:spPr>
          <a:xfrm>
            <a:off x="10379235" y="399822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4" y="0"/>
                </a:moveTo>
                <a:lnTo>
                  <a:pt x="20050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84"/>
                </a:lnTo>
                <a:lnTo>
                  <a:pt x="37221" y="56059"/>
                </a:lnTo>
                <a:lnTo>
                  <a:pt x="46909" y="50818"/>
                </a:lnTo>
                <a:lnTo>
                  <a:pt x="54091" y="41952"/>
                </a:lnTo>
                <a:lnTo>
                  <a:pt x="57273" y="31001"/>
                </a:lnTo>
                <a:lnTo>
                  <a:pt x="56052" y="20056"/>
                </a:lnTo>
                <a:lnTo>
                  <a:pt x="50814" y="10366"/>
                </a:lnTo>
                <a:lnTo>
                  <a:pt x="41945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93"/>
          <p:cNvSpPr/>
          <p:nvPr/>
        </p:nvSpPr>
        <p:spPr>
          <a:xfrm>
            <a:off x="10753271" y="369807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8" y="0"/>
                </a:moveTo>
                <a:lnTo>
                  <a:pt x="20052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1" y="37229"/>
                </a:lnTo>
                <a:lnTo>
                  <a:pt x="6459" y="46917"/>
                </a:lnTo>
                <a:lnTo>
                  <a:pt x="15328" y="54099"/>
                </a:lnTo>
                <a:lnTo>
                  <a:pt x="26279" y="57279"/>
                </a:lnTo>
                <a:lnTo>
                  <a:pt x="37223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3" y="31000"/>
                </a:lnTo>
                <a:lnTo>
                  <a:pt x="56053" y="20053"/>
                </a:lnTo>
                <a:lnTo>
                  <a:pt x="50818" y="10362"/>
                </a:lnTo>
                <a:lnTo>
                  <a:pt x="41955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93"/>
          <p:cNvSpPr/>
          <p:nvPr/>
        </p:nvSpPr>
        <p:spPr>
          <a:xfrm>
            <a:off x="11092679" y="334739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2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6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8" y="46917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1000"/>
                </a:lnTo>
                <a:lnTo>
                  <a:pt x="56052" y="20053"/>
                </a:lnTo>
                <a:lnTo>
                  <a:pt x="50814" y="10362"/>
                </a:lnTo>
                <a:lnTo>
                  <a:pt x="41949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93"/>
          <p:cNvSpPr/>
          <p:nvPr/>
        </p:nvSpPr>
        <p:spPr>
          <a:xfrm>
            <a:off x="11395891" y="294542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93"/>
          <p:cNvSpPr/>
          <p:nvPr/>
        </p:nvSpPr>
        <p:spPr>
          <a:xfrm>
            <a:off x="11666883" y="249618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2" y="31000"/>
                </a:lnTo>
                <a:lnTo>
                  <a:pt x="56052" y="20053"/>
                </a:lnTo>
                <a:lnTo>
                  <a:pt x="50816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93"/>
          <p:cNvSpPr/>
          <p:nvPr/>
        </p:nvSpPr>
        <p:spPr>
          <a:xfrm>
            <a:off x="111047" y="284190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4" y="0"/>
                </a:moveTo>
                <a:lnTo>
                  <a:pt x="20050" y="1223"/>
                </a:lnTo>
                <a:lnTo>
                  <a:pt x="10364" y="6461"/>
                </a:lnTo>
                <a:lnTo>
                  <a:pt x="3182" y="15321"/>
                </a:lnTo>
                <a:lnTo>
                  <a:pt x="0" y="26278"/>
                </a:lnTo>
                <a:lnTo>
                  <a:pt x="1220" y="37224"/>
                </a:lnTo>
                <a:lnTo>
                  <a:pt x="6455" y="46912"/>
                </a:lnTo>
                <a:lnTo>
                  <a:pt x="15318" y="54094"/>
                </a:lnTo>
                <a:lnTo>
                  <a:pt x="26275" y="57275"/>
                </a:lnTo>
                <a:lnTo>
                  <a:pt x="37221" y="56051"/>
                </a:lnTo>
                <a:lnTo>
                  <a:pt x="46909" y="50812"/>
                </a:lnTo>
                <a:lnTo>
                  <a:pt x="54091" y="41948"/>
                </a:lnTo>
                <a:lnTo>
                  <a:pt x="57273" y="30997"/>
                </a:lnTo>
                <a:lnTo>
                  <a:pt x="56052" y="20053"/>
                </a:lnTo>
                <a:lnTo>
                  <a:pt x="50814" y="10366"/>
                </a:lnTo>
                <a:lnTo>
                  <a:pt x="41945" y="3185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93"/>
          <p:cNvSpPr/>
          <p:nvPr/>
        </p:nvSpPr>
        <p:spPr>
          <a:xfrm>
            <a:off x="338647" y="293176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2" y="57276"/>
                </a:lnTo>
                <a:lnTo>
                  <a:pt x="37226" y="56052"/>
                </a:lnTo>
                <a:lnTo>
                  <a:pt x="46914" y="50814"/>
                </a:lnTo>
                <a:lnTo>
                  <a:pt x="54100" y="41949"/>
                </a:lnTo>
                <a:lnTo>
                  <a:pt x="57281" y="30998"/>
                </a:lnTo>
                <a:lnTo>
                  <a:pt x="56057" y="20055"/>
                </a:lnTo>
                <a:lnTo>
                  <a:pt x="50818" y="10368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93"/>
          <p:cNvSpPr/>
          <p:nvPr/>
        </p:nvSpPr>
        <p:spPr>
          <a:xfrm>
            <a:off x="595479" y="303724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8"/>
                </a:lnTo>
                <a:lnTo>
                  <a:pt x="56052" y="20054"/>
                </a:lnTo>
                <a:lnTo>
                  <a:pt x="50816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93"/>
          <p:cNvSpPr/>
          <p:nvPr/>
        </p:nvSpPr>
        <p:spPr>
          <a:xfrm>
            <a:off x="880211" y="315699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5" y="56051"/>
                </a:lnTo>
                <a:lnTo>
                  <a:pt x="46909" y="50812"/>
                </a:lnTo>
                <a:lnTo>
                  <a:pt x="54090" y="41948"/>
                </a:lnTo>
                <a:lnTo>
                  <a:pt x="57272" y="30997"/>
                </a:lnTo>
                <a:lnTo>
                  <a:pt x="56052" y="20053"/>
                </a:lnTo>
                <a:lnTo>
                  <a:pt x="50816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p93"/>
          <p:cNvSpPr/>
          <p:nvPr/>
        </p:nvSpPr>
        <p:spPr>
          <a:xfrm>
            <a:off x="1191927" y="328952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93"/>
          <p:cNvSpPr/>
          <p:nvPr/>
        </p:nvSpPr>
        <p:spPr>
          <a:xfrm>
            <a:off x="1530107" y="343330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5" y="56051"/>
                </a:lnTo>
                <a:lnTo>
                  <a:pt x="46909" y="50812"/>
                </a:lnTo>
                <a:lnTo>
                  <a:pt x="54090" y="41948"/>
                </a:lnTo>
                <a:lnTo>
                  <a:pt x="57276" y="30997"/>
                </a:lnTo>
                <a:lnTo>
                  <a:pt x="56056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93"/>
          <p:cNvSpPr/>
          <p:nvPr/>
        </p:nvSpPr>
        <p:spPr>
          <a:xfrm>
            <a:off x="1894563" y="358658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93"/>
          <p:cNvSpPr/>
          <p:nvPr/>
        </p:nvSpPr>
        <p:spPr>
          <a:xfrm>
            <a:off x="2285367" y="374735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8" y="0"/>
                </a:moveTo>
                <a:lnTo>
                  <a:pt x="20052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1" y="37230"/>
                </a:lnTo>
                <a:lnTo>
                  <a:pt x="6459" y="46918"/>
                </a:lnTo>
                <a:lnTo>
                  <a:pt x="15328" y="54100"/>
                </a:lnTo>
                <a:lnTo>
                  <a:pt x="26284" y="57281"/>
                </a:lnTo>
                <a:lnTo>
                  <a:pt x="37226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3" y="20050"/>
                </a:lnTo>
                <a:lnTo>
                  <a:pt x="50818" y="10362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93"/>
          <p:cNvSpPr/>
          <p:nvPr/>
        </p:nvSpPr>
        <p:spPr>
          <a:xfrm>
            <a:off x="2702659" y="391333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93"/>
          <p:cNvSpPr/>
          <p:nvPr/>
        </p:nvSpPr>
        <p:spPr>
          <a:xfrm>
            <a:off x="3146471" y="408183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4" y="0"/>
                </a:moveTo>
                <a:lnTo>
                  <a:pt x="20051" y="1222"/>
                </a:lnTo>
                <a:lnTo>
                  <a:pt x="10366" y="6458"/>
                </a:lnTo>
                <a:lnTo>
                  <a:pt x="3186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8" y="46908"/>
                </a:lnTo>
                <a:lnTo>
                  <a:pt x="15322" y="54090"/>
                </a:lnTo>
                <a:lnTo>
                  <a:pt x="26279" y="57276"/>
                </a:lnTo>
                <a:lnTo>
                  <a:pt x="37226" y="56054"/>
                </a:lnTo>
                <a:lnTo>
                  <a:pt x="46914" y="50814"/>
                </a:lnTo>
                <a:lnTo>
                  <a:pt x="54096" y="41944"/>
                </a:lnTo>
                <a:lnTo>
                  <a:pt x="57276" y="30992"/>
                </a:lnTo>
                <a:lnTo>
                  <a:pt x="56052" y="20049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93"/>
          <p:cNvSpPr/>
          <p:nvPr/>
        </p:nvSpPr>
        <p:spPr>
          <a:xfrm>
            <a:off x="3616439" y="424977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4" y="0"/>
                </a:moveTo>
                <a:lnTo>
                  <a:pt x="20048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9" y="57281"/>
                </a:lnTo>
                <a:lnTo>
                  <a:pt x="37225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9" y="20050"/>
                </a:lnTo>
                <a:lnTo>
                  <a:pt x="50814" y="10362"/>
                </a:lnTo>
                <a:lnTo>
                  <a:pt x="41956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93"/>
          <p:cNvSpPr/>
          <p:nvPr/>
        </p:nvSpPr>
        <p:spPr>
          <a:xfrm>
            <a:off x="4111542" y="441367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8" y="0"/>
                </a:moveTo>
                <a:lnTo>
                  <a:pt x="20052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1" y="37230"/>
                </a:lnTo>
                <a:lnTo>
                  <a:pt x="6459" y="46918"/>
                </a:lnTo>
                <a:lnTo>
                  <a:pt x="15328" y="54100"/>
                </a:lnTo>
                <a:lnTo>
                  <a:pt x="26284" y="57281"/>
                </a:lnTo>
                <a:lnTo>
                  <a:pt x="37226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3" y="20050"/>
                </a:lnTo>
                <a:lnTo>
                  <a:pt x="50818" y="10362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93"/>
          <p:cNvSpPr/>
          <p:nvPr/>
        </p:nvSpPr>
        <p:spPr>
          <a:xfrm>
            <a:off x="4629927" y="456970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8" y="46917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1000"/>
                </a:lnTo>
                <a:lnTo>
                  <a:pt x="56052" y="20053"/>
                </a:lnTo>
                <a:lnTo>
                  <a:pt x="50814" y="10362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93"/>
          <p:cNvSpPr/>
          <p:nvPr/>
        </p:nvSpPr>
        <p:spPr>
          <a:xfrm>
            <a:off x="5167891" y="471299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93"/>
          <p:cNvSpPr/>
          <p:nvPr/>
        </p:nvSpPr>
        <p:spPr>
          <a:xfrm>
            <a:off x="5718783" y="483660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6" y="30997"/>
                </a:lnTo>
                <a:lnTo>
                  <a:pt x="56056" y="20053"/>
                </a:lnTo>
                <a:lnTo>
                  <a:pt x="50818" y="10365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93"/>
          <p:cNvSpPr/>
          <p:nvPr/>
        </p:nvSpPr>
        <p:spPr>
          <a:xfrm>
            <a:off x="6275527" y="493382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4" y="0"/>
                </a:moveTo>
                <a:lnTo>
                  <a:pt x="20051" y="1223"/>
                </a:lnTo>
                <a:lnTo>
                  <a:pt x="10366" y="6461"/>
                </a:lnTo>
                <a:lnTo>
                  <a:pt x="3186" y="15321"/>
                </a:lnTo>
                <a:lnTo>
                  <a:pt x="0" y="26278"/>
                </a:lnTo>
                <a:lnTo>
                  <a:pt x="1220" y="37224"/>
                </a:lnTo>
                <a:lnTo>
                  <a:pt x="6458" y="46912"/>
                </a:lnTo>
                <a:lnTo>
                  <a:pt x="15322" y="54094"/>
                </a:lnTo>
                <a:lnTo>
                  <a:pt x="26279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096" y="41948"/>
                </a:lnTo>
                <a:lnTo>
                  <a:pt x="57276" y="30997"/>
                </a:lnTo>
                <a:lnTo>
                  <a:pt x="56052" y="20053"/>
                </a:lnTo>
                <a:lnTo>
                  <a:pt x="50814" y="10366"/>
                </a:lnTo>
                <a:lnTo>
                  <a:pt x="41949" y="3185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93"/>
          <p:cNvSpPr/>
          <p:nvPr/>
        </p:nvSpPr>
        <p:spPr>
          <a:xfrm>
            <a:off x="6831543" y="499933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1001"/>
                </a:lnTo>
                <a:lnTo>
                  <a:pt x="56052" y="20054"/>
                </a:lnTo>
                <a:lnTo>
                  <a:pt x="50814" y="10364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93"/>
          <p:cNvSpPr/>
          <p:nvPr/>
        </p:nvSpPr>
        <p:spPr>
          <a:xfrm>
            <a:off x="7380195" y="502880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93"/>
          <p:cNvSpPr/>
          <p:nvPr/>
        </p:nvSpPr>
        <p:spPr>
          <a:xfrm>
            <a:off x="7915863" y="501945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5" y="56050"/>
                </a:lnTo>
                <a:lnTo>
                  <a:pt x="46909" y="50809"/>
                </a:lnTo>
                <a:lnTo>
                  <a:pt x="54090" y="41944"/>
                </a:lnTo>
                <a:lnTo>
                  <a:pt x="57272" y="30992"/>
                </a:lnTo>
                <a:lnTo>
                  <a:pt x="56052" y="20049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93"/>
          <p:cNvSpPr/>
          <p:nvPr/>
        </p:nvSpPr>
        <p:spPr>
          <a:xfrm>
            <a:off x="8434651" y="497025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93"/>
          <p:cNvSpPr/>
          <p:nvPr/>
        </p:nvSpPr>
        <p:spPr>
          <a:xfrm>
            <a:off x="8933491" y="488069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4" y="0"/>
                </a:moveTo>
                <a:lnTo>
                  <a:pt x="20050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79"/>
                </a:lnTo>
                <a:lnTo>
                  <a:pt x="37221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3" y="30997"/>
                </a:lnTo>
                <a:lnTo>
                  <a:pt x="56052" y="20053"/>
                </a:lnTo>
                <a:lnTo>
                  <a:pt x="50814" y="10365"/>
                </a:lnTo>
                <a:lnTo>
                  <a:pt x="41945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93"/>
          <p:cNvSpPr/>
          <p:nvPr/>
        </p:nvSpPr>
        <p:spPr>
          <a:xfrm>
            <a:off x="9410211" y="475039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93"/>
          <p:cNvSpPr/>
          <p:nvPr/>
        </p:nvSpPr>
        <p:spPr>
          <a:xfrm>
            <a:off x="9863619" y="457889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2" y="0"/>
                </a:moveTo>
                <a:lnTo>
                  <a:pt x="20049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2" y="37224"/>
                </a:lnTo>
                <a:lnTo>
                  <a:pt x="6458" y="46912"/>
                </a:lnTo>
                <a:lnTo>
                  <a:pt x="15316" y="54094"/>
                </a:lnTo>
                <a:lnTo>
                  <a:pt x="26278" y="57275"/>
                </a:lnTo>
                <a:lnTo>
                  <a:pt x="37224" y="56051"/>
                </a:lnTo>
                <a:lnTo>
                  <a:pt x="46909" y="50812"/>
                </a:lnTo>
                <a:lnTo>
                  <a:pt x="54090" y="41948"/>
                </a:lnTo>
                <a:lnTo>
                  <a:pt x="57272" y="30997"/>
                </a:lnTo>
                <a:lnTo>
                  <a:pt x="56050" y="20053"/>
                </a:lnTo>
                <a:lnTo>
                  <a:pt x="50812" y="10366"/>
                </a:lnTo>
                <a:lnTo>
                  <a:pt x="41944" y="3185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93"/>
          <p:cNvSpPr/>
          <p:nvPr/>
        </p:nvSpPr>
        <p:spPr>
          <a:xfrm>
            <a:off x="10292451" y="436493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93"/>
          <p:cNvSpPr/>
          <p:nvPr/>
        </p:nvSpPr>
        <p:spPr>
          <a:xfrm>
            <a:off x="10694771" y="410603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89" y="0"/>
                </a:moveTo>
                <a:lnTo>
                  <a:pt x="20047" y="1220"/>
                </a:lnTo>
                <a:lnTo>
                  <a:pt x="10362" y="6458"/>
                </a:lnTo>
                <a:lnTo>
                  <a:pt x="3182" y="15322"/>
                </a:lnTo>
                <a:lnTo>
                  <a:pt x="0" y="26279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096"/>
                </a:lnTo>
                <a:lnTo>
                  <a:pt x="26275" y="57276"/>
                </a:lnTo>
                <a:lnTo>
                  <a:pt x="37221" y="56052"/>
                </a:lnTo>
                <a:lnTo>
                  <a:pt x="46909" y="50814"/>
                </a:lnTo>
                <a:lnTo>
                  <a:pt x="54091" y="41949"/>
                </a:lnTo>
                <a:lnTo>
                  <a:pt x="57272" y="30998"/>
                </a:lnTo>
                <a:lnTo>
                  <a:pt x="56048" y="20055"/>
                </a:lnTo>
                <a:lnTo>
                  <a:pt x="50809" y="10368"/>
                </a:lnTo>
                <a:lnTo>
                  <a:pt x="41945" y="3186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93"/>
          <p:cNvSpPr/>
          <p:nvPr/>
        </p:nvSpPr>
        <p:spPr>
          <a:xfrm>
            <a:off x="11067795" y="379885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8" y="0"/>
                </a:moveTo>
                <a:lnTo>
                  <a:pt x="20052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1" y="37230"/>
                </a:lnTo>
                <a:lnTo>
                  <a:pt x="6459" y="46918"/>
                </a:lnTo>
                <a:lnTo>
                  <a:pt x="15328" y="54100"/>
                </a:lnTo>
                <a:lnTo>
                  <a:pt x="26279" y="57281"/>
                </a:lnTo>
                <a:lnTo>
                  <a:pt x="37223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1001"/>
                </a:lnTo>
                <a:lnTo>
                  <a:pt x="56053" y="20054"/>
                </a:lnTo>
                <a:lnTo>
                  <a:pt x="50818" y="10364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93"/>
          <p:cNvSpPr/>
          <p:nvPr/>
        </p:nvSpPr>
        <p:spPr>
          <a:xfrm>
            <a:off x="11407939" y="343978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93"/>
          <p:cNvSpPr/>
          <p:nvPr/>
        </p:nvSpPr>
        <p:spPr>
          <a:xfrm>
            <a:off x="11713399" y="302800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5" y="56059"/>
                </a:lnTo>
                <a:lnTo>
                  <a:pt x="46909" y="50818"/>
                </a:lnTo>
                <a:lnTo>
                  <a:pt x="54090" y="41952"/>
                </a:lnTo>
                <a:lnTo>
                  <a:pt x="57276" y="31001"/>
                </a:lnTo>
                <a:lnTo>
                  <a:pt x="56056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93"/>
          <p:cNvSpPr/>
          <p:nvPr/>
        </p:nvSpPr>
        <p:spPr>
          <a:xfrm>
            <a:off x="11987527" y="256720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88" y="0"/>
                </a:moveTo>
                <a:lnTo>
                  <a:pt x="20045" y="1223"/>
                </a:lnTo>
                <a:lnTo>
                  <a:pt x="10361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2" y="37230"/>
                </a:lnTo>
                <a:lnTo>
                  <a:pt x="6458" y="46918"/>
                </a:lnTo>
                <a:lnTo>
                  <a:pt x="15316" y="54100"/>
                </a:lnTo>
                <a:lnTo>
                  <a:pt x="26273" y="57281"/>
                </a:lnTo>
                <a:lnTo>
                  <a:pt x="37220" y="56057"/>
                </a:lnTo>
                <a:lnTo>
                  <a:pt x="46908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0" y="20050"/>
                </a:lnTo>
                <a:lnTo>
                  <a:pt x="50812" y="10362"/>
                </a:lnTo>
                <a:lnTo>
                  <a:pt x="41944" y="3180"/>
                </a:lnTo>
                <a:lnTo>
                  <a:pt x="3098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93"/>
          <p:cNvSpPr/>
          <p:nvPr/>
        </p:nvSpPr>
        <p:spPr>
          <a:xfrm>
            <a:off x="523575" y="308478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2" y="0"/>
                </a:moveTo>
                <a:lnTo>
                  <a:pt x="20049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2" y="37229"/>
                </a:lnTo>
                <a:lnTo>
                  <a:pt x="6458" y="46917"/>
                </a:lnTo>
                <a:lnTo>
                  <a:pt x="15316" y="54099"/>
                </a:lnTo>
                <a:lnTo>
                  <a:pt x="26273" y="57279"/>
                </a:lnTo>
                <a:lnTo>
                  <a:pt x="37220" y="56055"/>
                </a:lnTo>
                <a:lnTo>
                  <a:pt x="46908" y="50817"/>
                </a:lnTo>
                <a:lnTo>
                  <a:pt x="54090" y="41952"/>
                </a:lnTo>
                <a:lnTo>
                  <a:pt x="57272" y="31000"/>
                </a:lnTo>
                <a:lnTo>
                  <a:pt x="56050" y="20053"/>
                </a:lnTo>
                <a:lnTo>
                  <a:pt x="50812" y="10362"/>
                </a:lnTo>
                <a:lnTo>
                  <a:pt x="41944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93"/>
          <p:cNvSpPr/>
          <p:nvPr/>
        </p:nvSpPr>
        <p:spPr>
          <a:xfrm>
            <a:off x="750335" y="317846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88" y="0"/>
                </a:moveTo>
                <a:lnTo>
                  <a:pt x="20043" y="1220"/>
                </a:lnTo>
                <a:lnTo>
                  <a:pt x="10358" y="6458"/>
                </a:lnTo>
                <a:lnTo>
                  <a:pt x="3182" y="15322"/>
                </a:lnTo>
                <a:lnTo>
                  <a:pt x="0" y="26279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096"/>
                </a:lnTo>
                <a:lnTo>
                  <a:pt x="26275" y="57276"/>
                </a:lnTo>
                <a:lnTo>
                  <a:pt x="37221" y="56052"/>
                </a:lnTo>
                <a:lnTo>
                  <a:pt x="46909" y="50814"/>
                </a:lnTo>
                <a:lnTo>
                  <a:pt x="54091" y="41949"/>
                </a:lnTo>
                <a:lnTo>
                  <a:pt x="57272" y="30997"/>
                </a:lnTo>
                <a:lnTo>
                  <a:pt x="56048" y="20051"/>
                </a:lnTo>
                <a:lnTo>
                  <a:pt x="50809" y="10364"/>
                </a:lnTo>
                <a:lnTo>
                  <a:pt x="41945" y="3186"/>
                </a:lnTo>
                <a:lnTo>
                  <a:pt x="3098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93"/>
          <p:cNvSpPr/>
          <p:nvPr/>
        </p:nvSpPr>
        <p:spPr>
          <a:xfrm>
            <a:off x="1006627" y="328804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93"/>
          <p:cNvSpPr/>
          <p:nvPr/>
        </p:nvSpPr>
        <p:spPr>
          <a:xfrm>
            <a:off x="1291379" y="341204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1"/>
                </a:lnTo>
                <a:lnTo>
                  <a:pt x="1220" y="37225"/>
                </a:lnTo>
                <a:lnTo>
                  <a:pt x="6458" y="46912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1000"/>
                </a:lnTo>
                <a:lnTo>
                  <a:pt x="56052" y="20053"/>
                </a:lnTo>
                <a:lnTo>
                  <a:pt x="50814" y="10362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93"/>
          <p:cNvSpPr/>
          <p:nvPr/>
        </p:nvSpPr>
        <p:spPr>
          <a:xfrm>
            <a:off x="1603827" y="354876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6" y="30997"/>
                </a:lnTo>
                <a:lnTo>
                  <a:pt x="56056" y="20053"/>
                </a:lnTo>
                <a:lnTo>
                  <a:pt x="50818" y="10365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93"/>
          <p:cNvSpPr/>
          <p:nvPr/>
        </p:nvSpPr>
        <p:spPr>
          <a:xfrm>
            <a:off x="1943519" y="369637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93"/>
          <p:cNvSpPr/>
          <p:nvPr/>
        </p:nvSpPr>
        <p:spPr>
          <a:xfrm>
            <a:off x="2310243" y="385264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8" y="0"/>
                </a:moveTo>
                <a:lnTo>
                  <a:pt x="20052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1" y="37230"/>
                </a:lnTo>
                <a:lnTo>
                  <a:pt x="6459" y="46918"/>
                </a:lnTo>
                <a:lnTo>
                  <a:pt x="15328" y="54100"/>
                </a:lnTo>
                <a:lnTo>
                  <a:pt x="26279" y="57281"/>
                </a:lnTo>
                <a:lnTo>
                  <a:pt x="37223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1001"/>
                </a:lnTo>
                <a:lnTo>
                  <a:pt x="56053" y="20054"/>
                </a:lnTo>
                <a:lnTo>
                  <a:pt x="50818" y="10364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Google Shape;713;p93"/>
          <p:cNvSpPr/>
          <p:nvPr/>
        </p:nvSpPr>
        <p:spPr>
          <a:xfrm>
            <a:off x="2703859" y="401508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0997"/>
                </a:lnTo>
                <a:lnTo>
                  <a:pt x="56056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93"/>
          <p:cNvSpPr/>
          <p:nvPr/>
        </p:nvSpPr>
        <p:spPr>
          <a:xfrm>
            <a:off x="3124131" y="418078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5" y="56050"/>
                </a:lnTo>
                <a:lnTo>
                  <a:pt x="46909" y="50809"/>
                </a:lnTo>
                <a:lnTo>
                  <a:pt x="54090" y="41944"/>
                </a:lnTo>
                <a:lnTo>
                  <a:pt x="57272" y="30992"/>
                </a:lnTo>
                <a:lnTo>
                  <a:pt x="56052" y="20049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93"/>
          <p:cNvSpPr/>
          <p:nvPr/>
        </p:nvSpPr>
        <p:spPr>
          <a:xfrm>
            <a:off x="3570491" y="434643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1002"/>
                </a:lnTo>
                <a:lnTo>
                  <a:pt x="56052" y="20058"/>
                </a:lnTo>
                <a:lnTo>
                  <a:pt x="50816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93"/>
          <p:cNvSpPr/>
          <p:nvPr/>
        </p:nvSpPr>
        <p:spPr>
          <a:xfrm>
            <a:off x="4041807" y="450851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93"/>
          <p:cNvSpPr/>
          <p:nvPr/>
        </p:nvSpPr>
        <p:spPr>
          <a:xfrm>
            <a:off x="4536207" y="466337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93"/>
          <p:cNvSpPr/>
          <p:nvPr/>
        </p:nvSpPr>
        <p:spPr>
          <a:xfrm>
            <a:off x="5051019" y="480729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0997"/>
                </a:lnTo>
                <a:lnTo>
                  <a:pt x="56056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93"/>
          <p:cNvSpPr/>
          <p:nvPr/>
        </p:nvSpPr>
        <p:spPr>
          <a:xfrm>
            <a:off x="5582083" y="493551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5" y="56050"/>
                </a:lnTo>
                <a:lnTo>
                  <a:pt x="46909" y="50809"/>
                </a:lnTo>
                <a:lnTo>
                  <a:pt x="54090" y="41944"/>
                </a:lnTo>
                <a:lnTo>
                  <a:pt x="57272" y="30992"/>
                </a:lnTo>
                <a:lnTo>
                  <a:pt x="56052" y="20049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p93"/>
          <p:cNvSpPr/>
          <p:nvPr/>
        </p:nvSpPr>
        <p:spPr>
          <a:xfrm>
            <a:off x="6122719" y="504163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8" y="20050"/>
                </a:lnTo>
                <a:lnTo>
                  <a:pt x="50809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93"/>
          <p:cNvSpPr/>
          <p:nvPr/>
        </p:nvSpPr>
        <p:spPr>
          <a:xfrm>
            <a:off x="6666283" y="511998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6"/>
                </a:lnTo>
                <a:lnTo>
                  <a:pt x="37230" y="56054"/>
                </a:lnTo>
                <a:lnTo>
                  <a:pt x="46918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93"/>
          <p:cNvSpPr/>
          <p:nvPr/>
        </p:nvSpPr>
        <p:spPr>
          <a:xfrm>
            <a:off x="7206979" y="516634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8" y="20050"/>
                </a:lnTo>
                <a:lnTo>
                  <a:pt x="50809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93"/>
          <p:cNvSpPr/>
          <p:nvPr/>
        </p:nvSpPr>
        <p:spPr>
          <a:xfrm>
            <a:off x="7739283" y="517753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8" y="46917"/>
                </a:lnTo>
                <a:lnTo>
                  <a:pt x="15322" y="54099"/>
                </a:lnTo>
                <a:lnTo>
                  <a:pt x="26279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096" y="41952"/>
                </a:lnTo>
                <a:lnTo>
                  <a:pt x="57276" y="31001"/>
                </a:lnTo>
                <a:lnTo>
                  <a:pt x="56052" y="20056"/>
                </a:lnTo>
                <a:lnTo>
                  <a:pt x="50814" y="10366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93"/>
          <p:cNvSpPr/>
          <p:nvPr/>
        </p:nvSpPr>
        <p:spPr>
          <a:xfrm>
            <a:off x="8258727" y="515161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4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76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59" y="46917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1001"/>
                </a:lnTo>
                <a:lnTo>
                  <a:pt x="56052" y="20056"/>
                </a:lnTo>
                <a:lnTo>
                  <a:pt x="50814" y="10366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93"/>
          <p:cNvSpPr/>
          <p:nvPr/>
        </p:nvSpPr>
        <p:spPr>
          <a:xfrm>
            <a:off x="8762459" y="508801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93"/>
          <p:cNvSpPr/>
          <p:nvPr/>
        </p:nvSpPr>
        <p:spPr>
          <a:xfrm>
            <a:off x="9248295" y="498640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93"/>
          <p:cNvSpPr/>
          <p:nvPr/>
        </p:nvSpPr>
        <p:spPr>
          <a:xfrm>
            <a:off x="9714699" y="484622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0"/>
                </a:lnTo>
                <a:lnTo>
                  <a:pt x="37225" y="56047"/>
                </a:lnTo>
                <a:lnTo>
                  <a:pt x="46909" y="50808"/>
                </a:lnTo>
                <a:lnTo>
                  <a:pt x="54090" y="41944"/>
                </a:lnTo>
                <a:lnTo>
                  <a:pt x="57272" y="30992"/>
                </a:lnTo>
                <a:lnTo>
                  <a:pt x="56052" y="20049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93"/>
          <p:cNvSpPr/>
          <p:nvPr/>
        </p:nvSpPr>
        <p:spPr>
          <a:xfrm>
            <a:off x="10160631" y="466643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93"/>
          <p:cNvSpPr/>
          <p:nvPr/>
        </p:nvSpPr>
        <p:spPr>
          <a:xfrm>
            <a:off x="10584991" y="444527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93"/>
          <p:cNvSpPr/>
          <p:nvPr/>
        </p:nvSpPr>
        <p:spPr>
          <a:xfrm>
            <a:off x="10985651" y="417946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4" y="0"/>
                </a:moveTo>
                <a:lnTo>
                  <a:pt x="20048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9" y="57281"/>
                </a:lnTo>
                <a:lnTo>
                  <a:pt x="37225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9" y="20050"/>
                </a:lnTo>
                <a:lnTo>
                  <a:pt x="50814" y="10362"/>
                </a:lnTo>
                <a:lnTo>
                  <a:pt x="41956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93"/>
          <p:cNvSpPr/>
          <p:nvPr/>
        </p:nvSpPr>
        <p:spPr>
          <a:xfrm>
            <a:off x="11359343" y="386467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4" y="0"/>
                </a:moveTo>
                <a:lnTo>
                  <a:pt x="20050" y="1222"/>
                </a:lnTo>
                <a:lnTo>
                  <a:pt x="10363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1" y="37220"/>
                </a:lnTo>
                <a:lnTo>
                  <a:pt x="6459" y="46908"/>
                </a:lnTo>
                <a:lnTo>
                  <a:pt x="15328" y="54090"/>
                </a:lnTo>
                <a:lnTo>
                  <a:pt x="26279" y="57275"/>
                </a:lnTo>
                <a:lnTo>
                  <a:pt x="37223" y="56050"/>
                </a:lnTo>
                <a:lnTo>
                  <a:pt x="46909" y="50809"/>
                </a:lnTo>
                <a:lnTo>
                  <a:pt x="54091" y="41944"/>
                </a:lnTo>
                <a:lnTo>
                  <a:pt x="57273" y="30992"/>
                </a:lnTo>
                <a:lnTo>
                  <a:pt x="56052" y="20049"/>
                </a:lnTo>
                <a:lnTo>
                  <a:pt x="50813" y="10362"/>
                </a:lnTo>
                <a:lnTo>
                  <a:pt x="41945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93"/>
          <p:cNvSpPr/>
          <p:nvPr/>
        </p:nvSpPr>
        <p:spPr>
          <a:xfrm>
            <a:off x="11701491" y="349606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93"/>
          <p:cNvSpPr/>
          <p:nvPr/>
        </p:nvSpPr>
        <p:spPr>
          <a:xfrm>
            <a:off x="12010511" y="307314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4" y="0"/>
                </a:moveTo>
                <a:lnTo>
                  <a:pt x="20050" y="1222"/>
                </a:lnTo>
                <a:lnTo>
                  <a:pt x="10364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5" y="46908"/>
                </a:lnTo>
                <a:lnTo>
                  <a:pt x="15318" y="54090"/>
                </a:lnTo>
                <a:lnTo>
                  <a:pt x="26275" y="57275"/>
                </a:lnTo>
                <a:lnTo>
                  <a:pt x="37221" y="56050"/>
                </a:lnTo>
                <a:lnTo>
                  <a:pt x="46909" y="50809"/>
                </a:lnTo>
                <a:lnTo>
                  <a:pt x="54091" y="41944"/>
                </a:lnTo>
                <a:lnTo>
                  <a:pt x="57273" y="30992"/>
                </a:lnTo>
                <a:lnTo>
                  <a:pt x="56052" y="20049"/>
                </a:lnTo>
                <a:lnTo>
                  <a:pt x="50814" y="10362"/>
                </a:lnTo>
                <a:lnTo>
                  <a:pt x="41945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93"/>
          <p:cNvSpPr/>
          <p:nvPr/>
        </p:nvSpPr>
        <p:spPr>
          <a:xfrm>
            <a:off x="933479" y="333245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93"/>
          <p:cNvSpPr/>
          <p:nvPr/>
        </p:nvSpPr>
        <p:spPr>
          <a:xfrm>
            <a:off x="1159202" y="342837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6"/>
                </a:lnTo>
                <a:lnTo>
                  <a:pt x="37225" y="56054"/>
                </a:lnTo>
                <a:lnTo>
                  <a:pt x="46909" y="50814"/>
                </a:lnTo>
                <a:lnTo>
                  <a:pt x="54090" y="41944"/>
                </a:lnTo>
                <a:lnTo>
                  <a:pt x="57276" y="30992"/>
                </a:lnTo>
                <a:lnTo>
                  <a:pt x="56056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93"/>
          <p:cNvSpPr/>
          <p:nvPr/>
        </p:nvSpPr>
        <p:spPr>
          <a:xfrm>
            <a:off x="1414823" y="354020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8" y="0"/>
                </a:moveTo>
                <a:lnTo>
                  <a:pt x="20052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1" y="37230"/>
                </a:lnTo>
                <a:lnTo>
                  <a:pt x="6459" y="46918"/>
                </a:lnTo>
                <a:lnTo>
                  <a:pt x="15328" y="54100"/>
                </a:lnTo>
                <a:lnTo>
                  <a:pt x="26284" y="57281"/>
                </a:lnTo>
                <a:lnTo>
                  <a:pt x="37226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2" y="31001"/>
                </a:lnTo>
                <a:lnTo>
                  <a:pt x="56049" y="20054"/>
                </a:lnTo>
                <a:lnTo>
                  <a:pt x="50813" y="10364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93"/>
          <p:cNvSpPr/>
          <p:nvPr/>
        </p:nvSpPr>
        <p:spPr>
          <a:xfrm>
            <a:off x="1699411" y="366616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93"/>
          <p:cNvSpPr/>
          <p:nvPr/>
        </p:nvSpPr>
        <p:spPr>
          <a:xfrm>
            <a:off x="2012259" y="380426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93"/>
          <p:cNvSpPr/>
          <p:nvPr/>
        </p:nvSpPr>
        <p:spPr>
          <a:xfrm>
            <a:off x="2352883" y="395221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89" y="0"/>
                </a:moveTo>
                <a:lnTo>
                  <a:pt x="20047" y="1222"/>
                </a:lnTo>
                <a:lnTo>
                  <a:pt x="10362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5" y="46908"/>
                </a:lnTo>
                <a:lnTo>
                  <a:pt x="15318" y="54090"/>
                </a:lnTo>
                <a:lnTo>
                  <a:pt x="26275" y="57276"/>
                </a:lnTo>
                <a:lnTo>
                  <a:pt x="37221" y="56054"/>
                </a:lnTo>
                <a:lnTo>
                  <a:pt x="46909" y="50814"/>
                </a:lnTo>
                <a:lnTo>
                  <a:pt x="54091" y="41944"/>
                </a:lnTo>
                <a:lnTo>
                  <a:pt x="57272" y="30992"/>
                </a:lnTo>
                <a:lnTo>
                  <a:pt x="56048" y="20049"/>
                </a:lnTo>
                <a:lnTo>
                  <a:pt x="50809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93"/>
          <p:cNvSpPr/>
          <p:nvPr/>
        </p:nvSpPr>
        <p:spPr>
          <a:xfrm>
            <a:off x="2720863" y="410736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93"/>
          <p:cNvSpPr/>
          <p:nvPr/>
        </p:nvSpPr>
        <p:spPr>
          <a:xfrm>
            <a:off x="3115739" y="426678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4" y="57276"/>
                </a:lnTo>
                <a:lnTo>
                  <a:pt x="37230" y="56052"/>
                </a:lnTo>
                <a:lnTo>
                  <a:pt x="46918" y="50814"/>
                </a:lnTo>
                <a:lnTo>
                  <a:pt x="54100" y="41949"/>
                </a:lnTo>
                <a:lnTo>
                  <a:pt x="57281" y="30998"/>
                </a:lnTo>
                <a:lnTo>
                  <a:pt x="56057" y="20055"/>
                </a:lnTo>
                <a:lnTo>
                  <a:pt x="50818" y="10368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93"/>
          <p:cNvSpPr/>
          <p:nvPr/>
        </p:nvSpPr>
        <p:spPr>
          <a:xfrm>
            <a:off x="3536775" y="442708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1001"/>
                </a:lnTo>
                <a:lnTo>
                  <a:pt x="56056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93"/>
          <p:cNvSpPr/>
          <p:nvPr/>
        </p:nvSpPr>
        <p:spPr>
          <a:xfrm>
            <a:off x="3982755" y="458482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8" y="0"/>
                </a:moveTo>
                <a:lnTo>
                  <a:pt x="20052" y="1223"/>
                </a:lnTo>
                <a:lnTo>
                  <a:pt x="10367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7" y="30997"/>
                </a:lnTo>
                <a:lnTo>
                  <a:pt x="56054" y="20050"/>
                </a:lnTo>
                <a:lnTo>
                  <a:pt x="50818" y="10362"/>
                </a:lnTo>
                <a:lnTo>
                  <a:pt x="41960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p93"/>
          <p:cNvSpPr/>
          <p:nvPr/>
        </p:nvSpPr>
        <p:spPr>
          <a:xfrm>
            <a:off x="4451843" y="473650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93"/>
          <p:cNvSpPr/>
          <p:nvPr/>
        </p:nvSpPr>
        <p:spPr>
          <a:xfrm>
            <a:off x="4941555" y="487877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8" y="46917"/>
                </a:lnTo>
                <a:lnTo>
                  <a:pt x="15322" y="54099"/>
                </a:lnTo>
                <a:lnTo>
                  <a:pt x="26279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096" y="41952"/>
                </a:lnTo>
                <a:lnTo>
                  <a:pt x="57276" y="31001"/>
                </a:lnTo>
                <a:lnTo>
                  <a:pt x="56052" y="20056"/>
                </a:lnTo>
                <a:lnTo>
                  <a:pt x="50814" y="10366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93"/>
          <p:cNvSpPr/>
          <p:nvPr/>
        </p:nvSpPr>
        <p:spPr>
          <a:xfrm>
            <a:off x="5448883" y="500807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8" y="46917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1000"/>
                </a:lnTo>
                <a:lnTo>
                  <a:pt x="56052" y="20053"/>
                </a:lnTo>
                <a:lnTo>
                  <a:pt x="50814" y="10362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93"/>
          <p:cNvSpPr/>
          <p:nvPr/>
        </p:nvSpPr>
        <p:spPr>
          <a:xfrm>
            <a:off x="5969679" y="511970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5" y="56059"/>
                </a:lnTo>
                <a:lnTo>
                  <a:pt x="46909" y="50818"/>
                </a:lnTo>
                <a:lnTo>
                  <a:pt x="54090" y="41952"/>
                </a:lnTo>
                <a:lnTo>
                  <a:pt x="57272" y="31000"/>
                </a:lnTo>
                <a:lnTo>
                  <a:pt x="56052" y="20053"/>
                </a:lnTo>
                <a:lnTo>
                  <a:pt x="50816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93"/>
          <p:cNvSpPr/>
          <p:nvPr/>
        </p:nvSpPr>
        <p:spPr>
          <a:xfrm>
            <a:off x="6497623" y="520799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93"/>
          <p:cNvSpPr/>
          <p:nvPr/>
        </p:nvSpPr>
        <p:spPr>
          <a:xfrm>
            <a:off x="7026751" y="526815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79"/>
                </a:lnTo>
                <a:lnTo>
                  <a:pt x="37221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2" y="31001"/>
                </a:lnTo>
                <a:lnTo>
                  <a:pt x="56048" y="20056"/>
                </a:lnTo>
                <a:lnTo>
                  <a:pt x="50809" y="10366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93"/>
          <p:cNvSpPr/>
          <p:nvPr/>
        </p:nvSpPr>
        <p:spPr>
          <a:xfrm>
            <a:off x="7552082" y="529680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93"/>
          <p:cNvSpPr/>
          <p:nvPr/>
        </p:nvSpPr>
        <p:spPr>
          <a:xfrm>
            <a:off x="8069091" y="529156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93"/>
          <p:cNvSpPr/>
          <p:nvPr/>
        </p:nvSpPr>
        <p:spPr>
          <a:xfrm>
            <a:off x="8574223" y="525099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93"/>
          <p:cNvSpPr/>
          <p:nvPr/>
        </p:nvSpPr>
        <p:spPr>
          <a:xfrm>
            <a:off x="9065283" y="517469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8" y="46917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1000"/>
                </a:lnTo>
                <a:lnTo>
                  <a:pt x="56052" y="20053"/>
                </a:lnTo>
                <a:lnTo>
                  <a:pt x="50814" y="10362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93"/>
          <p:cNvSpPr/>
          <p:nvPr/>
        </p:nvSpPr>
        <p:spPr>
          <a:xfrm>
            <a:off x="9540707" y="506232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6"/>
                </a:lnTo>
                <a:lnTo>
                  <a:pt x="37230" y="56054"/>
                </a:lnTo>
                <a:lnTo>
                  <a:pt x="46918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93"/>
          <p:cNvSpPr/>
          <p:nvPr/>
        </p:nvSpPr>
        <p:spPr>
          <a:xfrm>
            <a:off x="9999299" y="491306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8" y="46917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1000"/>
                </a:lnTo>
                <a:lnTo>
                  <a:pt x="56052" y="20053"/>
                </a:lnTo>
                <a:lnTo>
                  <a:pt x="50814" y="10362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93"/>
          <p:cNvSpPr/>
          <p:nvPr/>
        </p:nvSpPr>
        <p:spPr>
          <a:xfrm>
            <a:off x="10440035" y="472531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4" y="57276"/>
                </a:lnTo>
                <a:lnTo>
                  <a:pt x="37230" y="56052"/>
                </a:lnTo>
                <a:lnTo>
                  <a:pt x="46918" y="50814"/>
                </a:lnTo>
                <a:lnTo>
                  <a:pt x="54100" y="41949"/>
                </a:lnTo>
                <a:lnTo>
                  <a:pt x="57281" y="30998"/>
                </a:lnTo>
                <a:lnTo>
                  <a:pt x="56057" y="20055"/>
                </a:lnTo>
                <a:lnTo>
                  <a:pt x="50818" y="10368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93"/>
          <p:cNvSpPr/>
          <p:nvPr/>
        </p:nvSpPr>
        <p:spPr>
          <a:xfrm>
            <a:off x="10861767" y="449662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4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76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59" y="46917"/>
                </a:lnTo>
                <a:lnTo>
                  <a:pt x="15322" y="54099"/>
                </a:lnTo>
                <a:lnTo>
                  <a:pt x="26279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096" y="41952"/>
                </a:lnTo>
                <a:lnTo>
                  <a:pt x="57276" y="31000"/>
                </a:lnTo>
                <a:lnTo>
                  <a:pt x="56052" y="20053"/>
                </a:lnTo>
                <a:lnTo>
                  <a:pt x="50814" y="10362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93"/>
          <p:cNvSpPr/>
          <p:nvPr/>
        </p:nvSpPr>
        <p:spPr>
          <a:xfrm>
            <a:off x="11262159" y="422297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84"/>
                </a:lnTo>
                <a:lnTo>
                  <a:pt x="37221" y="56059"/>
                </a:lnTo>
                <a:lnTo>
                  <a:pt x="46909" y="50818"/>
                </a:lnTo>
                <a:lnTo>
                  <a:pt x="54091" y="41952"/>
                </a:lnTo>
                <a:lnTo>
                  <a:pt x="57273" y="31000"/>
                </a:lnTo>
                <a:lnTo>
                  <a:pt x="56052" y="20053"/>
                </a:lnTo>
                <a:lnTo>
                  <a:pt x="50814" y="10362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93"/>
          <p:cNvSpPr/>
          <p:nvPr/>
        </p:nvSpPr>
        <p:spPr>
          <a:xfrm>
            <a:off x="11637395" y="389899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93"/>
          <p:cNvSpPr/>
          <p:nvPr/>
        </p:nvSpPr>
        <p:spPr>
          <a:xfrm>
            <a:off x="11982167" y="351881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93"/>
          <p:cNvSpPr/>
          <p:nvPr/>
        </p:nvSpPr>
        <p:spPr>
          <a:xfrm>
            <a:off x="1342519" y="358246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2" y="0"/>
                </a:moveTo>
                <a:lnTo>
                  <a:pt x="20046" y="1223"/>
                </a:lnTo>
                <a:lnTo>
                  <a:pt x="10361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2" y="37226"/>
                </a:lnTo>
                <a:lnTo>
                  <a:pt x="6458" y="46914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7" y="10362"/>
                </a:lnTo>
                <a:lnTo>
                  <a:pt x="41954" y="3180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93"/>
          <p:cNvSpPr/>
          <p:nvPr/>
        </p:nvSpPr>
        <p:spPr>
          <a:xfrm>
            <a:off x="1567079" y="367887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93"/>
          <p:cNvSpPr/>
          <p:nvPr/>
        </p:nvSpPr>
        <p:spPr>
          <a:xfrm>
            <a:off x="1821903" y="379080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93"/>
          <p:cNvSpPr/>
          <p:nvPr/>
        </p:nvSpPr>
        <p:spPr>
          <a:xfrm>
            <a:off x="2106103" y="391615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2" y="37230"/>
                </a:lnTo>
                <a:lnTo>
                  <a:pt x="6458" y="46918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7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93"/>
          <p:cNvSpPr/>
          <p:nvPr/>
        </p:nvSpPr>
        <p:spPr>
          <a:xfrm>
            <a:off x="2418914" y="405257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93"/>
          <p:cNvSpPr/>
          <p:nvPr/>
        </p:nvSpPr>
        <p:spPr>
          <a:xfrm>
            <a:off x="2759699" y="419737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93"/>
          <p:cNvSpPr/>
          <p:nvPr/>
        </p:nvSpPr>
        <p:spPr>
          <a:xfrm>
            <a:off x="3127743" y="434757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8" y="0"/>
                </a:moveTo>
                <a:lnTo>
                  <a:pt x="20052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1" y="37230"/>
                </a:lnTo>
                <a:lnTo>
                  <a:pt x="6459" y="46918"/>
                </a:lnTo>
                <a:lnTo>
                  <a:pt x="15328" y="54100"/>
                </a:lnTo>
                <a:lnTo>
                  <a:pt x="26279" y="57281"/>
                </a:lnTo>
                <a:lnTo>
                  <a:pt x="37223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1001"/>
                </a:lnTo>
                <a:lnTo>
                  <a:pt x="56053" y="20054"/>
                </a:lnTo>
                <a:lnTo>
                  <a:pt x="50818" y="10364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93"/>
          <p:cNvSpPr/>
          <p:nvPr/>
        </p:nvSpPr>
        <p:spPr>
          <a:xfrm>
            <a:off x="3522151" y="449990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93"/>
          <p:cNvSpPr/>
          <p:nvPr/>
        </p:nvSpPr>
        <p:spPr>
          <a:xfrm>
            <a:off x="3941655" y="465097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4" y="0"/>
                </a:moveTo>
                <a:lnTo>
                  <a:pt x="20050" y="1222"/>
                </a:lnTo>
                <a:lnTo>
                  <a:pt x="10364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5" y="46908"/>
                </a:lnTo>
                <a:lnTo>
                  <a:pt x="15318" y="54090"/>
                </a:lnTo>
                <a:lnTo>
                  <a:pt x="26275" y="57275"/>
                </a:lnTo>
                <a:lnTo>
                  <a:pt x="37221" y="56050"/>
                </a:lnTo>
                <a:lnTo>
                  <a:pt x="46909" y="50809"/>
                </a:lnTo>
                <a:lnTo>
                  <a:pt x="54091" y="41944"/>
                </a:lnTo>
                <a:lnTo>
                  <a:pt x="57273" y="30992"/>
                </a:lnTo>
                <a:lnTo>
                  <a:pt x="56052" y="20049"/>
                </a:lnTo>
                <a:lnTo>
                  <a:pt x="50814" y="10362"/>
                </a:lnTo>
                <a:lnTo>
                  <a:pt x="41945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Google Shape;770;p93"/>
          <p:cNvSpPr/>
          <p:nvPr/>
        </p:nvSpPr>
        <p:spPr>
          <a:xfrm>
            <a:off x="4384451" y="479748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p93"/>
          <p:cNvSpPr/>
          <p:nvPr/>
        </p:nvSpPr>
        <p:spPr>
          <a:xfrm>
            <a:off x="4848227" y="493631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Google Shape;772;p93"/>
          <p:cNvSpPr/>
          <p:nvPr/>
        </p:nvSpPr>
        <p:spPr>
          <a:xfrm>
            <a:off x="5330247" y="506437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8"/>
                </a:lnTo>
                <a:lnTo>
                  <a:pt x="56052" y="20054"/>
                </a:lnTo>
                <a:lnTo>
                  <a:pt x="50816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Google Shape;773;p93"/>
          <p:cNvSpPr/>
          <p:nvPr/>
        </p:nvSpPr>
        <p:spPr>
          <a:xfrm>
            <a:off x="5827607" y="517792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2" y="37230"/>
                </a:lnTo>
                <a:lnTo>
                  <a:pt x="6458" y="46918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1001"/>
                </a:lnTo>
                <a:lnTo>
                  <a:pt x="56052" y="20054"/>
                </a:lnTo>
                <a:lnTo>
                  <a:pt x="50817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p93"/>
          <p:cNvSpPr/>
          <p:nvPr/>
        </p:nvSpPr>
        <p:spPr>
          <a:xfrm>
            <a:off x="6336371" y="527263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5" name="Google Shape;775;p93"/>
          <p:cNvSpPr/>
          <p:nvPr/>
        </p:nvSpPr>
        <p:spPr>
          <a:xfrm>
            <a:off x="6850803" y="534349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6" name="Google Shape;776;p93"/>
          <p:cNvSpPr/>
          <p:nvPr/>
        </p:nvSpPr>
        <p:spPr>
          <a:xfrm>
            <a:off x="7365647" y="538642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2" y="0"/>
                </a:moveTo>
                <a:lnTo>
                  <a:pt x="20046" y="1226"/>
                </a:lnTo>
                <a:lnTo>
                  <a:pt x="10361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2" y="37229"/>
                </a:lnTo>
                <a:lnTo>
                  <a:pt x="6458" y="46917"/>
                </a:lnTo>
                <a:lnTo>
                  <a:pt x="15316" y="54099"/>
                </a:lnTo>
                <a:lnTo>
                  <a:pt x="26278" y="57284"/>
                </a:lnTo>
                <a:lnTo>
                  <a:pt x="37224" y="56059"/>
                </a:lnTo>
                <a:lnTo>
                  <a:pt x="46909" y="50818"/>
                </a:lnTo>
                <a:lnTo>
                  <a:pt x="54090" y="41952"/>
                </a:lnTo>
                <a:lnTo>
                  <a:pt x="57272" y="31001"/>
                </a:lnTo>
                <a:lnTo>
                  <a:pt x="56052" y="20056"/>
                </a:lnTo>
                <a:lnTo>
                  <a:pt x="50817" y="10366"/>
                </a:lnTo>
                <a:lnTo>
                  <a:pt x="41954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7" name="Google Shape;777;p93"/>
          <p:cNvSpPr/>
          <p:nvPr/>
        </p:nvSpPr>
        <p:spPr>
          <a:xfrm>
            <a:off x="7876655" y="539869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2" y="0"/>
                </a:moveTo>
                <a:lnTo>
                  <a:pt x="20046" y="1225"/>
                </a:lnTo>
                <a:lnTo>
                  <a:pt x="10361" y="6462"/>
                </a:lnTo>
                <a:lnTo>
                  <a:pt x="3180" y="15321"/>
                </a:lnTo>
                <a:lnTo>
                  <a:pt x="0" y="26278"/>
                </a:lnTo>
                <a:lnTo>
                  <a:pt x="1222" y="37224"/>
                </a:lnTo>
                <a:lnTo>
                  <a:pt x="6458" y="46912"/>
                </a:lnTo>
                <a:lnTo>
                  <a:pt x="15316" y="54094"/>
                </a:lnTo>
                <a:lnTo>
                  <a:pt x="26278" y="57279"/>
                </a:lnTo>
                <a:lnTo>
                  <a:pt x="37224" y="56055"/>
                </a:lnTo>
                <a:lnTo>
                  <a:pt x="46909" y="50814"/>
                </a:lnTo>
                <a:lnTo>
                  <a:pt x="54090" y="41948"/>
                </a:lnTo>
                <a:lnTo>
                  <a:pt x="57272" y="30997"/>
                </a:lnTo>
                <a:lnTo>
                  <a:pt x="56052" y="20052"/>
                </a:lnTo>
                <a:lnTo>
                  <a:pt x="50817" y="10362"/>
                </a:lnTo>
                <a:lnTo>
                  <a:pt x="41954" y="3174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8" name="Google Shape;778;p93"/>
          <p:cNvSpPr/>
          <p:nvPr/>
        </p:nvSpPr>
        <p:spPr>
          <a:xfrm>
            <a:off x="8380087" y="537842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9" name="Google Shape;779;p93"/>
          <p:cNvSpPr/>
          <p:nvPr/>
        </p:nvSpPr>
        <p:spPr>
          <a:xfrm>
            <a:off x="8873071" y="532451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4" y="0"/>
                </a:moveTo>
                <a:lnTo>
                  <a:pt x="20048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9" y="57281"/>
                </a:lnTo>
                <a:lnTo>
                  <a:pt x="37225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4" y="30997"/>
                </a:lnTo>
                <a:lnTo>
                  <a:pt x="56053" y="20050"/>
                </a:lnTo>
                <a:lnTo>
                  <a:pt x="50818" y="10362"/>
                </a:lnTo>
                <a:lnTo>
                  <a:pt x="41956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0" name="Google Shape;780;p93"/>
          <p:cNvSpPr/>
          <p:nvPr/>
        </p:nvSpPr>
        <p:spPr>
          <a:xfrm>
            <a:off x="9353759" y="523650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1" name="Google Shape;781;p93"/>
          <p:cNvSpPr/>
          <p:nvPr/>
        </p:nvSpPr>
        <p:spPr>
          <a:xfrm>
            <a:off x="9821027" y="511398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2" y="37226"/>
                </a:lnTo>
                <a:lnTo>
                  <a:pt x="6458" y="46914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1001"/>
                </a:lnTo>
                <a:lnTo>
                  <a:pt x="56052" y="20054"/>
                </a:lnTo>
                <a:lnTo>
                  <a:pt x="50817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2" name="Google Shape;782;p93"/>
          <p:cNvSpPr/>
          <p:nvPr/>
        </p:nvSpPr>
        <p:spPr>
          <a:xfrm>
            <a:off x="10273843" y="495581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1001"/>
                </a:lnTo>
                <a:lnTo>
                  <a:pt x="56056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3" name="Google Shape;783;p93"/>
          <p:cNvSpPr/>
          <p:nvPr/>
        </p:nvSpPr>
        <p:spPr>
          <a:xfrm>
            <a:off x="10711191" y="475985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4" name="Google Shape;784;p93"/>
          <p:cNvSpPr/>
          <p:nvPr/>
        </p:nvSpPr>
        <p:spPr>
          <a:xfrm>
            <a:off x="11131619" y="452273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1002"/>
                </a:lnTo>
                <a:lnTo>
                  <a:pt x="56052" y="20058"/>
                </a:lnTo>
                <a:lnTo>
                  <a:pt x="50814" y="10368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5" name="Google Shape;785;p93"/>
          <p:cNvSpPr/>
          <p:nvPr/>
        </p:nvSpPr>
        <p:spPr>
          <a:xfrm>
            <a:off x="11532591" y="423963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5" y="56059"/>
                </a:lnTo>
                <a:lnTo>
                  <a:pt x="46909" y="50818"/>
                </a:lnTo>
                <a:lnTo>
                  <a:pt x="54090" y="41952"/>
                </a:lnTo>
                <a:lnTo>
                  <a:pt x="57272" y="31001"/>
                </a:lnTo>
                <a:lnTo>
                  <a:pt x="56052" y="20056"/>
                </a:lnTo>
                <a:lnTo>
                  <a:pt x="50816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Google Shape;786;p93"/>
          <p:cNvSpPr/>
          <p:nvPr/>
        </p:nvSpPr>
        <p:spPr>
          <a:xfrm>
            <a:off x="11909711" y="390403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 extrusionOk="0">
                <a:moveTo>
                  <a:pt x="30998" y="0"/>
                </a:moveTo>
                <a:lnTo>
                  <a:pt x="20052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1" y="37230"/>
                </a:lnTo>
                <a:lnTo>
                  <a:pt x="6459" y="46918"/>
                </a:lnTo>
                <a:lnTo>
                  <a:pt x="15328" y="54100"/>
                </a:lnTo>
                <a:lnTo>
                  <a:pt x="26284" y="57281"/>
                </a:lnTo>
                <a:lnTo>
                  <a:pt x="37226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3" y="20050"/>
                </a:lnTo>
                <a:lnTo>
                  <a:pt x="50818" y="10362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7" name="Google Shape;787;p93"/>
          <p:cNvSpPr/>
          <p:nvPr/>
        </p:nvSpPr>
        <p:spPr>
          <a:xfrm>
            <a:off x="1752687" y="383230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8" name="Google Shape;788;p93"/>
          <p:cNvSpPr/>
          <p:nvPr/>
        </p:nvSpPr>
        <p:spPr>
          <a:xfrm>
            <a:off x="1976007" y="392730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2" y="57276"/>
                </a:lnTo>
                <a:lnTo>
                  <a:pt x="37226" y="56052"/>
                </a:lnTo>
                <a:lnTo>
                  <a:pt x="46914" y="50814"/>
                </a:lnTo>
                <a:lnTo>
                  <a:pt x="54100" y="41949"/>
                </a:lnTo>
                <a:lnTo>
                  <a:pt x="57281" y="30998"/>
                </a:lnTo>
                <a:lnTo>
                  <a:pt x="56057" y="20055"/>
                </a:lnTo>
                <a:lnTo>
                  <a:pt x="50818" y="10368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9" name="Google Shape;789;p93"/>
          <p:cNvSpPr/>
          <p:nvPr/>
        </p:nvSpPr>
        <p:spPr>
          <a:xfrm>
            <a:off x="2229927" y="403708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6" y="31000"/>
                </a:lnTo>
                <a:lnTo>
                  <a:pt x="56056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0" name="Google Shape;790;p93"/>
          <p:cNvSpPr/>
          <p:nvPr/>
        </p:nvSpPr>
        <p:spPr>
          <a:xfrm>
            <a:off x="2513459" y="415924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1" name="Google Shape;791;p93"/>
          <p:cNvSpPr/>
          <p:nvPr/>
        </p:nvSpPr>
        <p:spPr>
          <a:xfrm>
            <a:off x="2825719" y="429104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2" name="Google Shape;792;p93"/>
          <p:cNvSpPr/>
          <p:nvPr/>
        </p:nvSpPr>
        <p:spPr>
          <a:xfrm>
            <a:off x="3165775" y="442956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84"/>
                </a:lnTo>
                <a:lnTo>
                  <a:pt x="37221" y="56059"/>
                </a:lnTo>
                <a:lnTo>
                  <a:pt x="46909" y="50818"/>
                </a:lnTo>
                <a:lnTo>
                  <a:pt x="54091" y="41952"/>
                </a:lnTo>
                <a:lnTo>
                  <a:pt x="57273" y="31001"/>
                </a:lnTo>
                <a:lnTo>
                  <a:pt x="56052" y="20056"/>
                </a:lnTo>
                <a:lnTo>
                  <a:pt x="50814" y="10366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3" name="Google Shape;793;p93"/>
          <p:cNvSpPr/>
          <p:nvPr/>
        </p:nvSpPr>
        <p:spPr>
          <a:xfrm>
            <a:off x="3532563" y="457159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4" name="Google Shape;794;p93"/>
          <p:cNvSpPr/>
          <p:nvPr/>
        </p:nvSpPr>
        <p:spPr>
          <a:xfrm>
            <a:off x="3924739" y="471388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5" name="Google Shape;795;p93"/>
          <p:cNvSpPr/>
          <p:nvPr/>
        </p:nvSpPr>
        <p:spPr>
          <a:xfrm>
            <a:off x="4340539" y="485329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8" y="0"/>
                </a:moveTo>
                <a:lnTo>
                  <a:pt x="20052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1" y="37230"/>
                </a:lnTo>
                <a:lnTo>
                  <a:pt x="6459" y="46918"/>
                </a:lnTo>
                <a:lnTo>
                  <a:pt x="15328" y="54100"/>
                </a:lnTo>
                <a:lnTo>
                  <a:pt x="26279" y="57281"/>
                </a:lnTo>
                <a:lnTo>
                  <a:pt x="37223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3" y="20050"/>
                </a:lnTo>
                <a:lnTo>
                  <a:pt x="50818" y="10362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93"/>
          <p:cNvSpPr/>
          <p:nvPr/>
        </p:nvSpPr>
        <p:spPr>
          <a:xfrm>
            <a:off x="4777779" y="498688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4" y="0"/>
                </a:moveTo>
                <a:lnTo>
                  <a:pt x="20048" y="1222"/>
                </a:lnTo>
                <a:lnTo>
                  <a:pt x="10362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5" y="46908"/>
                </a:lnTo>
                <a:lnTo>
                  <a:pt x="15318" y="54090"/>
                </a:lnTo>
                <a:lnTo>
                  <a:pt x="26279" y="57275"/>
                </a:lnTo>
                <a:lnTo>
                  <a:pt x="37225" y="56050"/>
                </a:lnTo>
                <a:lnTo>
                  <a:pt x="46911" y="50809"/>
                </a:lnTo>
                <a:lnTo>
                  <a:pt x="54091" y="41944"/>
                </a:lnTo>
                <a:lnTo>
                  <a:pt x="57274" y="30992"/>
                </a:lnTo>
                <a:lnTo>
                  <a:pt x="56053" y="20049"/>
                </a:lnTo>
                <a:lnTo>
                  <a:pt x="50818" y="10362"/>
                </a:lnTo>
                <a:lnTo>
                  <a:pt x="41956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7" name="Google Shape;797;p93"/>
          <p:cNvSpPr/>
          <p:nvPr/>
        </p:nvSpPr>
        <p:spPr>
          <a:xfrm>
            <a:off x="5233951" y="511184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4" y="0"/>
                </a:moveTo>
                <a:lnTo>
                  <a:pt x="20048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9" y="57284"/>
                </a:lnTo>
                <a:lnTo>
                  <a:pt x="37225" y="56059"/>
                </a:lnTo>
                <a:lnTo>
                  <a:pt x="46911" y="50818"/>
                </a:lnTo>
                <a:lnTo>
                  <a:pt x="54091" y="41952"/>
                </a:lnTo>
                <a:lnTo>
                  <a:pt x="57272" y="31001"/>
                </a:lnTo>
                <a:lnTo>
                  <a:pt x="56049" y="20056"/>
                </a:lnTo>
                <a:lnTo>
                  <a:pt x="50814" y="10366"/>
                </a:lnTo>
                <a:lnTo>
                  <a:pt x="41956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Google Shape;798;p93"/>
          <p:cNvSpPr/>
          <p:nvPr/>
        </p:nvSpPr>
        <p:spPr>
          <a:xfrm>
            <a:off x="5706471" y="522482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8" y="46917"/>
                </a:lnTo>
                <a:lnTo>
                  <a:pt x="15322" y="54099"/>
                </a:lnTo>
                <a:lnTo>
                  <a:pt x="26279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096" y="41952"/>
                </a:lnTo>
                <a:lnTo>
                  <a:pt x="57276" y="31001"/>
                </a:lnTo>
                <a:lnTo>
                  <a:pt x="56052" y="20056"/>
                </a:lnTo>
                <a:lnTo>
                  <a:pt x="50814" y="10366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p93"/>
          <p:cNvSpPr/>
          <p:nvPr/>
        </p:nvSpPr>
        <p:spPr>
          <a:xfrm>
            <a:off x="6192627" y="532227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0" name="Google Shape;800;p93"/>
          <p:cNvSpPr/>
          <p:nvPr/>
        </p:nvSpPr>
        <p:spPr>
          <a:xfrm>
            <a:off x="6688847" y="540022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5" y="56050"/>
                </a:lnTo>
                <a:lnTo>
                  <a:pt x="46909" y="50809"/>
                </a:lnTo>
                <a:lnTo>
                  <a:pt x="54090" y="41944"/>
                </a:lnTo>
                <a:lnTo>
                  <a:pt x="57276" y="30992"/>
                </a:lnTo>
                <a:lnTo>
                  <a:pt x="56056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1" name="Google Shape;801;p93"/>
          <p:cNvSpPr/>
          <p:nvPr/>
        </p:nvSpPr>
        <p:spPr>
          <a:xfrm>
            <a:off x="7190027" y="545423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29" y="56057"/>
                </a:lnTo>
                <a:lnTo>
                  <a:pt x="46914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2" name="Google Shape;802;p93"/>
          <p:cNvSpPr/>
          <p:nvPr/>
        </p:nvSpPr>
        <p:spPr>
          <a:xfrm>
            <a:off x="7691543" y="548083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3" name="Google Shape;803;p93"/>
          <p:cNvSpPr/>
          <p:nvPr/>
        </p:nvSpPr>
        <p:spPr>
          <a:xfrm>
            <a:off x="8189727" y="547769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4" name="Google Shape;804;p93"/>
          <p:cNvSpPr/>
          <p:nvPr/>
        </p:nvSpPr>
        <p:spPr>
          <a:xfrm>
            <a:off x="8681447" y="544334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p93"/>
          <p:cNvSpPr/>
          <p:nvPr/>
        </p:nvSpPr>
        <p:spPr>
          <a:xfrm>
            <a:off x="9164291" y="537688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93"/>
          <p:cNvSpPr/>
          <p:nvPr/>
        </p:nvSpPr>
        <p:spPr>
          <a:xfrm>
            <a:off x="9636623" y="527767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4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76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59" y="46917"/>
                </a:lnTo>
                <a:lnTo>
                  <a:pt x="15322" y="54099"/>
                </a:lnTo>
                <a:lnTo>
                  <a:pt x="26279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096" y="41952"/>
                </a:lnTo>
                <a:lnTo>
                  <a:pt x="57276" y="31001"/>
                </a:lnTo>
                <a:lnTo>
                  <a:pt x="56052" y="20056"/>
                </a:lnTo>
                <a:lnTo>
                  <a:pt x="50814" y="10366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93"/>
          <p:cNvSpPr/>
          <p:nvPr/>
        </p:nvSpPr>
        <p:spPr>
          <a:xfrm>
            <a:off x="10097535" y="514515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8" y="0"/>
                </a:moveTo>
                <a:lnTo>
                  <a:pt x="20052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1" y="37229"/>
                </a:lnTo>
                <a:lnTo>
                  <a:pt x="6459" y="46917"/>
                </a:lnTo>
                <a:lnTo>
                  <a:pt x="15328" y="54099"/>
                </a:lnTo>
                <a:lnTo>
                  <a:pt x="26284" y="57279"/>
                </a:lnTo>
                <a:lnTo>
                  <a:pt x="37226" y="56055"/>
                </a:lnTo>
                <a:lnTo>
                  <a:pt x="46911" y="50817"/>
                </a:lnTo>
                <a:lnTo>
                  <a:pt x="54091" y="41952"/>
                </a:lnTo>
                <a:lnTo>
                  <a:pt x="57273" y="31000"/>
                </a:lnTo>
                <a:lnTo>
                  <a:pt x="56053" y="20053"/>
                </a:lnTo>
                <a:lnTo>
                  <a:pt x="50818" y="10362"/>
                </a:lnTo>
                <a:lnTo>
                  <a:pt x="41955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93"/>
          <p:cNvSpPr/>
          <p:nvPr/>
        </p:nvSpPr>
        <p:spPr>
          <a:xfrm>
            <a:off x="10546143" y="497780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2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1001"/>
                </a:lnTo>
                <a:lnTo>
                  <a:pt x="56052" y="20054"/>
                </a:lnTo>
                <a:lnTo>
                  <a:pt x="50814" y="10364"/>
                </a:lnTo>
                <a:lnTo>
                  <a:pt x="41949" y="3180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93"/>
          <p:cNvSpPr/>
          <p:nvPr/>
        </p:nvSpPr>
        <p:spPr>
          <a:xfrm>
            <a:off x="10981387" y="477292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93"/>
          <p:cNvSpPr/>
          <p:nvPr/>
        </p:nvSpPr>
        <p:spPr>
          <a:xfrm>
            <a:off x="11401535" y="452617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Google Shape;811;p93"/>
          <p:cNvSpPr/>
          <p:nvPr/>
        </p:nvSpPr>
        <p:spPr>
          <a:xfrm>
            <a:off x="11803563" y="423144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Google Shape;812;p93"/>
          <p:cNvSpPr/>
          <p:nvPr/>
        </p:nvSpPr>
        <p:spPr>
          <a:xfrm>
            <a:off x="2166047" y="407934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5" y="56051"/>
                </a:lnTo>
                <a:lnTo>
                  <a:pt x="46909" y="50812"/>
                </a:lnTo>
                <a:lnTo>
                  <a:pt x="54090" y="41948"/>
                </a:lnTo>
                <a:lnTo>
                  <a:pt x="57272" y="30997"/>
                </a:lnTo>
                <a:lnTo>
                  <a:pt x="56052" y="20053"/>
                </a:lnTo>
                <a:lnTo>
                  <a:pt x="50816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93"/>
          <p:cNvSpPr/>
          <p:nvPr/>
        </p:nvSpPr>
        <p:spPr>
          <a:xfrm>
            <a:off x="2388119" y="417108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93"/>
          <p:cNvSpPr/>
          <p:nvPr/>
        </p:nvSpPr>
        <p:spPr>
          <a:xfrm>
            <a:off x="2641003" y="427658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89" y="0"/>
                </a:moveTo>
                <a:lnTo>
                  <a:pt x="20047" y="1222"/>
                </a:lnTo>
                <a:lnTo>
                  <a:pt x="10362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5" y="46908"/>
                </a:lnTo>
                <a:lnTo>
                  <a:pt x="15318" y="54090"/>
                </a:lnTo>
                <a:lnTo>
                  <a:pt x="26275" y="57275"/>
                </a:lnTo>
                <a:lnTo>
                  <a:pt x="37221" y="56050"/>
                </a:lnTo>
                <a:lnTo>
                  <a:pt x="46909" y="50809"/>
                </a:lnTo>
                <a:lnTo>
                  <a:pt x="54091" y="41944"/>
                </a:lnTo>
                <a:lnTo>
                  <a:pt x="57273" y="30992"/>
                </a:lnTo>
                <a:lnTo>
                  <a:pt x="56052" y="20049"/>
                </a:lnTo>
                <a:lnTo>
                  <a:pt x="50814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p93"/>
          <p:cNvSpPr/>
          <p:nvPr/>
        </p:nvSpPr>
        <p:spPr>
          <a:xfrm>
            <a:off x="2923539" y="439314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4" y="0"/>
                </a:moveTo>
                <a:lnTo>
                  <a:pt x="20048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9" y="57284"/>
                </a:lnTo>
                <a:lnTo>
                  <a:pt x="37225" y="56059"/>
                </a:lnTo>
                <a:lnTo>
                  <a:pt x="46911" y="50818"/>
                </a:lnTo>
                <a:lnTo>
                  <a:pt x="54091" y="41952"/>
                </a:lnTo>
                <a:lnTo>
                  <a:pt x="57272" y="31000"/>
                </a:lnTo>
                <a:lnTo>
                  <a:pt x="56049" y="20053"/>
                </a:lnTo>
                <a:lnTo>
                  <a:pt x="50814" y="10362"/>
                </a:lnTo>
                <a:lnTo>
                  <a:pt x="41956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93"/>
          <p:cNvSpPr/>
          <p:nvPr/>
        </p:nvSpPr>
        <p:spPr>
          <a:xfrm>
            <a:off x="3234623" y="451781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2" y="37220"/>
                </a:lnTo>
                <a:lnTo>
                  <a:pt x="6458" y="46908"/>
                </a:lnTo>
                <a:lnTo>
                  <a:pt x="15316" y="54090"/>
                </a:lnTo>
                <a:lnTo>
                  <a:pt x="26278" y="57275"/>
                </a:lnTo>
                <a:lnTo>
                  <a:pt x="37224" y="56050"/>
                </a:lnTo>
                <a:lnTo>
                  <a:pt x="46909" y="50809"/>
                </a:lnTo>
                <a:lnTo>
                  <a:pt x="54090" y="41944"/>
                </a:lnTo>
                <a:lnTo>
                  <a:pt x="57272" y="30992"/>
                </a:lnTo>
                <a:lnTo>
                  <a:pt x="56052" y="20049"/>
                </a:lnTo>
                <a:lnTo>
                  <a:pt x="50817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93"/>
          <p:cNvSpPr/>
          <p:nvPr/>
        </p:nvSpPr>
        <p:spPr>
          <a:xfrm>
            <a:off x="3572983" y="464755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8" y="20050"/>
                </a:lnTo>
                <a:lnTo>
                  <a:pt x="50809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8" name="Google Shape;818;p93"/>
          <p:cNvSpPr/>
          <p:nvPr/>
        </p:nvSpPr>
        <p:spPr>
          <a:xfrm>
            <a:off x="3937191" y="477916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8" y="0"/>
                </a:moveTo>
                <a:lnTo>
                  <a:pt x="20054" y="1222"/>
                </a:lnTo>
                <a:lnTo>
                  <a:pt x="10366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6"/>
                </a:lnTo>
                <a:lnTo>
                  <a:pt x="37230" y="56054"/>
                </a:lnTo>
                <a:lnTo>
                  <a:pt x="46918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9" name="Google Shape;819;p93"/>
          <p:cNvSpPr/>
          <p:nvPr/>
        </p:nvSpPr>
        <p:spPr>
          <a:xfrm>
            <a:off x="4325479" y="490964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2" y="37230"/>
                </a:lnTo>
                <a:lnTo>
                  <a:pt x="6458" y="46918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7" y="30998"/>
                </a:lnTo>
                <a:lnTo>
                  <a:pt x="56056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0" name="Google Shape;820;p93"/>
          <p:cNvSpPr/>
          <p:nvPr/>
        </p:nvSpPr>
        <p:spPr>
          <a:xfrm>
            <a:off x="4735767" y="503623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84"/>
                </a:lnTo>
                <a:lnTo>
                  <a:pt x="37221" y="56059"/>
                </a:lnTo>
                <a:lnTo>
                  <a:pt x="46909" y="50818"/>
                </a:lnTo>
                <a:lnTo>
                  <a:pt x="54091" y="41952"/>
                </a:lnTo>
                <a:lnTo>
                  <a:pt x="57273" y="31000"/>
                </a:lnTo>
                <a:lnTo>
                  <a:pt x="56052" y="20053"/>
                </a:lnTo>
                <a:lnTo>
                  <a:pt x="50814" y="10362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1" name="Google Shape;821;p93"/>
          <p:cNvSpPr/>
          <p:nvPr/>
        </p:nvSpPr>
        <p:spPr>
          <a:xfrm>
            <a:off x="5165723" y="515629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8" y="20050"/>
                </a:lnTo>
                <a:lnTo>
                  <a:pt x="50809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2" name="Google Shape;822;p93"/>
          <p:cNvSpPr/>
          <p:nvPr/>
        </p:nvSpPr>
        <p:spPr>
          <a:xfrm>
            <a:off x="5613015" y="526673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3" name="Google Shape;823;p93"/>
          <p:cNvSpPr/>
          <p:nvPr/>
        </p:nvSpPr>
        <p:spPr>
          <a:xfrm>
            <a:off x="6075247" y="536428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8" y="20050"/>
                </a:lnTo>
                <a:lnTo>
                  <a:pt x="50809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4" name="Google Shape;824;p93"/>
          <p:cNvSpPr/>
          <p:nvPr/>
        </p:nvSpPr>
        <p:spPr>
          <a:xfrm>
            <a:off x="6549927" y="544556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5" name="Google Shape;825;p93"/>
          <p:cNvSpPr/>
          <p:nvPr/>
        </p:nvSpPr>
        <p:spPr>
          <a:xfrm>
            <a:off x="7033923" y="550700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93"/>
          <p:cNvSpPr/>
          <p:nvPr/>
        </p:nvSpPr>
        <p:spPr>
          <a:xfrm>
            <a:off x="7522707" y="554469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7" name="Google Shape;827;p93"/>
          <p:cNvSpPr/>
          <p:nvPr/>
        </p:nvSpPr>
        <p:spPr>
          <a:xfrm>
            <a:off x="8012211" y="555558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89" y="0"/>
                </a:moveTo>
                <a:lnTo>
                  <a:pt x="20047" y="1222"/>
                </a:lnTo>
                <a:lnTo>
                  <a:pt x="10362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5" y="46908"/>
                </a:lnTo>
                <a:lnTo>
                  <a:pt x="15318" y="54090"/>
                </a:lnTo>
                <a:lnTo>
                  <a:pt x="26275" y="57275"/>
                </a:lnTo>
                <a:lnTo>
                  <a:pt x="37221" y="56050"/>
                </a:lnTo>
                <a:lnTo>
                  <a:pt x="46909" y="50809"/>
                </a:lnTo>
                <a:lnTo>
                  <a:pt x="54091" y="41944"/>
                </a:lnTo>
                <a:lnTo>
                  <a:pt x="57272" y="30992"/>
                </a:lnTo>
                <a:lnTo>
                  <a:pt x="56048" y="20049"/>
                </a:lnTo>
                <a:lnTo>
                  <a:pt x="50809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8" name="Google Shape;828;p93"/>
          <p:cNvSpPr/>
          <p:nvPr/>
        </p:nvSpPr>
        <p:spPr>
          <a:xfrm>
            <a:off x="8499139" y="553770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9" name="Google Shape;829;p93"/>
          <p:cNvSpPr/>
          <p:nvPr/>
        </p:nvSpPr>
        <p:spPr>
          <a:xfrm>
            <a:off x="8980835" y="548985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4" y="0"/>
                </a:moveTo>
                <a:lnTo>
                  <a:pt x="20051" y="1222"/>
                </a:lnTo>
                <a:lnTo>
                  <a:pt x="10366" y="6458"/>
                </a:lnTo>
                <a:lnTo>
                  <a:pt x="3186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8" y="46908"/>
                </a:lnTo>
                <a:lnTo>
                  <a:pt x="15322" y="54090"/>
                </a:lnTo>
                <a:lnTo>
                  <a:pt x="26279" y="57270"/>
                </a:lnTo>
                <a:lnTo>
                  <a:pt x="37226" y="56047"/>
                </a:lnTo>
                <a:lnTo>
                  <a:pt x="46914" y="50808"/>
                </a:lnTo>
                <a:lnTo>
                  <a:pt x="54096" y="41944"/>
                </a:lnTo>
                <a:lnTo>
                  <a:pt x="57276" y="30992"/>
                </a:lnTo>
                <a:lnTo>
                  <a:pt x="56052" y="20049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0" name="Google Shape;830;p93"/>
          <p:cNvSpPr/>
          <p:nvPr/>
        </p:nvSpPr>
        <p:spPr>
          <a:xfrm>
            <a:off x="9455207" y="541122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84"/>
                </a:lnTo>
                <a:lnTo>
                  <a:pt x="37221" y="56059"/>
                </a:lnTo>
                <a:lnTo>
                  <a:pt x="46909" y="50818"/>
                </a:lnTo>
                <a:lnTo>
                  <a:pt x="54091" y="41952"/>
                </a:lnTo>
                <a:lnTo>
                  <a:pt x="57272" y="31001"/>
                </a:lnTo>
                <a:lnTo>
                  <a:pt x="56048" y="20056"/>
                </a:lnTo>
                <a:lnTo>
                  <a:pt x="50809" y="10366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1" name="Google Shape;831;p93"/>
          <p:cNvSpPr/>
          <p:nvPr/>
        </p:nvSpPr>
        <p:spPr>
          <a:xfrm>
            <a:off x="9920799" y="530109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5" y="56051"/>
                </a:lnTo>
                <a:lnTo>
                  <a:pt x="46909" y="50812"/>
                </a:lnTo>
                <a:lnTo>
                  <a:pt x="54090" y="41948"/>
                </a:lnTo>
                <a:lnTo>
                  <a:pt x="57276" y="30997"/>
                </a:lnTo>
                <a:lnTo>
                  <a:pt x="56056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2" name="Google Shape;832;p93"/>
          <p:cNvSpPr/>
          <p:nvPr/>
        </p:nvSpPr>
        <p:spPr>
          <a:xfrm>
            <a:off x="10376719" y="515844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3" name="Google Shape;833;p93"/>
          <p:cNvSpPr/>
          <p:nvPr/>
        </p:nvSpPr>
        <p:spPr>
          <a:xfrm>
            <a:off x="10822215" y="498140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4" y="0"/>
                </a:moveTo>
                <a:lnTo>
                  <a:pt x="20051" y="1225"/>
                </a:lnTo>
                <a:lnTo>
                  <a:pt x="10366" y="6462"/>
                </a:lnTo>
                <a:lnTo>
                  <a:pt x="3186" y="15321"/>
                </a:lnTo>
                <a:lnTo>
                  <a:pt x="0" y="26278"/>
                </a:lnTo>
                <a:lnTo>
                  <a:pt x="1220" y="37224"/>
                </a:lnTo>
                <a:lnTo>
                  <a:pt x="6458" y="46912"/>
                </a:lnTo>
                <a:lnTo>
                  <a:pt x="15322" y="54094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4"/>
                </a:lnTo>
                <a:lnTo>
                  <a:pt x="54096" y="41948"/>
                </a:lnTo>
                <a:lnTo>
                  <a:pt x="57276" y="30997"/>
                </a:lnTo>
                <a:lnTo>
                  <a:pt x="56052" y="20052"/>
                </a:lnTo>
                <a:lnTo>
                  <a:pt x="50814" y="10362"/>
                </a:lnTo>
                <a:lnTo>
                  <a:pt x="41949" y="3174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93"/>
          <p:cNvSpPr/>
          <p:nvPr/>
        </p:nvSpPr>
        <p:spPr>
          <a:xfrm>
            <a:off x="11256207" y="476654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8" y="0"/>
                </a:moveTo>
                <a:lnTo>
                  <a:pt x="20052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1" y="37229"/>
                </a:lnTo>
                <a:lnTo>
                  <a:pt x="6459" y="46917"/>
                </a:lnTo>
                <a:lnTo>
                  <a:pt x="15328" y="54099"/>
                </a:lnTo>
                <a:lnTo>
                  <a:pt x="26279" y="57279"/>
                </a:lnTo>
                <a:lnTo>
                  <a:pt x="37223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3" y="31000"/>
                </a:lnTo>
                <a:lnTo>
                  <a:pt x="56053" y="20053"/>
                </a:lnTo>
                <a:lnTo>
                  <a:pt x="50818" y="10362"/>
                </a:lnTo>
                <a:lnTo>
                  <a:pt x="41955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5" name="Google Shape;835;p93"/>
          <p:cNvSpPr/>
          <p:nvPr/>
        </p:nvSpPr>
        <p:spPr>
          <a:xfrm>
            <a:off x="2584563" y="432108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93"/>
          <p:cNvSpPr/>
          <p:nvPr/>
        </p:nvSpPr>
        <p:spPr>
          <a:xfrm>
            <a:off x="2805395" y="440787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93"/>
          <p:cNvSpPr/>
          <p:nvPr/>
        </p:nvSpPr>
        <p:spPr>
          <a:xfrm>
            <a:off x="3057063" y="450723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p93"/>
          <p:cNvSpPr/>
          <p:nvPr/>
        </p:nvSpPr>
        <p:spPr>
          <a:xfrm>
            <a:off x="3338231" y="461622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8" y="0"/>
                </a:moveTo>
                <a:lnTo>
                  <a:pt x="20052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1" y="37229"/>
                </a:lnTo>
                <a:lnTo>
                  <a:pt x="6459" y="46917"/>
                </a:lnTo>
                <a:lnTo>
                  <a:pt x="15328" y="54099"/>
                </a:lnTo>
                <a:lnTo>
                  <a:pt x="26279" y="57279"/>
                </a:lnTo>
                <a:lnTo>
                  <a:pt x="37223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3" y="31000"/>
                </a:lnTo>
                <a:lnTo>
                  <a:pt x="56053" y="20053"/>
                </a:lnTo>
                <a:lnTo>
                  <a:pt x="50818" y="10362"/>
                </a:lnTo>
                <a:lnTo>
                  <a:pt x="41955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93"/>
          <p:cNvSpPr/>
          <p:nvPr/>
        </p:nvSpPr>
        <p:spPr>
          <a:xfrm>
            <a:off x="3647439" y="473188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8" y="0"/>
                </a:moveTo>
                <a:lnTo>
                  <a:pt x="20052" y="1222"/>
                </a:lnTo>
                <a:lnTo>
                  <a:pt x="10364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1" y="37220"/>
                </a:lnTo>
                <a:lnTo>
                  <a:pt x="6459" y="46908"/>
                </a:lnTo>
                <a:lnTo>
                  <a:pt x="15328" y="54090"/>
                </a:lnTo>
                <a:lnTo>
                  <a:pt x="26284" y="57275"/>
                </a:lnTo>
                <a:lnTo>
                  <a:pt x="37226" y="56050"/>
                </a:lnTo>
                <a:lnTo>
                  <a:pt x="46911" y="50809"/>
                </a:lnTo>
                <a:lnTo>
                  <a:pt x="54091" y="41944"/>
                </a:lnTo>
                <a:lnTo>
                  <a:pt x="57273" y="30992"/>
                </a:lnTo>
                <a:lnTo>
                  <a:pt x="56053" y="20049"/>
                </a:lnTo>
                <a:lnTo>
                  <a:pt x="50818" y="10362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p93"/>
          <p:cNvSpPr/>
          <p:nvPr/>
        </p:nvSpPr>
        <p:spPr>
          <a:xfrm>
            <a:off x="3983143" y="485111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1001"/>
                </a:lnTo>
                <a:lnTo>
                  <a:pt x="56052" y="20054"/>
                </a:lnTo>
                <a:lnTo>
                  <a:pt x="50816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93"/>
          <p:cNvSpPr/>
          <p:nvPr/>
        </p:nvSpPr>
        <p:spPr>
          <a:xfrm>
            <a:off x="4343543" y="497104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93"/>
          <p:cNvSpPr/>
          <p:nvPr/>
        </p:nvSpPr>
        <p:spPr>
          <a:xfrm>
            <a:off x="4726595" y="508901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1001"/>
                </a:lnTo>
                <a:lnTo>
                  <a:pt x="56052" y="20054"/>
                </a:lnTo>
                <a:lnTo>
                  <a:pt x="50814" y="10364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93"/>
          <p:cNvSpPr/>
          <p:nvPr/>
        </p:nvSpPr>
        <p:spPr>
          <a:xfrm>
            <a:off x="5130099" y="520247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5" y="56059"/>
                </a:lnTo>
                <a:lnTo>
                  <a:pt x="46909" y="50818"/>
                </a:lnTo>
                <a:lnTo>
                  <a:pt x="54090" y="41952"/>
                </a:lnTo>
                <a:lnTo>
                  <a:pt x="57276" y="31001"/>
                </a:lnTo>
                <a:lnTo>
                  <a:pt x="56056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4" name="Google Shape;844;p93"/>
          <p:cNvSpPr/>
          <p:nvPr/>
        </p:nvSpPr>
        <p:spPr>
          <a:xfrm>
            <a:off x="5551919" y="530852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5" name="Google Shape;845;p93"/>
          <p:cNvSpPr/>
          <p:nvPr/>
        </p:nvSpPr>
        <p:spPr>
          <a:xfrm>
            <a:off x="5989887" y="540406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8" y="0"/>
                </a:moveTo>
                <a:lnTo>
                  <a:pt x="20052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1" y="37229"/>
                </a:lnTo>
                <a:lnTo>
                  <a:pt x="6459" y="46917"/>
                </a:lnTo>
                <a:lnTo>
                  <a:pt x="15328" y="54099"/>
                </a:lnTo>
                <a:lnTo>
                  <a:pt x="26279" y="57284"/>
                </a:lnTo>
                <a:lnTo>
                  <a:pt x="37223" y="56059"/>
                </a:lnTo>
                <a:lnTo>
                  <a:pt x="46909" y="50818"/>
                </a:lnTo>
                <a:lnTo>
                  <a:pt x="54091" y="41952"/>
                </a:lnTo>
                <a:lnTo>
                  <a:pt x="57273" y="31001"/>
                </a:lnTo>
                <a:lnTo>
                  <a:pt x="56053" y="20056"/>
                </a:lnTo>
                <a:lnTo>
                  <a:pt x="50818" y="10366"/>
                </a:lnTo>
                <a:lnTo>
                  <a:pt x="41955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6" name="Google Shape;846;p93"/>
          <p:cNvSpPr/>
          <p:nvPr/>
        </p:nvSpPr>
        <p:spPr>
          <a:xfrm>
            <a:off x="6441795" y="548596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8" y="46917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0995"/>
                </a:lnTo>
                <a:lnTo>
                  <a:pt x="56052" y="20049"/>
                </a:lnTo>
                <a:lnTo>
                  <a:pt x="50814" y="10361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7" name="Google Shape;847;p93"/>
          <p:cNvSpPr/>
          <p:nvPr/>
        </p:nvSpPr>
        <p:spPr>
          <a:xfrm>
            <a:off x="6905411" y="555108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4" y="0"/>
                </a:moveTo>
                <a:lnTo>
                  <a:pt x="20048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9" y="57284"/>
                </a:lnTo>
                <a:lnTo>
                  <a:pt x="37225" y="56059"/>
                </a:lnTo>
                <a:lnTo>
                  <a:pt x="46911" y="50818"/>
                </a:lnTo>
                <a:lnTo>
                  <a:pt x="54091" y="41952"/>
                </a:lnTo>
                <a:lnTo>
                  <a:pt x="57272" y="31001"/>
                </a:lnTo>
                <a:lnTo>
                  <a:pt x="56049" y="20056"/>
                </a:lnTo>
                <a:lnTo>
                  <a:pt x="50814" y="10366"/>
                </a:lnTo>
                <a:lnTo>
                  <a:pt x="41956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8" name="Google Shape;848;p93"/>
          <p:cNvSpPr/>
          <p:nvPr/>
        </p:nvSpPr>
        <p:spPr>
          <a:xfrm>
            <a:off x="7377955" y="559621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88" y="0"/>
                </a:moveTo>
                <a:lnTo>
                  <a:pt x="20043" y="1223"/>
                </a:lnTo>
                <a:lnTo>
                  <a:pt x="10358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8" y="20050"/>
                </a:lnTo>
                <a:lnTo>
                  <a:pt x="50809" y="10362"/>
                </a:lnTo>
                <a:lnTo>
                  <a:pt x="41945" y="3180"/>
                </a:lnTo>
                <a:lnTo>
                  <a:pt x="3098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9" name="Google Shape;849;p93"/>
          <p:cNvSpPr/>
          <p:nvPr/>
        </p:nvSpPr>
        <p:spPr>
          <a:xfrm>
            <a:off x="7855427" y="561788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4" y="0"/>
                </a:moveTo>
                <a:lnTo>
                  <a:pt x="20050" y="1226"/>
                </a:lnTo>
                <a:lnTo>
                  <a:pt x="10363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1" y="37229"/>
                </a:lnTo>
                <a:lnTo>
                  <a:pt x="6459" y="46917"/>
                </a:lnTo>
                <a:lnTo>
                  <a:pt x="15328" y="54099"/>
                </a:lnTo>
                <a:lnTo>
                  <a:pt x="26279" y="57279"/>
                </a:lnTo>
                <a:lnTo>
                  <a:pt x="37223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3" y="31001"/>
                </a:lnTo>
                <a:lnTo>
                  <a:pt x="56052" y="20056"/>
                </a:lnTo>
                <a:lnTo>
                  <a:pt x="50813" y="10366"/>
                </a:lnTo>
                <a:lnTo>
                  <a:pt x="41945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0" name="Google Shape;850;p93"/>
          <p:cNvSpPr/>
          <p:nvPr/>
        </p:nvSpPr>
        <p:spPr>
          <a:xfrm>
            <a:off x="8334215" y="561350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8" y="0"/>
                </a:moveTo>
                <a:lnTo>
                  <a:pt x="20052" y="1223"/>
                </a:lnTo>
                <a:lnTo>
                  <a:pt x="10364" y="6461"/>
                </a:lnTo>
                <a:lnTo>
                  <a:pt x="3182" y="15321"/>
                </a:lnTo>
                <a:lnTo>
                  <a:pt x="0" y="26278"/>
                </a:lnTo>
                <a:lnTo>
                  <a:pt x="1221" y="37224"/>
                </a:lnTo>
                <a:lnTo>
                  <a:pt x="6459" y="46912"/>
                </a:lnTo>
                <a:lnTo>
                  <a:pt x="15328" y="54094"/>
                </a:lnTo>
                <a:lnTo>
                  <a:pt x="26284" y="57275"/>
                </a:lnTo>
                <a:lnTo>
                  <a:pt x="37226" y="56051"/>
                </a:lnTo>
                <a:lnTo>
                  <a:pt x="46911" y="50812"/>
                </a:lnTo>
                <a:lnTo>
                  <a:pt x="54091" y="41948"/>
                </a:lnTo>
                <a:lnTo>
                  <a:pt x="57273" y="30997"/>
                </a:lnTo>
                <a:lnTo>
                  <a:pt x="56053" y="20053"/>
                </a:lnTo>
                <a:lnTo>
                  <a:pt x="50818" y="10366"/>
                </a:lnTo>
                <a:lnTo>
                  <a:pt x="41955" y="3185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1" name="Google Shape;851;p93"/>
          <p:cNvSpPr/>
          <p:nvPr/>
        </p:nvSpPr>
        <p:spPr>
          <a:xfrm>
            <a:off x="8811299" y="558129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4" y="0"/>
                </a:moveTo>
                <a:lnTo>
                  <a:pt x="20050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5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2" name="Google Shape;852;p93"/>
          <p:cNvSpPr/>
          <p:nvPr/>
        </p:nvSpPr>
        <p:spPr>
          <a:xfrm>
            <a:off x="9284331" y="552028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8" y="0"/>
                </a:moveTo>
                <a:lnTo>
                  <a:pt x="20052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1" y="37229"/>
                </a:lnTo>
                <a:lnTo>
                  <a:pt x="6459" y="46917"/>
                </a:lnTo>
                <a:lnTo>
                  <a:pt x="15328" y="54099"/>
                </a:lnTo>
                <a:lnTo>
                  <a:pt x="26284" y="57279"/>
                </a:lnTo>
                <a:lnTo>
                  <a:pt x="37226" y="56055"/>
                </a:lnTo>
                <a:lnTo>
                  <a:pt x="46911" y="50817"/>
                </a:lnTo>
                <a:lnTo>
                  <a:pt x="54091" y="41952"/>
                </a:lnTo>
                <a:lnTo>
                  <a:pt x="57273" y="31001"/>
                </a:lnTo>
                <a:lnTo>
                  <a:pt x="56053" y="20056"/>
                </a:lnTo>
                <a:lnTo>
                  <a:pt x="50818" y="10366"/>
                </a:lnTo>
                <a:lnTo>
                  <a:pt x="41955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3" name="Google Shape;853;p93"/>
          <p:cNvSpPr/>
          <p:nvPr/>
        </p:nvSpPr>
        <p:spPr>
          <a:xfrm>
            <a:off x="9751483" y="542971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1001"/>
                </a:lnTo>
                <a:lnTo>
                  <a:pt x="56052" y="20054"/>
                </a:lnTo>
                <a:lnTo>
                  <a:pt x="50816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4" name="Google Shape;854;p93"/>
          <p:cNvSpPr/>
          <p:nvPr/>
        </p:nvSpPr>
        <p:spPr>
          <a:xfrm>
            <a:off x="10211479" y="530874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5" y="56059"/>
                </a:lnTo>
                <a:lnTo>
                  <a:pt x="46909" y="50818"/>
                </a:lnTo>
                <a:lnTo>
                  <a:pt x="54090" y="41952"/>
                </a:lnTo>
                <a:lnTo>
                  <a:pt x="57276" y="31001"/>
                </a:lnTo>
                <a:lnTo>
                  <a:pt x="56056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Google Shape;855;p93"/>
          <p:cNvSpPr/>
          <p:nvPr/>
        </p:nvSpPr>
        <p:spPr>
          <a:xfrm>
            <a:off x="10663427" y="515587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2" y="0"/>
                </a:moveTo>
                <a:lnTo>
                  <a:pt x="20049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2" y="37230"/>
                </a:lnTo>
                <a:lnTo>
                  <a:pt x="6458" y="46918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1002"/>
                </a:lnTo>
                <a:lnTo>
                  <a:pt x="56050" y="20058"/>
                </a:lnTo>
                <a:lnTo>
                  <a:pt x="50812" y="10368"/>
                </a:lnTo>
                <a:lnTo>
                  <a:pt x="41944" y="3180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6" name="Google Shape;856;p93"/>
          <p:cNvSpPr/>
          <p:nvPr/>
        </p:nvSpPr>
        <p:spPr>
          <a:xfrm>
            <a:off x="3009923" y="455520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4" y="0"/>
                </a:moveTo>
                <a:lnTo>
                  <a:pt x="20048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1001"/>
                </a:lnTo>
                <a:lnTo>
                  <a:pt x="56049" y="20054"/>
                </a:lnTo>
                <a:lnTo>
                  <a:pt x="50814" y="10364"/>
                </a:lnTo>
                <a:lnTo>
                  <a:pt x="41956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7" name="Google Shape;857;p93"/>
          <p:cNvSpPr/>
          <p:nvPr/>
        </p:nvSpPr>
        <p:spPr>
          <a:xfrm>
            <a:off x="3229499" y="463566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8" name="Google Shape;858;p93"/>
          <p:cNvSpPr/>
          <p:nvPr/>
        </p:nvSpPr>
        <p:spPr>
          <a:xfrm>
            <a:off x="3479759" y="472745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8" y="46917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1000"/>
                </a:lnTo>
                <a:lnTo>
                  <a:pt x="56052" y="20053"/>
                </a:lnTo>
                <a:lnTo>
                  <a:pt x="50814" y="10362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9" name="Google Shape;859;p93"/>
          <p:cNvSpPr/>
          <p:nvPr/>
        </p:nvSpPr>
        <p:spPr>
          <a:xfrm>
            <a:off x="3759103" y="482750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1001"/>
                </a:lnTo>
                <a:lnTo>
                  <a:pt x="56048" y="20054"/>
                </a:lnTo>
                <a:lnTo>
                  <a:pt x="50809" y="10364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0" name="Google Shape;860;p93"/>
          <p:cNvSpPr/>
          <p:nvPr/>
        </p:nvSpPr>
        <p:spPr>
          <a:xfrm>
            <a:off x="4065771" y="493294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1002"/>
                </a:lnTo>
                <a:lnTo>
                  <a:pt x="56052" y="20058"/>
                </a:lnTo>
                <a:lnTo>
                  <a:pt x="50816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1" name="Google Shape;861;p93"/>
          <p:cNvSpPr/>
          <p:nvPr/>
        </p:nvSpPr>
        <p:spPr>
          <a:xfrm>
            <a:off x="4397939" y="504085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76" y="31001"/>
                </a:lnTo>
                <a:lnTo>
                  <a:pt x="56053" y="20054"/>
                </a:lnTo>
                <a:lnTo>
                  <a:pt x="50817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2" name="Google Shape;862;p93"/>
          <p:cNvSpPr/>
          <p:nvPr/>
        </p:nvSpPr>
        <p:spPr>
          <a:xfrm>
            <a:off x="4753519" y="514878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2" y="0"/>
                </a:moveTo>
                <a:lnTo>
                  <a:pt x="20046" y="1226"/>
                </a:lnTo>
                <a:lnTo>
                  <a:pt x="10361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2" y="37229"/>
                </a:lnTo>
                <a:lnTo>
                  <a:pt x="6458" y="46917"/>
                </a:lnTo>
                <a:lnTo>
                  <a:pt x="15316" y="54099"/>
                </a:lnTo>
                <a:lnTo>
                  <a:pt x="26278" y="57279"/>
                </a:lnTo>
                <a:lnTo>
                  <a:pt x="37224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2" y="31000"/>
                </a:lnTo>
                <a:lnTo>
                  <a:pt x="56052" y="20053"/>
                </a:lnTo>
                <a:lnTo>
                  <a:pt x="50817" y="10362"/>
                </a:lnTo>
                <a:lnTo>
                  <a:pt x="41954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3" name="Google Shape;863;p93"/>
          <p:cNvSpPr/>
          <p:nvPr/>
        </p:nvSpPr>
        <p:spPr>
          <a:xfrm>
            <a:off x="5130439" y="525411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8" y="46914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4" name="Google Shape;864;p93"/>
          <p:cNvSpPr/>
          <p:nvPr/>
        </p:nvSpPr>
        <p:spPr>
          <a:xfrm>
            <a:off x="5526679" y="535407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2" y="37229"/>
                </a:lnTo>
                <a:lnTo>
                  <a:pt x="6458" y="46917"/>
                </a:lnTo>
                <a:lnTo>
                  <a:pt x="15316" y="54099"/>
                </a:lnTo>
                <a:lnTo>
                  <a:pt x="26278" y="57284"/>
                </a:lnTo>
                <a:lnTo>
                  <a:pt x="37224" y="56059"/>
                </a:lnTo>
                <a:lnTo>
                  <a:pt x="46909" y="50818"/>
                </a:lnTo>
                <a:lnTo>
                  <a:pt x="54090" y="41952"/>
                </a:lnTo>
                <a:lnTo>
                  <a:pt x="57277" y="31000"/>
                </a:lnTo>
                <a:lnTo>
                  <a:pt x="56056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5" name="Google Shape;865;p93"/>
          <p:cNvSpPr/>
          <p:nvPr/>
        </p:nvSpPr>
        <p:spPr>
          <a:xfrm>
            <a:off x="5940211" y="544573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6" name="Google Shape;866;p93"/>
          <p:cNvSpPr/>
          <p:nvPr/>
        </p:nvSpPr>
        <p:spPr>
          <a:xfrm>
            <a:off x="6369031" y="552608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2" y="37226"/>
                </a:lnTo>
                <a:lnTo>
                  <a:pt x="6458" y="46914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7" y="30997"/>
                </a:lnTo>
                <a:lnTo>
                  <a:pt x="56056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" name="Google Shape;867;p93"/>
          <p:cNvSpPr/>
          <p:nvPr/>
        </p:nvSpPr>
        <p:spPr>
          <a:xfrm>
            <a:off x="6811099" y="559213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8" y="20050"/>
                </a:lnTo>
                <a:lnTo>
                  <a:pt x="50809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8" name="Google Shape;868;p93"/>
          <p:cNvSpPr/>
          <p:nvPr/>
        </p:nvSpPr>
        <p:spPr>
          <a:xfrm>
            <a:off x="7264379" y="564101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9" name="Google Shape;869;p93"/>
          <p:cNvSpPr/>
          <p:nvPr/>
        </p:nvSpPr>
        <p:spPr>
          <a:xfrm>
            <a:off x="7726387" y="566991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4" y="0"/>
                </a:moveTo>
                <a:lnTo>
                  <a:pt x="20050" y="1225"/>
                </a:lnTo>
                <a:lnTo>
                  <a:pt x="10364" y="6462"/>
                </a:lnTo>
                <a:lnTo>
                  <a:pt x="3182" y="15321"/>
                </a:lnTo>
                <a:lnTo>
                  <a:pt x="0" y="26278"/>
                </a:lnTo>
                <a:lnTo>
                  <a:pt x="1220" y="37224"/>
                </a:lnTo>
                <a:lnTo>
                  <a:pt x="6455" y="46912"/>
                </a:lnTo>
                <a:lnTo>
                  <a:pt x="15318" y="54094"/>
                </a:lnTo>
                <a:lnTo>
                  <a:pt x="26275" y="57279"/>
                </a:lnTo>
                <a:lnTo>
                  <a:pt x="37221" y="56055"/>
                </a:lnTo>
                <a:lnTo>
                  <a:pt x="46909" y="50814"/>
                </a:lnTo>
                <a:lnTo>
                  <a:pt x="54091" y="41948"/>
                </a:lnTo>
                <a:lnTo>
                  <a:pt x="57273" y="30997"/>
                </a:lnTo>
                <a:lnTo>
                  <a:pt x="56052" y="20052"/>
                </a:lnTo>
                <a:lnTo>
                  <a:pt x="50814" y="10362"/>
                </a:lnTo>
                <a:lnTo>
                  <a:pt x="41945" y="3174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0" name="Google Shape;870;p93"/>
          <p:cNvSpPr/>
          <p:nvPr/>
        </p:nvSpPr>
        <p:spPr>
          <a:xfrm>
            <a:off x="8193591" y="567577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8" y="0"/>
                </a:moveTo>
                <a:lnTo>
                  <a:pt x="20052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1" y="37229"/>
                </a:lnTo>
                <a:lnTo>
                  <a:pt x="6459" y="46917"/>
                </a:lnTo>
                <a:lnTo>
                  <a:pt x="15328" y="54099"/>
                </a:lnTo>
                <a:lnTo>
                  <a:pt x="26279" y="57284"/>
                </a:lnTo>
                <a:lnTo>
                  <a:pt x="37223" y="56059"/>
                </a:lnTo>
                <a:lnTo>
                  <a:pt x="46909" y="50818"/>
                </a:lnTo>
                <a:lnTo>
                  <a:pt x="54091" y="41952"/>
                </a:lnTo>
                <a:lnTo>
                  <a:pt x="57273" y="31000"/>
                </a:lnTo>
                <a:lnTo>
                  <a:pt x="56053" y="20053"/>
                </a:lnTo>
                <a:lnTo>
                  <a:pt x="50818" y="10362"/>
                </a:lnTo>
                <a:lnTo>
                  <a:pt x="41955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1" name="Google Shape;871;p93"/>
          <p:cNvSpPr/>
          <p:nvPr/>
        </p:nvSpPr>
        <p:spPr>
          <a:xfrm>
            <a:off x="8662755" y="565637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2" name="Google Shape;872;p93"/>
          <p:cNvSpPr/>
          <p:nvPr/>
        </p:nvSpPr>
        <p:spPr>
          <a:xfrm>
            <a:off x="9131087" y="561019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3" name="Google Shape;873;p93"/>
          <p:cNvSpPr/>
          <p:nvPr/>
        </p:nvSpPr>
        <p:spPr>
          <a:xfrm>
            <a:off x="9596431" y="553633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6"/>
                </a:lnTo>
                <a:lnTo>
                  <a:pt x="37226" y="56054"/>
                </a:lnTo>
                <a:lnTo>
                  <a:pt x="46914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4" name="Google Shape;874;p93"/>
          <p:cNvSpPr/>
          <p:nvPr/>
        </p:nvSpPr>
        <p:spPr>
          <a:xfrm>
            <a:off x="10057195" y="543407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5" name="Google Shape;875;p93"/>
          <p:cNvSpPr/>
          <p:nvPr/>
        </p:nvSpPr>
        <p:spPr>
          <a:xfrm>
            <a:off x="3443351" y="477974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6" name="Google Shape;876;p93"/>
          <p:cNvSpPr/>
          <p:nvPr/>
        </p:nvSpPr>
        <p:spPr>
          <a:xfrm>
            <a:off x="3661631" y="485300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2" y="57276"/>
                </a:lnTo>
                <a:lnTo>
                  <a:pt x="37226" y="56052"/>
                </a:lnTo>
                <a:lnTo>
                  <a:pt x="46914" y="50814"/>
                </a:lnTo>
                <a:lnTo>
                  <a:pt x="54100" y="41949"/>
                </a:lnTo>
                <a:lnTo>
                  <a:pt x="57281" y="30998"/>
                </a:lnTo>
                <a:lnTo>
                  <a:pt x="56057" y="20055"/>
                </a:lnTo>
                <a:lnTo>
                  <a:pt x="50818" y="10368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7" name="Google Shape;877;p93"/>
          <p:cNvSpPr/>
          <p:nvPr/>
        </p:nvSpPr>
        <p:spPr>
          <a:xfrm>
            <a:off x="3910263" y="493628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8" y="0"/>
                </a:moveTo>
                <a:lnTo>
                  <a:pt x="20052" y="1223"/>
                </a:lnTo>
                <a:lnTo>
                  <a:pt x="10367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7" y="31002"/>
                </a:lnTo>
                <a:lnTo>
                  <a:pt x="56054" y="20058"/>
                </a:lnTo>
                <a:lnTo>
                  <a:pt x="50818" y="10368"/>
                </a:lnTo>
                <a:lnTo>
                  <a:pt x="41960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8" name="Google Shape;878;p93"/>
          <p:cNvSpPr/>
          <p:nvPr/>
        </p:nvSpPr>
        <p:spPr>
          <a:xfrm>
            <a:off x="4187335" y="502671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9" name="Google Shape;879;p93"/>
          <p:cNvSpPr/>
          <p:nvPr/>
        </p:nvSpPr>
        <p:spPr>
          <a:xfrm>
            <a:off x="4490883" y="512146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0" name="Google Shape;880;p93"/>
          <p:cNvSpPr/>
          <p:nvPr/>
        </p:nvSpPr>
        <p:spPr>
          <a:xfrm>
            <a:off x="4818787" y="521811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4" y="0"/>
                </a:moveTo>
                <a:lnTo>
                  <a:pt x="20050" y="1222"/>
                </a:lnTo>
                <a:lnTo>
                  <a:pt x="10363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1" y="37220"/>
                </a:lnTo>
                <a:lnTo>
                  <a:pt x="6459" y="46908"/>
                </a:lnTo>
                <a:lnTo>
                  <a:pt x="15328" y="54090"/>
                </a:lnTo>
                <a:lnTo>
                  <a:pt x="26279" y="57276"/>
                </a:lnTo>
                <a:lnTo>
                  <a:pt x="37223" y="56054"/>
                </a:lnTo>
                <a:lnTo>
                  <a:pt x="46909" y="50814"/>
                </a:lnTo>
                <a:lnTo>
                  <a:pt x="54091" y="41944"/>
                </a:lnTo>
                <a:lnTo>
                  <a:pt x="57273" y="30992"/>
                </a:lnTo>
                <a:lnTo>
                  <a:pt x="56052" y="20049"/>
                </a:lnTo>
                <a:lnTo>
                  <a:pt x="50813" y="10362"/>
                </a:lnTo>
                <a:lnTo>
                  <a:pt x="41945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1" name="Google Shape;881;p93"/>
          <p:cNvSpPr/>
          <p:nvPr/>
        </p:nvSpPr>
        <p:spPr>
          <a:xfrm>
            <a:off x="5169027" y="531399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2" name="Google Shape;882;p93"/>
          <p:cNvSpPr/>
          <p:nvPr/>
        </p:nvSpPr>
        <p:spPr>
          <a:xfrm>
            <a:off x="5539639" y="540638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3" name="Google Shape;883;p93"/>
          <p:cNvSpPr/>
          <p:nvPr/>
        </p:nvSpPr>
        <p:spPr>
          <a:xfrm>
            <a:off x="5928691" y="549247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2" y="30997"/>
                </a:lnTo>
                <a:lnTo>
                  <a:pt x="56052" y="20053"/>
                </a:lnTo>
                <a:lnTo>
                  <a:pt x="50816" y="10365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4" name="Google Shape;884;p93"/>
          <p:cNvSpPr/>
          <p:nvPr/>
        </p:nvSpPr>
        <p:spPr>
          <a:xfrm>
            <a:off x="6334271" y="556937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5" name="Google Shape;885;p93"/>
          <p:cNvSpPr/>
          <p:nvPr/>
        </p:nvSpPr>
        <p:spPr>
          <a:xfrm>
            <a:off x="6754503" y="563419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6" name="Google Shape;886;p93"/>
          <p:cNvSpPr/>
          <p:nvPr/>
        </p:nvSpPr>
        <p:spPr>
          <a:xfrm>
            <a:off x="7187467" y="568411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7" name="Google Shape;887;p93"/>
          <p:cNvSpPr/>
          <p:nvPr/>
        </p:nvSpPr>
        <p:spPr>
          <a:xfrm>
            <a:off x="7631219" y="571662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1"/>
                </a:lnTo>
                <a:lnTo>
                  <a:pt x="1220" y="37225"/>
                </a:lnTo>
                <a:lnTo>
                  <a:pt x="6458" y="46912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0995"/>
                </a:lnTo>
                <a:lnTo>
                  <a:pt x="56052" y="20049"/>
                </a:lnTo>
                <a:lnTo>
                  <a:pt x="50814" y="10361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8" name="Google Shape;888;p93"/>
          <p:cNvSpPr/>
          <p:nvPr/>
        </p:nvSpPr>
        <p:spPr>
          <a:xfrm>
            <a:off x="8083507" y="572930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79"/>
                </a:lnTo>
                <a:lnTo>
                  <a:pt x="37221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3" y="31001"/>
                </a:lnTo>
                <a:lnTo>
                  <a:pt x="56052" y="20056"/>
                </a:lnTo>
                <a:lnTo>
                  <a:pt x="50814" y="10366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9" name="Google Shape;889;p93"/>
          <p:cNvSpPr/>
          <p:nvPr/>
        </p:nvSpPr>
        <p:spPr>
          <a:xfrm>
            <a:off x="8541251" y="571953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0" name="Google Shape;890;p93"/>
          <p:cNvSpPr/>
          <p:nvPr/>
        </p:nvSpPr>
        <p:spPr>
          <a:xfrm>
            <a:off x="9001527" y="568541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1" name="Google Shape;891;p93"/>
          <p:cNvSpPr/>
          <p:nvPr/>
        </p:nvSpPr>
        <p:spPr>
          <a:xfrm>
            <a:off x="9461803" y="562570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0997"/>
                </a:lnTo>
                <a:lnTo>
                  <a:pt x="56056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2" name="Google Shape;892;p93"/>
          <p:cNvSpPr/>
          <p:nvPr/>
        </p:nvSpPr>
        <p:spPr>
          <a:xfrm>
            <a:off x="3885527" y="499344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0998"/>
                </a:lnTo>
                <a:lnTo>
                  <a:pt x="56052" y="20054"/>
                </a:lnTo>
                <a:lnTo>
                  <a:pt x="50814" y="10366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" name="Google Shape;893;p93"/>
          <p:cNvSpPr/>
          <p:nvPr/>
        </p:nvSpPr>
        <p:spPr>
          <a:xfrm>
            <a:off x="4102451" y="505909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8" y="0"/>
                </a:moveTo>
                <a:lnTo>
                  <a:pt x="20052" y="1222"/>
                </a:lnTo>
                <a:lnTo>
                  <a:pt x="10364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1" y="37220"/>
                </a:lnTo>
                <a:lnTo>
                  <a:pt x="6459" y="46908"/>
                </a:lnTo>
                <a:lnTo>
                  <a:pt x="15328" y="54090"/>
                </a:lnTo>
                <a:lnTo>
                  <a:pt x="26279" y="57276"/>
                </a:lnTo>
                <a:lnTo>
                  <a:pt x="37223" y="56054"/>
                </a:lnTo>
                <a:lnTo>
                  <a:pt x="46909" y="50814"/>
                </a:lnTo>
                <a:lnTo>
                  <a:pt x="54091" y="41944"/>
                </a:lnTo>
                <a:lnTo>
                  <a:pt x="57273" y="30992"/>
                </a:lnTo>
                <a:lnTo>
                  <a:pt x="56053" y="20049"/>
                </a:lnTo>
                <a:lnTo>
                  <a:pt x="50818" y="10362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4" name="Google Shape;894;p93"/>
          <p:cNvSpPr/>
          <p:nvPr/>
        </p:nvSpPr>
        <p:spPr>
          <a:xfrm>
            <a:off x="4349247" y="513358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2" y="0"/>
                </a:moveTo>
                <a:lnTo>
                  <a:pt x="20046" y="1223"/>
                </a:lnTo>
                <a:lnTo>
                  <a:pt x="10361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2" y="37224"/>
                </a:lnTo>
                <a:lnTo>
                  <a:pt x="6458" y="46912"/>
                </a:lnTo>
                <a:lnTo>
                  <a:pt x="15316" y="54094"/>
                </a:lnTo>
                <a:lnTo>
                  <a:pt x="26278" y="57275"/>
                </a:lnTo>
                <a:lnTo>
                  <a:pt x="37224" y="56051"/>
                </a:lnTo>
                <a:lnTo>
                  <a:pt x="46909" y="50812"/>
                </a:lnTo>
                <a:lnTo>
                  <a:pt x="54090" y="41948"/>
                </a:lnTo>
                <a:lnTo>
                  <a:pt x="57272" y="30997"/>
                </a:lnTo>
                <a:lnTo>
                  <a:pt x="56052" y="20053"/>
                </a:lnTo>
                <a:lnTo>
                  <a:pt x="50817" y="10366"/>
                </a:lnTo>
                <a:lnTo>
                  <a:pt x="41954" y="3185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" name="Google Shape;895;p93"/>
          <p:cNvSpPr/>
          <p:nvPr/>
        </p:nvSpPr>
        <p:spPr>
          <a:xfrm>
            <a:off x="4623691" y="521431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79"/>
                </a:lnTo>
                <a:lnTo>
                  <a:pt x="37221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3" y="31000"/>
                </a:lnTo>
                <a:lnTo>
                  <a:pt x="56052" y="20053"/>
                </a:lnTo>
                <a:lnTo>
                  <a:pt x="50814" y="10362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6" name="Google Shape;896;p93"/>
          <p:cNvSpPr/>
          <p:nvPr/>
        </p:nvSpPr>
        <p:spPr>
          <a:xfrm>
            <a:off x="4923663" y="529868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1002"/>
                </a:lnTo>
                <a:lnTo>
                  <a:pt x="56052" y="20058"/>
                </a:lnTo>
                <a:lnTo>
                  <a:pt x="50814" y="10368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p93"/>
          <p:cNvSpPr/>
          <p:nvPr/>
        </p:nvSpPr>
        <p:spPr>
          <a:xfrm>
            <a:off x="5247127" y="538400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4" y="0"/>
                </a:moveTo>
                <a:lnTo>
                  <a:pt x="20048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9" y="57279"/>
                </a:lnTo>
                <a:lnTo>
                  <a:pt x="37225" y="56055"/>
                </a:lnTo>
                <a:lnTo>
                  <a:pt x="46911" y="50817"/>
                </a:lnTo>
                <a:lnTo>
                  <a:pt x="54091" y="41952"/>
                </a:lnTo>
                <a:lnTo>
                  <a:pt x="57272" y="31000"/>
                </a:lnTo>
                <a:lnTo>
                  <a:pt x="56049" y="20053"/>
                </a:lnTo>
                <a:lnTo>
                  <a:pt x="50814" y="10362"/>
                </a:lnTo>
                <a:lnTo>
                  <a:pt x="41956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93"/>
          <p:cNvSpPr/>
          <p:nvPr/>
        </p:nvSpPr>
        <p:spPr>
          <a:xfrm>
            <a:off x="5592099" y="546758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8" y="0"/>
                </a:moveTo>
                <a:lnTo>
                  <a:pt x="20052" y="1222"/>
                </a:lnTo>
                <a:lnTo>
                  <a:pt x="10364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1" y="37220"/>
                </a:lnTo>
                <a:lnTo>
                  <a:pt x="6459" y="46908"/>
                </a:lnTo>
                <a:lnTo>
                  <a:pt x="15328" y="54090"/>
                </a:lnTo>
                <a:lnTo>
                  <a:pt x="26279" y="57275"/>
                </a:lnTo>
                <a:lnTo>
                  <a:pt x="37223" y="56050"/>
                </a:lnTo>
                <a:lnTo>
                  <a:pt x="46909" y="50809"/>
                </a:lnTo>
                <a:lnTo>
                  <a:pt x="54091" y="41944"/>
                </a:lnTo>
                <a:lnTo>
                  <a:pt x="57272" y="30992"/>
                </a:lnTo>
                <a:lnTo>
                  <a:pt x="56049" y="20049"/>
                </a:lnTo>
                <a:lnTo>
                  <a:pt x="50813" y="10362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p93"/>
          <p:cNvSpPr/>
          <p:nvPr/>
        </p:nvSpPr>
        <p:spPr>
          <a:xfrm>
            <a:off x="5956671" y="554665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93"/>
          <p:cNvSpPr/>
          <p:nvPr/>
        </p:nvSpPr>
        <p:spPr>
          <a:xfrm>
            <a:off x="6338995" y="561844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1" name="Google Shape;901;p93"/>
          <p:cNvSpPr/>
          <p:nvPr/>
        </p:nvSpPr>
        <p:spPr>
          <a:xfrm>
            <a:off x="6737255" y="568014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79"/>
                </a:lnTo>
                <a:lnTo>
                  <a:pt x="37221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2" y="31000"/>
                </a:lnTo>
                <a:lnTo>
                  <a:pt x="56048" y="20053"/>
                </a:lnTo>
                <a:lnTo>
                  <a:pt x="50809" y="10362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2" name="Google Shape;902;p93"/>
          <p:cNvSpPr/>
          <p:nvPr/>
        </p:nvSpPr>
        <p:spPr>
          <a:xfrm>
            <a:off x="7149602" y="572900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4" y="0"/>
                </a:moveTo>
                <a:lnTo>
                  <a:pt x="20050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5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3" name="Google Shape;903;p93"/>
          <p:cNvSpPr/>
          <p:nvPr/>
        </p:nvSpPr>
        <p:spPr>
          <a:xfrm>
            <a:off x="7574166" y="576249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4" name="Google Shape;904;p93"/>
          <p:cNvSpPr/>
          <p:nvPr/>
        </p:nvSpPr>
        <p:spPr>
          <a:xfrm>
            <a:off x="8009043" y="577848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4" y="0"/>
                </a:moveTo>
                <a:lnTo>
                  <a:pt x="20048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1"/>
                </a:lnTo>
                <a:lnTo>
                  <a:pt x="1220" y="37225"/>
                </a:lnTo>
                <a:lnTo>
                  <a:pt x="6455" y="46912"/>
                </a:lnTo>
                <a:lnTo>
                  <a:pt x="15318" y="54099"/>
                </a:lnTo>
                <a:lnTo>
                  <a:pt x="26275" y="57279"/>
                </a:lnTo>
                <a:lnTo>
                  <a:pt x="37221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2" y="30995"/>
                </a:lnTo>
                <a:lnTo>
                  <a:pt x="56049" y="20049"/>
                </a:lnTo>
                <a:lnTo>
                  <a:pt x="50814" y="10361"/>
                </a:lnTo>
                <a:lnTo>
                  <a:pt x="41956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5" name="Google Shape;905;p93"/>
          <p:cNvSpPr/>
          <p:nvPr/>
        </p:nvSpPr>
        <p:spPr>
          <a:xfrm>
            <a:off x="8452151" y="577505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1001"/>
                </a:lnTo>
                <a:lnTo>
                  <a:pt x="56052" y="20054"/>
                </a:lnTo>
                <a:lnTo>
                  <a:pt x="50816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6" name="Google Shape;906;p93"/>
          <p:cNvSpPr/>
          <p:nvPr/>
        </p:nvSpPr>
        <p:spPr>
          <a:xfrm>
            <a:off x="8900903" y="574998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4" y="0"/>
                </a:moveTo>
                <a:lnTo>
                  <a:pt x="20048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79"/>
                </a:lnTo>
                <a:lnTo>
                  <a:pt x="37221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2" y="31000"/>
                </a:lnTo>
                <a:lnTo>
                  <a:pt x="56049" y="20053"/>
                </a:lnTo>
                <a:lnTo>
                  <a:pt x="50814" y="10362"/>
                </a:lnTo>
                <a:lnTo>
                  <a:pt x="41956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" name="Google Shape;907;p93"/>
          <p:cNvSpPr/>
          <p:nvPr/>
        </p:nvSpPr>
        <p:spPr>
          <a:xfrm>
            <a:off x="4336451" y="519597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89" y="0"/>
                </a:moveTo>
                <a:lnTo>
                  <a:pt x="20047" y="1223"/>
                </a:lnTo>
                <a:lnTo>
                  <a:pt x="10362" y="6461"/>
                </a:lnTo>
                <a:lnTo>
                  <a:pt x="3182" y="15321"/>
                </a:lnTo>
                <a:lnTo>
                  <a:pt x="0" y="26278"/>
                </a:lnTo>
                <a:lnTo>
                  <a:pt x="1220" y="37224"/>
                </a:lnTo>
                <a:lnTo>
                  <a:pt x="6455" y="46912"/>
                </a:lnTo>
                <a:lnTo>
                  <a:pt x="15318" y="54094"/>
                </a:lnTo>
                <a:lnTo>
                  <a:pt x="26275" y="57275"/>
                </a:lnTo>
                <a:lnTo>
                  <a:pt x="37221" y="56051"/>
                </a:lnTo>
                <a:lnTo>
                  <a:pt x="46909" y="50812"/>
                </a:lnTo>
                <a:lnTo>
                  <a:pt x="54091" y="41948"/>
                </a:lnTo>
                <a:lnTo>
                  <a:pt x="57273" y="30997"/>
                </a:lnTo>
                <a:lnTo>
                  <a:pt x="56052" y="20053"/>
                </a:lnTo>
                <a:lnTo>
                  <a:pt x="50814" y="10366"/>
                </a:lnTo>
                <a:lnTo>
                  <a:pt x="41945" y="3185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8" name="Google Shape;908;p93"/>
          <p:cNvSpPr/>
          <p:nvPr/>
        </p:nvSpPr>
        <p:spPr>
          <a:xfrm>
            <a:off x="4552051" y="525407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6" y="30995"/>
                </a:lnTo>
                <a:lnTo>
                  <a:pt x="56056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9" name="Google Shape;909;p93"/>
          <p:cNvSpPr/>
          <p:nvPr/>
        </p:nvSpPr>
        <p:spPr>
          <a:xfrm>
            <a:off x="4796827" y="532012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6" y="31000"/>
                </a:lnTo>
                <a:lnTo>
                  <a:pt x="56056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" name="Google Shape;910;p93"/>
          <p:cNvSpPr/>
          <p:nvPr/>
        </p:nvSpPr>
        <p:spPr>
          <a:xfrm>
            <a:off x="5068551" y="539143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1002"/>
                </a:lnTo>
                <a:lnTo>
                  <a:pt x="56056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1" name="Google Shape;911;p93"/>
          <p:cNvSpPr/>
          <p:nvPr/>
        </p:nvSpPr>
        <p:spPr>
          <a:xfrm>
            <a:off x="5365079" y="546528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8" y="0"/>
                </a:moveTo>
                <a:lnTo>
                  <a:pt x="20052" y="1222"/>
                </a:lnTo>
                <a:lnTo>
                  <a:pt x="10364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1" y="37220"/>
                </a:lnTo>
                <a:lnTo>
                  <a:pt x="6459" y="46908"/>
                </a:lnTo>
                <a:lnTo>
                  <a:pt x="15328" y="54090"/>
                </a:lnTo>
                <a:lnTo>
                  <a:pt x="26284" y="57275"/>
                </a:lnTo>
                <a:lnTo>
                  <a:pt x="37226" y="56050"/>
                </a:lnTo>
                <a:lnTo>
                  <a:pt x="46911" y="50809"/>
                </a:lnTo>
                <a:lnTo>
                  <a:pt x="54091" y="41944"/>
                </a:lnTo>
                <a:lnTo>
                  <a:pt x="57273" y="30992"/>
                </a:lnTo>
                <a:lnTo>
                  <a:pt x="56053" y="20049"/>
                </a:lnTo>
                <a:lnTo>
                  <a:pt x="50818" y="10362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2" name="Google Shape;912;p93"/>
          <p:cNvSpPr/>
          <p:nvPr/>
        </p:nvSpPr>
        <p:spPr>
          <a:xfrm>
            <a:off x="5684375" y="553899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8" y="20050"/>
                </a:lnTo>
                <a:lnTo>
                  <a:pt x="50809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3" name="Google Shape;913;p93"/>
          <p:cNvSpPr/>
          <p:nvPr/>
        </p:nvSpPr>
        <p:spPr>
          <a:xfrm>
            <a:off x="6024503" y="560985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4" y="0"/>
                </a:moveTo>
                <a:lnTo>
                  <a:pt x="20048" y="1223"/>
                </a:lnTo>
                <a:lnTo>
                  <a:pt x="10362" y="6461"/>
                </a:lnTo>
                <a:lnTo>
                  <a:pt x="3182" y="15321"/>
                </a:lnTo>
                <a:lnTo>
                  <a:pt x="0" y="26278"/>
                </a:lnTo>
                <a:lnTo>
                  <a:pt x="1220" y="37224"/>
                </a:lnTo>
                <a:lnTo>
                  <a:pt x="6455" y="46912"/>
                </a:lnTo>
                <a:lnTo>
                  <a:pt x="15318" y="54094"/>
                </a:lnTo>
                <a:lnTo>
                  <a:pt x="26279" y="57275"/>
                </a:lnTo>
                <a:lnTo>
                  <a:pt x="37225" y="56051"/>
                </a:lnTo>
                <a:lnTo>
                  <a:pt x="46911" y="50812"/>
                </a:lnTo>
                <a:lnTo>
                  <a:pt x="54091" y="41948"/>
                </a:lnTo>
                <a:lnTo>
                  <a:pt x="57272" y="30997"/>
                </a:lnTo>
                <a:lnTo>
                  <a:pt x="56049" y="20053"/>
                </a:lnTo>
                <a:lnTo>
                  <a:pt x="50814" y="10366"/>
                </a:lnTo>
                <a:lnTo>
                  <a:pt x="41956" y="3185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4" name="Google Shape;914;p93"/>
          <p:cNvSpPr/>
          <p:nvPr/>
        </p:nvSpPr>
        <p:spPr>
          <a:xfrm>
            <a:off x="6383603" y="567513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6"/>
                </a:lnTo>
                <a:lnTo>
                  <a:pt x="37225" y="56054"/>
                </a:lnTo>
                <a:lnTo>
                  <a:pt x="46909" y="50814"/>
                </a:lnTo>
                <a:lnTo>
                  <a:pt x="54090" y="41944"/>
                </a:lnTo>
                <a:lnTo>
                  <a:pt x="57272" y="30992"/>
                </a:lnTo>
                <a:lnTo>
                  <a:pt x="56052" y="20049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5" name="Google Shape;915;p93"/>
          <p:cNvSpPr/>
          <p:nvPr/>
        </p:nvSpPr>
        <p:spPr>
          <a:xfrm>
            <a:off x="6759847" y="573208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6" name="Google Shape;916;p93"/>
          <p:cNvSpPr/>
          <p:nvPr/>
        </p:nvSpPr>
        <p:spPr>
          <a:xfrm>
            <a:off x="7151427" y="577804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7" name="Google Shape;917;p93"/>
          <p:cNvSpPr/>
          <p:nvPr/>
        </p:nvSpPr>
        <p:spPr>
          <a:xfrm>
            <a:off x="7556479" y="581051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8" name="Google Shape;918;p93"/>
          <p:cNvSpPr/>
          <p:nvPr/>
        </p:nvSpPr>
        <p:spPr>
          <a:xfrm>
            <a:off x="7973122" y="582734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8"/>
                </a:lnTo>
                <a:lnTo>
                  <a:pt x="56052" y="20054"/>
                </a:lnTo>
                <a:lnTo>
                  <a:pt x="50816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9" name="Google Shape;919;p93"/>
          <p:cNvSpPr/>
          <p:nvPr/>
        </p:nvSpPr>
        <p:spPr>
          <a:xfrm>
            <a:off x="8399443" y="582686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5" y="56059"/>
                </a:lnTo>
                <a:lnTo>
                  <a:pt x="46909" y="50818"/>
                </a:lnTo>
                <a:lnTo>
                  <a:pt x="54090" y="41952"/>
                </a:lnTo>
                <a:lnTo>
                  <a:pt x="57276" y="31001"/>
                </a:lnTo>
                <a:lnTo>
                  <a:pt x="56056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" name="Google Shape;920;p93"/>
          <p:cNvSpPr/>
          <p:nvPr/>
        </p:nvSpPr>
        <p:spPr>
          <a:xfrm>
            <a:off x="4795523" y="538815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8" y="0"/>
                </a:moveTo>
                <a:lnTo>
                  <a:pt x="20052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1" y="37226"/>
                </a:lnTo>
                <a:lnTo>
                  <a:pt x="6459" y="46914"/>
                </a:lnTo>
                <a:lnTo>
                  <a:pt x="15328" y="54100"/>
                </a:lnTo>
                <a:lnTo>
                  <a:pt x="26284" y="57281"/>
                </a:lnTo>
                <a:lnTo>
                  <a:pt x="37226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3" y="20050"/>
                </a:lnTo>
                <a:lnTo>
                  <a:pt x="50818" y="10362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1" name="Google Shape;921;p93"/>
          <p:cNvSpPr/>
          <p:nvPr/>
        </p:nvSpPr>
        <p:spPr>
          <a:xfrm>
            <a:off x="5009991" y="543902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5" y="56059"/>
                </a:lnTo>
                <a:lnTo>
                  <a:pt x="46909" y="50818"/>
                </a:lnTo>
                <a:lnTo>
                  <a:pt x="54090" y="41952"/>
                </a:lnTo>
                <a:lnTo>
                  <a:pt x="57276" y="31001"/>
                </a:lnTo>
                <a:lnTo>
                  <a:pt x="56056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" name="Google Shape;922;p93"/>
          <p:cNvSpPr/>
          <p:nvPr/>
        </p:nvSpPr>
        <p:spPr>
          <a:xfrm>
            <a:off x="5253059" y="549666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2" y="37226"/>
                </a:lnTo>
                <a:lnTo>
                  <a:pt x="6458" y="46914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7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" name="Google Shape;923;p93"/>
          <p:cNvSpPr/>
          <p:nvPr/>
        </p:nvSpPr>
        <p:spPr>
          <a:xfrm>
            <a:off x="5522435" y="555832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4" name="Google Shape;924;p93"/>
          <p:cNvSpPr/>
          <p:nvPr/>
        </p:nvSpPr>
        <p:spPr>
          <a:xfrm>
            <a:off x="5815971" y="562133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" name="Google Shape;925;p93"/>
          <p:cNvSpPr/>
          <p:nvPr/>
        </p:nvSpPr>
        <p:spPr>
          <a:xfrm>
            <a:off x="6131651" y="568298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84"/>
                </a:lnTo>
                <a:lnTo>
                  <a:pt x="37221" y="56059"/>
                </a:lnTo>
                <a:lnTo>
                  <a:pt x="46909" y="50818"/>
                </a:lnTo>
                <a:lnTo>
                  <a:pt x="54091" y="41952"/>
                </a:lnTo>
                <a:lnTo>
                  <a:pt x="57272" y="31000"/>
                </a:lnTo>
                <a:lnTo>
                  <a:pt x="56048" y="20053"/>
                </a:lnTo>
                <a:lnTo>
                  <a:pt x="50809" y="10362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6" name="Google Shape;926;p93"/>
          <p:cNvSpPr/>
          <p:nvPr/>
        </p:nvSpPr>
        <p:spPr>
          <a:xfrm>
            <a:off x="6467547" y="574058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4" y="0"/>
                </a:moveTo>
                <a:lnTo>
                  <a:pt x="20050" y="1223"/>
                </a:lnTo>
                <a:lnTo>
                  <a:pt x="10363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1" y="37226"/>
                </a:lnTo>
                <a:lnTo>
                  <a:pt x="6459" y="46914"/>
                </a:lnTo>
                <a:lnTo>
                  <a:pt x="15328" y="54100"/>
                </a:lnTo>
                <a:lnTo>
                  <a:pt x="26279" y="57281"/>
                </a:lnTo>
                <a:lnTo>
                  <a:pt x="37223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2" y="20050"/>
                </a:lnTo>
                <a:lnTo>
                  <a:pt x="50813" y="10362"/>
                </a:lnTo>
                <a:lnTo>
                  <a:pt x="41945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7" name="Google Shape;927;p93"/>
          <p:cNvSpPr/>
          <p:nvPr/>
        </p:nvSpPr>
        <p:spPr>
          <a:xfrm>
            <a:off x="6821783" y="579144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6"/>
                </a:lnTo>
                <a:lnTo>
                  <a:pt x="37229" y="56054"/>
                </a:lnTo>
                <a:lnTo>
                  <a:pt x="46914" y="50814"/>
                </a:lnTo>
                <a:lnTo>
                  <a:pt x="54090" y="41944"/>
                </a:lnTo>
                <a:lnTo>
                  <a:pt x="57272" y="30992"/>
                </a:lnTo>
                <a:lnTo>
                  <a:pt x="56052" y="20049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8" name="Google Shape;928;p93"/>
          <p:cNvSpPr/>
          <p:nvPr/>
        </p:nvSpPr>
        <p:spPr>
          <a:xfrm>
            <a:off x="7192511" y="583294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0997"/>
                </a:lnTo>
                <a:lnTo>
                  <a:pt x="56056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9" name="Google Shape;929;p93"/>
          <p:cNvSpPr/>
          <p:nvPr/>
        </p:nvSpPr>
        <p:spPr>
          <a:xfrm>
            <a:off x="7577835" y="586267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0" name="Google Shape;930;p93"/>
          <p:cNvSpPr/>
          <p:nvPr/>
        </p:nvSpPr>
        <p:spPr>
          <a:xfrm>
            <a:off x="7975859" y="587848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1" name="Google Shape;931;p93"/>
          <p:cNvSpPr/>
          <p:nvPr/>
        </p:nvSpPr>
        <p:spPr>
          <a:xfrm>
            <a:off x="5262131" y="557076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2" name="Google Shape;932;p93"/>
          <p:cNvSpPr/>
          <p:nvPr/>
        </p:nvSpPr>
        <p:spPr>
          <a:xfrm>
            <a:off x="5476079" y="561427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76" y="30992"/>
                </a:lnTo>
                <a:lnTo>
                  <a:pt x="56053" y="20049"/>
                </a:lnTo>
                <a:lnTo>
                  <a:pt x="50817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3" name="Google Shape;933;p93"/>
          <p:cNvSpPr/>
          <p:nvPr/>
        </p:nvSpPr>
        <p:spPr>
          <a:xfrm>
            <a:off x="5718023" y="566321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4" name="Google Shape;934;p93"/>
          <p:cNvSpPr/>
          <p:nvPr/>
        </p:nvSpPr>
        <p:spPr>
          <a:xfrm>
            <a:off x="5985663" y="571484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5" name="Google Shape;935;p93"/>
          <p:cNvSpPr/>
          <p:nvPr/>
        </p:nvSpPr>
        <p:spPr>
          <a:xfrm>
            <a:off x="6276835" y="576648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6" name="Google Shape;936;p93"/>
          <p:cNvSpPr/>
          <p:nvPr/>
        </p:nvSpPr>
        <p:spPr>
          <a:xfrm>
            <a:off x="6589515" y="581544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8" y="46917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0995"/>
                </a:lnTo>
                <a:lnTo>
                  <a:pt x="56052" y="20049"/>
                </a:lnTo>
                <a:lnTo>
                  <a:pt x="50814" y="10361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7" name="Google Shape;937;p93"/>
          <p:cNvSpPr/>
          <p:nvPr/>
        </p:nvSpPr>
        <p:spPr>
          <a:xfrm>
            <a:off x="6921719" y="585907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0997"/>
                </a:lnTo>
                <a:lnTo>
                  <a:pt x="56056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8" name="Google Shape;938;p93"/>
          <p:cNvSpPr/>
          <p:nvPr/>
        </p:nvSpPr>
        <p:spPr>
          <a:xfrm>
            <a:off x="7271511" y="589485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2" y="30995"/>
                </a:lnTo>
                <a:lnTo>
                  <a:pt x="56052" y="20049"/>
                </a:lnTo>
                <a:lnTo>
                  <a:pt x="50816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Google Shape;939;p93"/>
          <p:cNvSpPr/>
          <p:nvPr/>
        </p:nvSpPr>
        <p:spPr>
          <a:xfrm>
            <a:off x="7636927" y="592038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6" y="31000"/>
                </a:lnTo>
                <a:lnTo>
                  <a:pt x="56056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0" name="Google Shape;940;p93"/>
          <p:cNvSpPr/>
          <p:nvPr/>
        </p:nvSpPr>
        <p:spPr>
          <a:xfrm>
            <a:off x="5735827" y="574395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1" name="Google Shape;941;p93"/>
          <p:cNvSpPr/>
          <p:nvPr/>
        </p:nvSpPr>
        <p:spPr>
          <a:xfrm>
            <a:off x="5950035" y="577972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2" name="Google Shape;942;p93"/>
          <p:cNvSpPr/>
          <p:nvPr/>
        </p:nvSpPr>
        <p:spPr>
          <a:xfrm>
            <a:off x="6191587" y="581945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0997"/>
                </a:lnTo>
                <a:lnTo>
                  <a:pt x="56056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3" name="Google Shape;943;p93"/>
          <p:cNvSpPr/>
          <p:nvPr/>
        </p:nvSpPr>
        <p:spPr>
          <a:xfrm>
            <a:off x="6458163" y="586042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1001"/>
                </a:lnTo>
                <a:lnTo>
                  <a:pt x="56052" y="20054"/>
                </a:lnTo>
                <a:lnTo>
                  <a:pt x="50814" y="10364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4" name="Google Shape;944;p93"/>
          <p:cNvSpPr/>
          <p:nvPr/>
        </p:nvSpPr>
        <p:spPr>
          <a:xfrm>
            <a:off x="6747555" y="589997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6" y="31000"/>
                </a:lnTo>
                <a:lnTo>
                  <a:pt x="56056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5" name="Google Shape;945;p93"/>
          <p:cNvSpPr/>
          <p:nvPr/>
        </p:nvSpPr>
        <p:spPr>
          <a:xfrm>
            <a:off x="7057655" y="593548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6" name="Google Shape;946;p93"/>
          <p:cNvSpPr/>
          <p:nvPr/>
        </p:nvSpPr>
        <p:spPr>
          <a:xfrm>
            <a:off x="7386391" y="596447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8" y="0"/>
                </a:moveTo>
                <a:lnTo>
                  <a:pt x="20052" y="1223"/>
                </a:lnTo>
                <a:lnTo>
                  <a:pt x="10367" y="6461"/>
                </a:lnTo>
                <a:lnTo>
                  <a:pt x="3186" y="15321"/>
                </a:lnTo>
                <a:lnTo>
                  <a:pt x="0" y="26278"/>
                </a:lnTo>
                <a:lnTo>
                  <a:pt x="1220" y="37224"/>
                </a:lnTo>
                <a:lnTo>
                  <a:pt x="6458" y="46912"/>
                </a:lnTo>
                <a:lnTo>
                  <a:pt x="15322" y="54094"/>
                </a:lnTo>
                <a:lnTo>
                  <a:pt x="26279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096" y="41948"/>
                </a:lnTo>
                <a:lnTo>
                  <a:pt x="57277" y="30997"/>
                </a:lnTo>
                <a:lnTo>
                  <a:pt x="56054" y="20053"/>
                </a:lnTo>
                <a:lnTo>
                  <a:pt x="50818" y="10366"/>
                </a:lnTo>
                <a:lnTo>
                  <a:pt x="41960" y="3185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7" name="Google Shape;947;p93"/>
          <p:cNvSpPr/>
          <p:nvPr/>
        </p:nvSpPr>
        <p:spPr>
          <a:xfrm>
            <a:off x="6216087" y="590759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8" y="0"/>
                </a:moveTo>
                <a:lnTo>
                  <a:pt x="20052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1" y="37230"/>
                </a:lnTo>
                <a:lnTo>
                  <a:pt x="6459" y="46918"/>
                </a:lnTo>
                <a:lnTo>
                  <a:pt x="15328" y="54100"/>
                </a:lnTo>
                <a:lnTo>
                  <a:pt x="26284" y="57281"/>
                </a:lnTo>
                <a:lnTo>
                  <a:pt x="37226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3" y="20050"/>
                </a:lnTo>
                <a:lnTo>
                  <a:pt x="50818" y="10362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8" name="Google Shape;948;p93"/>
          <p:cNvSpPr/>
          <p:nvPr/>
        </p:nvSpPr>
        <p:spPr>
          <a:xfrm>
            <a:off x="6431371" y="593497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2" y="37226"/>
                </a:lnTo>
                <a:lnTo>
                  <a:pt x="6458" y="46914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7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9" name="Google Shape;949;p93"/>
          <p:cNvSpPr/>
          <p:nvPr/>
        </p:nvSpPr>
        <p:spPr>
          <a:xfrm>
            <a:off x="6673203" y="596476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0997"/>
                </a:lnTo>
                <a:lnTo>
                  <a:pt x="56056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0" name="Google Shape;950;p93"/>
          <p:cNvSpPr/>
          <p:nvPr/>
        </p:nvSpPr>
        <p:spPr>
          <a:xfrm>
            <a:off x="6939207" y="599427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89" y="0"/>
                </a:moveTo>
                <a:lnTo>
                  <a:pt x="20047" y="1223"/>
                </a:lnTo>
                <a:lnTo>
                  <a:pt x="10362" y="6461"/>
                </a:lnTo>
                <a:lnTo>
                  <a:pt x="3182" y="15321"/>
                </a:lnTo>
                <a:lnTo>
                  <a:pt x="0" y="26278"/>
                </a:lnTo>
                <a:lnTo>
                  <a:pt x="1220" y="37224"/>
                </a:lnTo>
                <a:lnTo>
                  <a:pt x="6455" y="46912"/>
                </a:lnTo>
                <a:lnTo>
                  <a:pt x="15318" y="54094"/>
                </a:lnTo>
                <a:lnTo>
                  <a:pt x="26275" y="57275"/>
                </a:lnTo>
                <a:lnTo>
                  <a:pt x="37221" y="56051"/>
                </a:lnTo>
                <a:lnTo>
                  <a:pt x="46909" y="50812"/>
                </a:lnTo>
                <a:lnTo>
                  <a:pt x="54091" y="41948"/>
                </a:lnTo>
                <a:lnTo>
                  <a:pt x="57272" y="30997"/>
                </a:lnTo>
                <a:lnTo>
                  <a:pt x="56048" y="20053"/>
                </a:lnTo>
                <a:lnTo>
                  <a:pt x="50809" y="10366"/>
                </a:lnTo>
                <a:lnTo>
                  <a:pt x="41945" y="3185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1" name="Google Shape;951;p93"/>
          <p:cNvSpPr/>
          <p:nvPr/>
        </p:nvSpPr>
        <p:spPr>
          <a:xfrm>
            <a:off x="7227079" y="602093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2" name="Google Shape;952;p93"/>
          <p:cNvSpPr/>
          <p:nvPr/>
        </p:nvSpPr>
        <p:spPr>
          <a:xfrm>
            <a:off x="6702175" y="606133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3" name="Google Shape;953;p93"/>
          <p:cNvSpPr/>
          <p:nvPr/>
        </p:nvSpPr>
        <p:spPr>
          <a:xfrm>
            <a:off x="6919155" y="607948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6" y="31000"/>
                </a:lnTo>
                <a:lnTo>
                  <a:pt x="56056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4" name="Google Shape;954;p93"/>
          <p:cNvSpPr/>
          <p:nvPr/>
        </p:nvSpPr>
        <p:spPr>
          <a:xfrm>
            <a:off x="7161643" y="609844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5" name="Google Shape;955;p93"/>
          <p:cNvSpPr/>
          <p:nvPr/>
        </p:nvSpPr>
        <p:spPr>
          <a:xfrm>
            <a:off x="7192963" y="620484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 extrusionOk="0">
                <a:moveTo>
                  <a:pt x="30989" y="0"/>
                </a:moveTo>
                <a:lnTo>
                  <a:pt x="20047" y="1222"/>
                </a:lnTo>
                <a:lnTo>
                  <a:pt x="10362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5" y="46908"/>
                </a:lnTo>
                <a:lnTo>
                  <a:pt x="15318" y="54090"/>
                </a:lnTo>
                <a:lnTo>
                  <a:pt x="26275" y="57275"/>
                </a:lnTo>
                <a:lnTo>
                  <a:pt x="37221" y="56050"/>
                </a:lnTo>
                <a:lnTo>
                  <a:pt x="46909" y="50809"/>
                </a:lnTo>
                <a:lnTo>
                  <a:pt x="54091" y="41944"/>
                </a:lnTo>
                <a:lnTo>
                  <a:pt x="57272" y="30992"/>
                </a:lnTo>
                <a:lnTo>
                  <a:pt x="56048" y="20049"/>
                </a:lnTo>
                <a:lnTo>
                  <a:pt x="50809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6" name="Google Shape;956;p93"/>
          <p:cNvSpPr/>
          <p:nvPr/>
        </p:nvSpPr>
        <p:spPr>
          <a:xfrm>
            <a:off x="0" y="17"/>
            <a:ext cx="12192000" cy="685751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7" name="Google Shape;957;p93"/>
          <p:cNvSpPr/>
          <p:nvPr/>
        </p:nvSpPr>
        <p:spPr>
          <a:xfrm>
            <a:off x="901893" y="726273"/>
            <a:ext cx="10375723" cy="524626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8" name="Google Shape;958;p93"/>
          <p:cNvSpPr txBox="1">
            <a:spLocks noGrp="1"/>
          </p:cNvSpPr>
          <p:nvPr>
            <p:ph type="ftr" idx="11"/>
          </p:nvPr>
        </p:nvSpPr>
        <p:spPr>
          <a:xfrm>
            <a:off x="4145280" y="6377947"/>
            <a:ext cx="3901440" cy="167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59" name="Google Shape;959;p93"/>
          <p:cNvSpPr txBox="1">
            <a:spLocks noGrp="1"/>
          </p:cNvSpPr>
          <p:nvPr>
            <p:ph type="dt" idx="10"/>
          </p:nvPr>
        </p:nvSpPr>
        <p:spPr>
          <a:xfrm>
            <a:off x="609600" y="6377947"/>
            <a:ext cx="2804160" cy="167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60" name="Google Shape;960;p93"/>
          <p:cNvSpPr txBox="1">
            <a:spLocks noGrp="1"/>
          </p:cNvSpPr>
          <p:nvPr>
            <p:ph type="sldNum" idx="12"/>
          </p:nvPr>
        </p:nvSpPr>
        <p:spPr>
          <a:xfrm>
            <a:off x="8778241" y="6377947"/>
            <a:ext cx="2804160" cy="16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35415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9BADC-5280-0029-80D9-9AF5EF2D2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3BEE33-47F8-2720-EC3E-822C77200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1BCC0B-4922-C4A9-432C-6CFD59877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107D-A49D-45AD-AC6F-76EF7C7C2F0C}" type="datetimeFigureOut">
              <a:rPr lang="es-CL" smtClean="0"/>
              <a:t>29-12-2022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7F1B2C-C6C5-EC00-FE80-515BBA3E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5DFAC5-5890-5F15-F279-6C8E44345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BE88-5FC2-4A14-8805-6F2C09809C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3132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D039A-FB63-8F7F-6572-9AFE52C2A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18CE14-1E90-A14F-0F83-B3BFA7900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19DE14-521D-632D-78F6-E289E8573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107D-A49D-45AD-AC6F-76EF7C7C2F0C}" type="datetimeFigureOut">
              <a:rPr lang="es-CL" smtClean="0"/>
              <a:t>29-12-2022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6BEB58-8B09-A0C7-9AF8-1E49B754B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26DACC-24E3-18B2-C5B0-71A0C9D36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BE88-5FC2-4A14-8805-6F2C09809C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2621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48F049-3DE8-F9EA-3A59-C74A1149C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62A23C-BB17-BB7A-7166-80121C586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80F966-D4B0-06F7-0787-E5C9ADF23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107D-A49D-45AD-AC6F-76EF7C7C2F0C}" type="datetimeFigureOut">
              <a:rPr lang="es-CL" smtClean="0"/>
              <a:t>29-12-2022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C729D8-85D7-34AC-9B4D-74A74E0C0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A28680-D0FA-4131-C64A-CCB02ED4C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BE88-5FC2-4A14-8805-6F2C09809C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823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190EA-D2C2-172D-5012-5256AD29B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8579C2-C339-B336-659C-6AA3131093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424D2C-E61F-7166-34F6-0C124EC91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8A07F7A-8D7C-E2DA-62AA-AFE1882DD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107D-A49D-45AD-AC6F-76EF7C7C2F0C}" type="datetimeFigureOut">
              <a:rPr lang="es-CL" smtClean="0"/>
              <a:t>29-12-2022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B67E95-4095-82B5-09C5-2949ADD53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E48B9A-9429-AC34-BD79-DC017F79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BE88-5FC2-4A14-8805-6F2C09809C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53763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8"/>
          <p:cNvSpPr txBox="1">
            <a:spLocks noGrp="1"/>
          </p:cNvSpPr>
          <p:nvPr>
            <p:ph type="title"/>
          </p:nvPr>
        </p:nvSpPr>
        <p:spPr>
          <a:xfrm>
            <a:off x="2285665" y="755712"/>
            <a:ext cx="236561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0" b="0" i="0" u="none" strike="noStrike" cap="none">
                <a:solidFill>
                  <a:srgbClr val="00637A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88"/>
          <p:cNvSpPr txBox="1">
            <a:spLocks noGrp="1"/>
          </p:cNvSpPr>
          <p:nvPr>
            <p:ph type="body" idx="1"/>
          </p:nvPr>
        </p:nvSpPr>
        <p:spPr>
          <a:xfrm>
            <a:off x="1680758" y="2444479"/>
            <a:ext cx="8830511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8"/>
          <p:cNvSpPr txBox="1">
            <a:spLocks noGrp="1"/>
          </p:cNvSpPr>
          <p:nvPr>
            <p:ph type="ftr" idx="11"/>
          </p:nvPr>
        </p:nvSpPr>
        <p:spPr>
          <a:xfrm>
            <a:off x="4145280" y="6377947"/>
            <a:ext cx="3901440" cy="167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88"/>
          <p:cNvSpPr txBox="1">
            <a:spLocks noGrp="1"/>
          </p:cNvSpPr>
          <p:nvPr>
            <p:ph type="dt" idx="10"/>
          </p:nvPr>
        </p:nvSpPr>
        <p:spPr>
          <a:xfrm>
            <a:off x="609600" y="6377947"/>
            <a:ext cx="2804160" cy="167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88"/>
          <p:cNvSpPr txBox="1">
            <a:spLocks noGrp="1"/>
          </p:cNvSpPr>
          <p:nvPr>
            <p:ph type="sldNum" idx="12"/>
          </p:nvPr>
        </p:nvSpPr>
        <p:spPr>
          <a:xfrm>
            <a:off x="8778241" y="6377947"/>
            <a:ext cx="2804160" cy="16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395818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B2B82C0-6958-28EF-4564-7732ABD76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358019-E4D0-6C4C-7F3D-586C7FA58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FA571E-4EEE-D139-01B2-08AD13FA7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E107D-A49D-45AD-AC6F-76EF7C7C2F0C}" type="datetimeFigureOut">
              <a:rPr lang="es-CL" smtClean="0"/>
              <a:t>29-12-2022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FC3843-EC1C-E191-8AD8-181DACED19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8F2C79-67B5-CE23-1A18-6127C06601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0BE88-5FC2-4A14-8805-6F2C09809C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408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5.png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5.png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image" Target="../media/image22.jp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image" Target="../media/image22.jp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image" Target="../media/image22.jp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image" Target="../media/image22.jp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.xml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0.xml"/><Relationship Id="rId5" Type="http://schemas.openxmlformats.org/officeDocument/2006/relationships/image" Target="../media/image22.jp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5.png"/><Relationship Id="rId4" Type="http://schemas.openxmlformats.org/officeDocument/2006/relationships/chart" Target="../charts/char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5.png"/><Relationship Id="rId4" Type="http://schemas.openxmlformats.org/officeDocument/2006/relationships/chart" Target="../charts/char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3.xml"/><Relationship Id="rId5" Type="http://schemas.openxmlformats.org/officeDocument/2006/relationships/image" Target="../media/image22.jp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5.png"/><Relationship Id="rId4" Type="http://schemas.openxmlformats.org/officeDocument/2006/relationships/chart" Target="../charts/char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5.xml"/><Relationship Id="rId5" Type="http://schemas.openxmlformats.org/officeDocument/2006/relationships/image" Target="../media/image22.jpg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6.xml"/><Relationship Id="rId5" Type="http://schemas.openxmlformats.org/officeDocument/2006/relationships/image" Target="../media/image22.jpg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7.xml"/><Relationship Id="rId5" Type="http://schemas.openxmlformats.org/officeDocument/2006/relationships/image" Target="../media/image22.jpg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8.xml"/><Relationship Id="rId5" Type="http://schemas.openxmlformats.org/officeDocument/2006/relationships/image" Target="../media/image22.jp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"/>
          <p:cNvSpPr txBox="1">
            <a:spLocks noGrp="1"/>
          </p:cNvSpPr>
          <p:nvPr>
            <p:ph type="title"/>
          </p:nvPr>
        </p:nvSpPr>
        <p:spPr>
          <a:xfrm>
            <a:off x="2008531" y="3504885"/>
            <a:ext cx="8174935" cy="574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s-CL" sz="3733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Resumen Ejecutivo</a:t>
            </a:r>
            <a:endParaRPr sz="3733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66" name="Google Shape;966;p1"/>
          <p:cNvSpPr/>
          <p:nvPr/>
        </p:nvSpPr>
        <p:spPr>
          <a:xfrm>
            <a:off x="1091669" y="1273357"/>
            <a:ext cx="10008657" cy="2339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7" tIns="60933" rIns="121867" bIns="60933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Tx/>
              <a:buNone/>
              <a:tabLst/>
              <a:defRPr/>
            </a:pPr>
            <a:r>
              <a:rPr kumimoji="0" lang="es-CL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BARÓMETRO DE ACCESO A LA INFORMACIÓN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Tx/>
              <a:buNone/>
              <a:tabLst/>
              <a:defRPr/>
            </a:pPr>
            <a:r>
              <a:rPr kumimoji="0" lang="es-CL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ANP 2022</a:t>
            </a: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8" name="Google Shape;968;p1" descr="Un dibujo con letras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718" y="5770513"/>
            <a:ext cx="2857500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969" name="Google Shape;969;p1"/>
          <p:cNvSpPr txBox="1"/>
          <p:nvPr/>
        </p:nvSpPr>
        <p:spPr>
          <a:xfrm>
            <a:off x="2184397" y="4457961"/>
            <a:ext cx="7823200" cy="89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067" rIns="0" bIns="0" anchor="t" anchorCtr="0">
            <a:spAutoFit/>
          </a:bodyPr>
          <a:lstStyle/>
          <a:p>
            <a:pPr marL="7701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s-CL" sz="1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Dirección de Estudios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7701" marR="0" lvl="0" indent="0" algn="ctr" defTabSz="1219170" rtl="0" eaLnBrk="1" fontAlgn="auto" latinLnBrk="0" hangingPunct="1">
              <a:lnSpc>
                <a:spcPct val="100000"/>
              </a:lnSpc>
              <a:spcBef>
                <a:spcPts val="64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s-CL" sz="1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Consejo para la Transparencia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7701" marR="0" lvl="0" indent="0" algn="ctr" defTabSz="1219170" rtl="0" eaLnBrk="1" fontAlgn="auto" latinLnBrk="0" hangingPunct="1">
              <a:lnSpc>
                <a:spcPct val="100000"/>
              </a:lnSpc>
              <a:spcBef>
                <a:spcPts val="64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s-CL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Diciembre 2022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Brand">
            <a:extLst>
              <a:ext uri="{FF2B5EF4-FFF2-40B4-BE49-F238E27FC236}">
                <a16:creationId xmlns:a16="http://schemas.microsoft.com/office/drawing/2014/main" id="{1F83B25E-DDE5-5DC4-1514-2FC19C3BD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269" y="5900291"/>
            <a:ext cx="2198013" cy="75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905E4E11-6024-C726-591E-639F9F56F5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1185542"/>
              </p:ext>
            </p:extLst>
          </p:nvPr>
        </p:nvGraphicFramePr>
        <p:xfrm>
          <a:off x="903857" y="1211857"/>
          <a:ext cx="8884117" cy="4379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82" name="Google Shape;1082;p15"/>
          <p:cNvSpPr/>
          <p:nvPr/>
        </p:nvSpPr>
        <p:spPr>
          <a:xfrm>
            <a:off x="281341" y="243981"/>
            <a:ext cx="9628572" cy="688743"/>
          </a:xfrm>
          <a:prstGeom prst="rect">
            <a:avLst/>
          </a:prstGeom>
          <a:solidFill>
            <a:srgbClr val="F2F2F2">
              <a:alpha val="48235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3333"/>
              </a:srgbClr>
            </a:outerShdw>
          </a:effectLst>
        </p:spPr>
        <p:txBody>
          <a:bodyPr spcFirstLastPara="1" wrap="square" lIns="121833" tIns="60900" rIns="121833" bIns="60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endParaRPr kumimoji="0" sz="10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3" name="Google Shape;1083;p15"/>
          <p:cNvSpPr txBox="1"/>
          <p:nvPr/>
        </p:nvSpPr>
        <p:spPr>
          <a:xfrm>
            <a:off x="143339" y="317238"/>
            <a:ext cx="8831343" cy="615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33" tIns="60900" rIns="121833" bIns="60900" anchor="t" anchorCtr="0">
            <a:spAutoFit/>
          </a:bodyPr>
          <a:lstStyle/>
          <a:p>
            <a:pPr marL="277165" marR="0" lvl="1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r>
              <a:rPr kumimoji="0" lang="es-C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Barómetro 2022 – 3 Dimensiones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4" name="Google Shape;1084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3976" y="1"/>
            <a:ext cx="2168025" cy="827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5" name="Google Shape;1085;p15" descr="Un dibujo con letras&#10;&#10;Descripción generada automáticamente con confianza medi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23976" y="6108960"/>
            <a:ext cx="1985657" cy="7236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7" name="Google Shape;1087;p15"/>
          <p:cNvCxnSpPr>
            <a:cxnSpLocks/>
          </p:cNvCxnSpPr>
          <p:nvPr/>
        </p:nvCxnSpPr>
        <p:spPr>
          <a:xfrm>
            <a:off x="1548911" y="2708987"/>
            <a:ext cx="7797218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4" name="Google Shape;1692;p13">
            <a:extLst>
              <a:ext uri="{FF2B5EF4-FFF2-40B4-BE49-F238E27FC236}">
                <a16:creationId xmlns:a16="http://schemas.microsoft.com/office/drawing/2014/main" id="{625725D1-3F0B-D16B-7019-0B2EF6FB7759}"/>
              </a:ext>
            </a:extLst>
          </p:cNvPr>
          <p:cNvSpPr/>
          <p:nvPr/>
        </p:nvSpPr>
        <p:spPr>
          <a:xfrm>
            <a:off x="359718" y="1073217"/>
            <a:ext cx="7922133" cy="277280"/>
          </a:xfrm>
          <a:custGeom>
            <a:avLst/>
            <a:gdLst/>
            <a:ahLst/>
            <a:cxnLst/>
            <a:rect l="l" t="t" r="r" b="b"/>
            <a:pathLst>
              <a:path w="14444980" h="3060065" extrusionOk="0">
                <a:moveTo>
                  <a:pt x="14444649" y="3059456"/>
                </a:moveTo>
                <a:lnTo>
                  <a:pt x="0" y="3059456"/>
                </a:lnTo>
                <a:lnTo>
                  <a:pt x="0" y="0"/>
                </a:lnTo>
                <a:lnTo>
                  <a:pt x="14444649" y="0"/>
                </a:lnTo>
                <a:lnTo>
                  <a:pt x="14444649" y="3059456"/>
                </a:lnTo>
                <a:close/>
              </a:path>
            </a:pathLst>
          </a:custGeom>
          <a:solidFill>
            <a:srgbClr val="66CDFF">
              <a:alpha val="1372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El Barómetro de Acceso a la Información 2022 presenta un valor de 42% y una nota promedio </a:t>
            </a:r>
            <a:r>
              <a:rPr lang="es-CL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4.8</a:t>
            </a:r>
            <a:r>
              <a:rPr lang="es-CL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692;p13">
            <a:extLst>
              <a:ext uri="{FF2B5EF4-FFF2-40B4-BE49-F238E27FC236}">
                <a16:creationId xmlns:a16="http://schemas.microsoft.com/office/drawing/2014/main" id="{99CFAD77-5DC9-58F0-11AB-567B49752E5C}"/>
              </a:ext>
            </a:extLst>
          </p:cNvPr>
          <p:cNvSpPr/>
          <p:nvPr/>
        </p:nvSpPr>
        <p:spPr>
          <a:xfrm>
            <a:off x="939561" y="5658193"/>
            <a:ext cx="8274108" cy="812597"/>
          </a:xfrm>
          <a:custGeom>
            <a:avLst/>
            <a:gdLst/>
            <a:ahLst/>
            <a:cxnLst/>
            <a:rect l="l" t="t" r="r" b="b"/>
            <a:pathLst>
              <a:path w="14444980" h="3060065" extrusionOk="0">
                <a:moveTo>
                  <a:pt x="14444649" y="3059456"/>
                </a:moveTo>
                <a:lnTo>
                  <a:pt x="0" y="3059456"/>
                </a:lnTo>
                <a:lnTo>
                  <a:pt x="0" y="0"/>
                </a:lnTo>
                <a:lnTo>
                  <a:pt x="14444649" y="0"/>
                </a:lnTo>
                <a:lnTo>
                  <a:pt x="14444649" y="3059456"/>
                </a:lnTo>
                <a:close/>
              </a:path>
            </a:pathLst>
          </a:custGeom>
          <a:solidFill>
            <a:schemeClr val="accent5">
              <a:lumMod val="75000"/>
              <a:alpha val="13725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L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Dimensión de ‘</a:t>
            </a:r>
            <a:r>
              <a:rPr lang="es-CL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Confiabilidad’ es la mejor evaluada</a:t>
            </a:r>
            <a:r>
              <a:rPr lang="es-CL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(sobre el valor del Barómetro); ‘Disposición’ se encuentra en el promedio del Barómetro y ‘Entrega Oportuna’ se encuentran bajo el valor promedio, siendo la última dimensión la </a:t>
            </a:r>
            <a:r>
              <a:rPr lang="es-CL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peor evaluada.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178ECEDB-AD00-4CB9-73A2-AFF90FE2D7E7}"/>
              </a:ext>
            </a:extLst>
          </p:cNvPr>
          <p:cNvGraphicFramePr>
            <a:graphicFrameLocks/>
          </p:cNvGraphicFramePr>
          <p:nvPr/>
        </p:nvGraphicFramePr>
        <p:xfrm>
          <a:off x="714613" y="1935955"/>
          <a:ext cx="10310590" cy="4047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8" name="Google Shape;1059;p98">
            <a:extLst>
              <a:ext uri="{FF2B5EF4-FFF2-40B4-BE49-F238E27FC236}">
                <a16:creationId xmlns:a16="http://schemas.microsoft.com/office/drawing/2014/main" id="{2518FC35-B4E1-427E-AF62-B1EF671D16FC}"/>
              </a:ext>
            </a:extLst>
          </p:cNvPr>
          <p:cNvCxnSpPr>
            <a:cxnSpLocks/>
          </p:cNvCxnSpPr>
          <p:nvPr/>
        </p:nvCxnSpPr>
        <p:spPr>
          <a:xfrm>
            <a:off x="985344" y="3332741"/>
            <a:ext cx="10039859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1092" name="Google Shape;1092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3975" y="86938"/>
            <a:ext cx="2168025" cy="827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3" name="Google Shape;1093;p9" descr="Un dibujo con letras&#10;&#10;Descripción generada automáticamente con confianza medi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23976" y="6108960"/>
            <a:ext cx="1985657" cy="723661"/>
          </a:xfrm>
          <a:prstGeom prst="rect">
            <a:avLst/>
          </a:prstGeom>
          <a:noFill/>
          <a:ln>
            <a:noFill/>
          </a:ln>
        </p:spPr>
      </p:pic>
      <p:sp>
        <p:nvSpPr>
          <p:cNvPr id="1094" name="Google Shape;1094;p9"/>
          <p:cNvSpPr/>
          <p:nvPr/>
        </p:nvSpPr>
        <p:spPr>
          <a:xfrm>
            <a:off x="281341" y="243980"/>
            <a:ext cx="9628571" cy="1107875"/>
          </a:xfrm>
          <a:prstGeom prst="rect">
            <a:avLst/>
          </a:prstGeom>
          <a:solidFill>
            <a:schemeClr val="bg1">
              <a:lumMod val="95000"/>
              <a:alpha val="48235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3333"/>
              </a:srgbClr>
            </a:outerShdw>
          </a:effectLst>
        </p:spPr>
        <p:txBody>
          <a:bodyPr spcFirstLastPara="1" wrap="square" lIns="121833" tIns="60900" rIns="121833" bIns="60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endParaRPr kumimoji="0" sz="10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5" name="Google Shape;1095;p9"/>
          <p:cNvSpPr txBox="1"/>
          <p:nvPr/>
        </p:nvSpPr>
        <p:spPr>
          <a:xfrm>
            <a:off x="143339" y="296972"/>
            <a:ext cx="9243032" cy="1107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33" tIns="60900" rIns="121833" bIns="60900" anchor="t" anchorCtr="0">
            <a:spAutoFit/>
          </a:bodyPr>
          <a:lstStyle/>
          <a:p>
            <a:pPr marL="277165" marR="0" lvl="1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r>
              <a:rPr kumimoji="0" lang="es-C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Barómetro 2022 – 3 Dimensiones</a:t>
            </a:r>
            <a:r>
              <a:rPr kumimoji="0" lang="es-C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s-C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Subclasificación según tipo de institución 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2BDA3CD-6A38-44D7-98C0-F18FF071FE9A}"/>
              </a:ext>
            </a:extLst>
          </p:cNvPr>
          <p:cNvSpPr txBox="1"/>
          <p:nvPr/>
        </p:nvSpPr>
        <p:spPr>
          <a:xfrm>
            <a:off x="11004546" y="3149400"/>
            <a:ext cx="868680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ES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42%</a:t>
            </a:r>
            <a:endParaRPr kumimoji="0" lang="es-CL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Google Shape;1692;p13">
            <a:extLst>
              <a:ext uri="{FF2B5EF4-FFF2-40B4-BE49-F238E27FC236}">
                <a16:creationId xmlns:a16="http://schemas.microsoft.com/office/drawing/2014/main" id="{B4BCEAE2-CDD4-B804-9DA0-6116E1D50CF4}"/>
              </a:ext>
            </a:extLst>
          </p:cNvPr>
          <p:cNvSpPr/>
          <p:nvPr/>
        </p:nvSpPr>
        <p:spPr>
          <a:xfrm>
            <a:off x="855650" y="6042285"/>
            <a:ext cx="8740932" cy="542746"/>
          </a:xfrm>
          <a:custGeom>
            <a:avLst/>
            <a:gdLst/>
            <a:ahLst/>
            <a:cxnLst/>
            <a:rect l="l" t="t" r="r" b="b"/>
            <a:pathLst>
              <a:path w="14444980" h="3060065" extrusionOk="0">
                <a:moveTo>
                  <a:pt x="14444649" y="3059456"/>
                </a:moveTo>
                <a:lnTo>
                  <a:pt x="0" y="3059456"/>
                </a:lnTo>
                <a:lnTo>
                  <a:pt x="0" y="0"/>
                </a:lnTo>
                <a:lnTo>
                  <a:pt x="14444649" y="0"/>
                </a:lnTo>
                <a:lnTo>
                  <a:pt x="14444649" y="3059456"/>
                </a:lnTo>
                <a:close/>
              </a:path>
            </a:pathLst>
          </a:custGeom>
          <a:solidFill>
            <a:schemeClr val="accent5">
              <a:lumMod val="75000"/>
              <a:alpha val="13725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L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s-CL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organismos de la categoría “Otros Organismos”</a:t>
            </a:r>
            <a:r>
              <a:rPr lang="es-CL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son los </a:t>
            </a:r>
            <a:r>
              <a:rPr lang="es-CL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mejor evaluados</a:t>
            </a:r>
            <a:r>
              <a:rPr lang="es-CL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en el Barómetro general, y en las 3 dimensiones que lo componen. Por su parte, los </a:t>
            </a:r>
            <a:r>
              <a:rPr lang="es-CL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Órganos Autónomos y </a:t>
            </a:r>
            <a:r>
              <a:rPr lang="es-CL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otros poderes del Estado </a:t>
            </a:r>
            <a:r>
              <a:rPr lang="es-CL" sz="14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destacan en la D2</a:t>
            </a:r>
            <a:r>
              <a:rPr lang="es-CL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B850D29-C72B-F030-64F6-5449FFC715E1}"/>
              </a:ext>
            </a:extLst>
          </p:cNvPr>
          <p:cNvSpPr/>
          <p:nvPr/>
        </p:nvSpPr>
        <p:spPr>
          <a:xfrm>
            <a:off x="8442037" y="2302885"/>
            <a:ext cx="423595" cy="375660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395DDE51-DCE4-EB45-4021-EAEF2FABEF84}"/>
              </a:ext>
            </a:extLst>
          </p:cNvPr>
          <p:cNvSpPr/>
          <p:nvPr/>
        </p:nvSpPr>
        <p:spPr>
          <a:xfrm>
            <a:off x="9845259" y="2133604"/>
            <a:ext cx="942815" cy="866348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p66"/>
          <p:cNvSpPr/>
          <p:nvPr/>
        </p:nvSpPr>
        <p:spPr>
          <a:xfrm>
            <a:off x="2322425" y="1397702"/>
            <a:ext cx="7201785" cy="4062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s-CL" sz="4267" b="1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BARÓMETRO DE ACCESO A LA INFORMACIÓN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s-CL" sz="4267" b="1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2017 - 2022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s-CL" sz="4267" b="1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COMPARABLE 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endParaRPr kumimoji="0" sz="4267" b="1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endParaRPr kumimoji="0" sz="4267" b="1" i="0" u="none" strike="noStrike" kern="0" cap="none" spc="0" normalizeH="0" baseline="0" noProof="0" dirty="0">
              <a:ln>
                <a:noFill/>
              </a:ln>
              <a:solidFill>
                <a:srgbClr val="66CD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4" name="Google Shape;1624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89856" y="5706465"/>
            <a:ext cx="2605755" cy="99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5" name="Google Shape;1625;p66" descr="Un dibujo con letras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0718" y="5770513"/>
            <a:ext cx="2857500" cy="104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p68"/>
          <p:cNvSpPr/>
          <p:nvPr/>
        </p:nvSpPr>
        <p:spPr>
          <a:xfrm>
            <a:off x="281341" y="243981"/>
            <a:ext cx="9637722" cy="688743"/>
          </a:xfrm>
          <a:prstGeom prst="rect">
            <a:avLst/>
          </a:prstGeom>
          <a:solidFill>
            <a:schemeClr val="accent5">
              <a:alpha val="48235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3333"/>
              </a:srgbClr>
            </a:outerShdw>
          </a:effectLst>
        </p:spPr>
        <p:txBody>
          <a:bodyPr spcFirstLastPara="1" wrap="square" lIns="121833" tIns="60900" rIns="121833" bIns="60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endParaRPr kumimoji="0" sz="10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1" name="Google Shape;1631;p68"/>
          <p:cNvSpPr txBox="1"/>
          <p:nvPr/>
        </p:nvSpPr>
        <p:spPr>
          <a:xfrm>
            <a:off x="143340" y="296973"/>
            <a:ext cx="9154081" cy="615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33" tIns="60900" rIns="121833" bIns="60900" anchor="t" anchorCtr="0">
            <a:spAutoFit/>
          </a:bodyPr>
          <a:lstStyle/>
          <a:p>
            <a:pPr marL="277165" marR="0" lvl="1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r>
              <a:rPr kumimoji="0" lang="es-C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Barómetro 2017-2022 Comparable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2" name="Google Shape;1632;p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23976" y="1"/>
            <a:ext cx="2168025" cy="827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3" name="Google Shape;1633;p68" descr="Un dibujo con letras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3976" y="6108960"/>
            <a:ext cx="1985657" cy="72366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EF9F0BCD-A234-A980-E48D-340287A1DD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6107730"/>
              </p:ext>
            </p:extLst>
          </p:nvPr>
        </p:nvGraphicFramePr>
        <p:xfrm>
          <a:off x="461818" y="1411170"/>
          <a:ext cx="5357957" cy="3439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F03D46EB-6A01-EE38-B703-C674FBE721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4313102"/>
              </p:ext>
            </p:extLst>
          </p:nvPr>
        </p:nvGraphicFramePr>
        <p:xfrm>
          <a:off x="5819775" y="1411170"/>
          <a:ext cx="6189859" cy="3439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Google Shape;1692;p13">
            <a:extLst>
              <a:ext uri="{FF2B5EF4-FFF2-40B4-BE49-F238E27FC236}">
                <a16:creationId xmlns:a16="http://schemas.microsoft.com/office/drawing/2014/main" id="{3417B073-01EB-B588-A667-EEE37592F2A7}"/>
              </a:ext>
            </a:extLst>
          </p:cNvPr>
          <p:cNvSpPr/>
          <p:nvPr/>
        </p:nvSpPr>
        <p:spPr>
          <a:xfrm>
            <a:off x="564563" y="5062292"/>
            <a:ext cx="9354500" cy="1046668"/>
          </a:xfrm>
          <a:custGeom>
            <a:avLst/>
            <a:gdLst/>
            <a:ahLst/>
            <a:cxnLst/>
            <a:rect l="l" t="t" r="r" b="b"/>
            <a:pathLst>
              <a:path w="14444980" h="3060065" extrusionOk="0">
                <a:moveTo>
                  <a:pt x="14444649" y="3059456"/>
                </a:moveTo>
                <a:lnTo>
                  <a:pt x="0" y="3059456"/>
                </a:lnTo>
                <a:lnTo>
                  <a:pt x="0" y="0"/>
                </a:lnTo>
                <a:lnTo>
                  <a:pt x="14444649" y="0"/>
                </a:lnTo>
                <a:lnTo>
                  <a:pt x="14444649" y="3059456"/>
                </a:lnTo>
                <a:close/>
              </a:path>
            </a:pathLst>
          </a:custGeom>
          <a:solidFill>
            <a:schemeClr val="accent5">
              <a:lumMod val="75000"/>
              <a:alpha val="13725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L" sz="1400" dirty="0"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s-CL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puede apreciar un </a:t>
            </a:r>
            <a:r>
              <a:rPr lang="es-CL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alza de 3.8% entre el año 2021 y 2022</a:t>
            </a:r>
            <a:r>
              <a:rPr lang="es-CL" sz="1400" dirty="0">
                <a:latin typeface="Calibri"/>
                <a:ea typeface="Calibri"/>
                <a:cs typeface="Calibri"/>
                <a:sym typeface="Calibri"/>
              </a:rPr>
              <a:t>, sin embargo, siendo</a:t>
            </a:r>
            <a:r>
              <a:rPr lang="es-CL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el valor más alto observado desde el año 2017. 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s-CL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Según dimensión</a:t>
            </a:r>
            <a:r>
              <a:rPr lang="es-CL" sz="14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s-CL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 observa un </a:t>
            </a:r>
            <a:r>
              <a:rPr lang="es-CL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alza en las 3 variables observadas</a:t>
            </a:r>
            <a:r>
              <a:rPr lang="es-CL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(la más importante en la dimensión Confiabilidad (4.7%). Cabe destacar que todas las dimensiones han alcanzado un máximo histórico desde 2017. 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0"/>
          <p:cNvSpPr/>
          <p:nvPr/>
        </p:nvSpPr>
        <p:spPr>
          <a:xfrm>
            <a:off x="2674552" y="1422556"/>
            <a:ext cx="6842896" cy="1436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s-CL" sz="4267" b="1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EVALUACIONES 2022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s-CL" sz="4267" b="1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a) Análisis por Institución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7" name="Google Shape;117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89856" y="5706465"/>
            <a:ext cx="2605755" cy="99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8" name="Google Shape;1178;p10" descr="Un dibujo con letras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0718" y="5770513"/>
            <a:ext cx="2857500" cy="104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2" name="Google Shape;1302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23976" y="1"/>
            <a:ext cx="2168025" cy="827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3" name="Google Shape;1303;p32" descr="Un dibujo con letras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3976" y="6108960"/>
            <a:ext cx="1985657" cy="723661"/>
          </a:xfrm>
          <a:prstGeom prst="rect">
            <a:avLst/>
          </a:prstGeom>
          <a:noFill/>
          <a:ln>
            <a:noFill/>
          </a:ln>
        </p:spPr>
      </p:pic>
      <p:sp>
        <p:nvSpPr>
          <p:cNvPr id="1304" name="Google Shape;1304;p32"/>
          <p:cNvSpPr/>
          <p:nvPr/>
        </p:nvSpPr>
        <p:spPr>
          <a:xfrm>
            <a:off x="181251" y="243981"/>
            <a:ext cx="9847108" cy="688743"/>
          </a:xfrm>
          <a:prstGeom prst="rect">
            <a:avLst/>
          </a:prstGeom>
          <a:solidFill>
            <a:schemeClr val="accent2">
              <a:lumMod val="60000"/>
              <a:lumOff val="40000"/>
              <a:alpha val="48235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3333"/>
              </a:srgbClr>
            </a:outerShdw>
          </a:effectLst>
        </p:spPr>
        <p:txBody>
          <a:bodyPr spcFirstLastPara="1" wrap="square" lIns="121833" tIns="60900" rIns="121833" bIns="60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endParaRPr kumimoji="0" sz="10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5" name="Google Shape;1305;p32"/>
          <p:cNvSpPr txBox="1"/>
          <p:nvPr/>
        </p:nvSpPr>
        <p:spPr>
          <a:xfrm>
            <a:off x="-186720" y="282125"/>
            <a:ext cx="9940451" cy="615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33" tIns="60900" rIns="121833" bIns="60900" anchor="t" anchorCtr="0">
            <a:spAutoFit/>
          </a:bodyPr>
          <a:lstStyle/>
          <a:p>
            <a:pPr marL="277165" marR="0" lvl="1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r>
              <a:rPr kumimoji="0" lang="es-C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Barómetro de la Prensa – 3 Dims. </a:t>
            </a:r>
            <a:r>
              <a:rPr lang="es-CL" sz="3200" kern="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Top 20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32"/>
          <p:cNvSpPr/>
          <p:nvPr/>
        </p:nvSpPr>
        <p:spPr>
          <a:xfrm>
            <a:off x="8611490" y="1833242"/>
            <a:ext cx="3257519" cy="2546087"/>
          </a:xfrm>
          <a:custGeom>
            <a:avLst/>
            <a:gdLst/>
            <a:ahLst/>
            <a:cxnLst/>
            <a:rect l="l" t="t" r="r" b="b"/>
            <a:pathLst>
              <a:path w="14444980" h="3060065" extrusionOk="0">
                <a:moveTo>
                  <a:pt x="14444649" y="3059456"/>
                </a:moveTo>
                <a:lnTo>
                  <a:pt x="0" y="3059456"/>
                </a:lnTo>
                <a:lnTo>
                  <a:pt x="0" y="0"/>
                </a:lnTo>
                <a:lnTo>
                  <a:pt x="14444649" y="0"/>
                </a:lnTo>
                <a:lnTo>
                  <a:pt x="14444649" y="3059456"/>
                </a:lnTo>
                <a:close/>
              </a:path>
            </a:pathLst>
          </a:custGeom>
          <a:solidFill>
            <a:srgbClr val="66CDFF">
              <a:alpha val="13333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3081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s-CL" sz="1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Presencia según tipo  de Organismo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4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85750" marR="3081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Orgs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. Gobierno, </a:t>
            </a:r>
            <a:r>
              <a:rPr kumimoji="0" lang="es-E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Munic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: 5/30 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(17%)</a:t>
            </a: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3081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FFAA y Orden: 3/6 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(50%)</a:t>
            </a: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3081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Empresas Públicas: 1/4 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(25%)</a:t>
            </a: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3081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Superintendencias, </a:t>
            </a:r>
            <a:r>
              <a:rPr kumimoji="0" lang="es-E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Serv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. Públicos: 3/10 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(30%)</a:t>
            </a:r>
          </a:p>
          <a:p>
            <a:pPr marL="285750" marR="3081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Órganos autónomos y otros poderes: 4/8 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(50%)</a:t>
            </a:r>
          </a:p>
          <a:p>
            <a:pPr marL="285750" marR="3081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Otros Organismos: 4/7 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(57%)</a:t>
            </a:r>
          </a:p>
          <a:p>
            <a:pPr marL="0" marR="3081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54C737CC-9052-A969-A715-CBF773AAF789}"/>
              </a:ext>
            </a:extLst>
          </p:cNvPr>
          <p:cNvGraphicFramePr>
            <a:graphicFrameLocks/>
          </p:cNvGraphicFramePr>
          <p:nvPr/>
        </p:nvGraphicFramePr>
        <p:xfrm>
          <a:off x="5019674" y="1190566"/>
          <a:ext cx="3591816" cy="5578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220B181-C200-F3C1-1674-35FBD8BEFE89}"/>
              </a:ext>
            </a:extLst>
          </p:cNvPr>
          <p:cNvGraphicFramePr>
            <a:graphicFrameLocks noGrp="1"/>
          </p:cNvGraphicFramePr>
          <p:nvPr/>
        </p:nvGraphicFramePr>
        <p:xfrm>
          <a:off x="350837" y="1076266"/>
          <a:ext cx="4668837" cy="519119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745815">
                  <a:extLst>
                    <a:ext uri="{9D8B030D-6E8A-4147-A177-3AD203B41FA5}">
                      <a16:colId xmlns:a16="http://schemas.microsoft.com/office/drawing/2014/main" val="1048049044"/>
                    </a:ext>
                  </a:extLst>
                </a:gridCol>
                <a:gridCol w="923022">
                  <a:extLst>
                    <a:ext uri="{9D8B030D-6E8A-4147-A177-3AD203B41FA5}">
                      <a16:colId xmlns:a16="http://schemas.microsoft.com/office/drawing/2014/main" val="614960312"/>
                    </a:ext>
                  </a:extLst>
                </a:gridCol>
              </a:tblGrid>
              <a:tr h="2377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Institución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General 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883371"/>
                  </a:ext>
                </a:extLst>
              </a:tr>
              <a:tr h="247674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1000" u="none" strike="noStrike">
                          <a:effectLst/>
                        </a:rPr>
                        <a:t>Teletón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89.2%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3345269"/>
                  </a:ext>
                </a:extLst>
              </a:tr>
              <a:tr h="247674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1000" u="none" strike="noStrike">
                          <a:effectLst/>
                        </a:rPr>
                        <a:t>Oficina Nacional de Emergencia (Onemi)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73.2%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2022426"/>
                  </a:ext>
                </a:extLst>
              </a:tr>
              <a:tr h="247674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1000" u="none" strike="noStrike">
                          <a:effectLst/>
                        </a:rPr>
                        <a:t>Servel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71.6%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587016"/>
                  </a:ext>
                </a:extLst>
              </a:tr>
              <a:tr h="247674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u="none" strike="noStrike">
                          <a:effectLst/>
                        </a:rPr>
                        <a:t>Confederación de la Producción y Comercio (CPC)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66.7%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6837579"/>
                  </a:ext>
                </a:extLst>
              </a:tr>
              <a:tr h="247674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1000" u="none" strike="noStrike">
                          <a:effectLst/>
                        </a:rPr>
                        <a:t>Bomberos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66.3%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975729"/>
                  </a:ext>
                </a:extLst>
              </a:tr>
              <a:tr h="247674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1000" u="none" strike="noStrike">
                          <a:effectLst/>
                        </a:rPr>
                        <a:t>Instituto Nacional de Estadística (INE)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62.6%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2914407"/>
                  </a:ext>
                </a:extLst>
              </a:tr>
              <a:tr h="247674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1000" u="none" strike="noStrike">
                          <a:effectLst/>
                        </a:rPr>
                        <a:t>Banco Central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</a:rPr>
                        <a:t>56.7%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078053"/>
                  </a:ext>
                </a:extLst>
              </a:tr>
              <a:tr h="247674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1000" u="none" strike="noStrike">
                          <a:effectLst/>
                        </a:rPr>
                        <a:t>Consejo para la Transparencia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56.3%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1828793"/>
                  </a:ext>
                </a:extLst>
              </a:tr>
              <a:tr h="247674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u="none" strike="noStrike">
                          <a:effectLst/>
                        </a:rPr>
                        <a:t>Servicio Nacional del Consumidor (SERNAC)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52.1%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5407785"/>
                  </a:ext>
                </a:extLst>
              </a:tr>
              <a:tr h="247674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u="none" strike="noStrike">
                          <a:effectLst/>
                        </a:rPr>
                        <a:t>Poder Judicial (Cortes y Juzgados)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51.9%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75796"/>
                  </a:ext>
                </a:extLst>
              </a:tr>
              <a:tr h="247674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1000" u="none" strike="noStrike">
                          <a:effectLst/>
                        </a:rPr>
                        <a:t>Ministerio del Trabajo / o Seremi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50.9%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3880288"/>
                  </a:ext>
                </a:extLst>
              </a:tr>
              <a:tr h="247674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1000" u="none" strike="noStrike">
                          <a:effectLst/>
                        </a:rPr>
                        <a:t>Policía de Investigaciones (PDI)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</a:rPr>
                        <a:t>49.2%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9880336"/>
                  </a:ext>
                </a:extLst>
              </a:tr>
              <a:tr h="247674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u="none" strike="noStrike">
                          <a:effectLst/>
                        </a:rPr>
                        <a:t>Ministerio de Agricultura / o Seremi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49.1%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213584"/>
                  </a:ext>
                </a:extLst>
              </a:tr>
              <a:tr h="247674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1000" u="none" strike="noStrike">
                          <a:effectLst/>
                        </a:rPr>
                        <a:t>Ministerio Sec. Gral. de Gobierno / o Seremi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48.8%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5711693"/>
                  </a:ext>
                </a:extLst>
              </a:tr>
              <a:tr h="247674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1000" u="none" strike="noStrike">
                          <a:effectLst/>
                        </a:rPr>
                        <a:t>Carabineros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48.4%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383629"/>
                  </a:ext>
                </a:extLst>
              </a:tr>
              <a:tr h="247674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u="none" strike="noStrike">
                          <a:effectLst/>
                        </a:rPr>
                        <a:t>Ministerio de las Culturas, las Artes y el Patrimonio / o Seremi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48.2%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458448"/>
                  </a:ext>
                </a:extLst>
              </a:tr>
              <a:tr h="247674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1000" u="none" strike="noStrike">
                          <a:effectLst/>
                        </a:rPr>
                        <a:t>Codelco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48.0%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8527247"/>
                  </a:ext>
                </a:extLst>
              </a:tr>
              <a:tr h="247674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u="none" strike="noStrike">
                          <a:effectLst/>
                        </a:rPr>
                        <a:t>Ministerio de Transportes y Telecomunicaciones / o Seremi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47.2%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755609"/>
                  </a:ext>
                </a:extLst>
              </a:tr>
              <a:tr h="247674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1000" u="none" strike="noStrike">
                          <a:effectLst/>
                        </a:rPr>
                        <a:t>SOFOFA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46.7%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1067814"/>
                  </a:ext>
                </a:extLst>
              </a:tr>
              <a:tr h="247674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1000" u="none" strike="noStrike">
                          <a:effectLst/>
                        </a:rPr>
                        <a:t>Armada de Chile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46.4%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594078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Google Shape;1327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23976" y="1"/>
            <a:ext cx="2168025" cy="827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8" name="Google Shape;1328;p34" descr="Un dibujo con letras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3976" y="6066428"/>
            <a:ext cx="1985657" cy="723661"/>
          </a:xfrm>
          <a:prstGeom prst="rect">
            <a:avLst/>
          </a:prstGeom>
          <a:noFill/>
          <a:ln>
            <a:noFill/>
          </a:ln>
        </p:spPr>
      </p:pic>
      <p:sp>
        <p:nvSpPr>
          <p:cNvPr id="1329" name="Google Shape;1329;p34"/>
          <p:cNvSpPr/>
          <p:nvPr/>
        </p:nvSpPr>
        <p:spPr>
          <a:xfrm>
            <a:off x="152897" y="245495"/>
            <a:ext cx="9955121" cy="688743"/>
          </a:xfrm>
          <a:prstGeom prst="rect">
            <a:avLst/>
          </a:prstGeom>
          <a:solidFill>
            <a:schemeClr val="accent2">
              <a:lumMod val="60000"/>
              <a:lumOff val="40000"/>
              <a:alpha val="48235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3333"/>
              </a:srgbClr>
            </a:outerShdw>
          </a:effectLst>
        </p:spPr>
        <p:txBody>
          <a:bodyPr spcFirstLastPara="1" wrap="square" lIns="121833" tIns="60900" rIns="121833" bIns="60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endParaRPr kumimoji="0" sz="10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0" name="Google Shape;1330;p34"/>
          <p:cNvSpPr txBox="1"/>
          <p:nvPr/>
        </p:nvSpPr>
        <p:spPr>
          <a:xfrm>
            <a:off x="-200897" y="282125"/>
            <a:ext cx="10519839" cy="615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33" tIns="60900" rIns="121833" bIns="60900" anchor="t" anchorCtr="0">
            <a:spAutoFit/>
          </a:bodyPr>
          <a:lstStyle/>
          <a:p>
            <a:pPr marL="277165" marR="0" lvl="1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r>
              <a:rPr kumimoji="0" lang="es-C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Barómetro de la Prensa – 3 Dims. </a:t>
            </a:r>
            <a:r>
              <a:rPr lang="es-CL" sz="3200" kern="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Bajo 20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1513D0F-B72C-7CC8-9F4C-013BFB95E44B}"/>
              </a:ext>
            </a:extLst>
          </p:cNvPr>
          <p:cNvGraphicFramePr>
            <a:graphicFrameLocks/>
          </p:cNvGraphicFramePr>
          <p:nvPr/>
        </p:nvGraphicFramePr>
        <p:xfrm>
          <a:off x="4785972" y="1449463"/>
          <a:ext cx="3257664" cy="5340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Google Shape;1308;p32">
            <a:extLst>
              <a:ext uri="{FF2B5EF4-FFF2-40B4-BE49-F238E27FC236}">
                <a16:creationId xmlns:a16="http://schemas.microsoft.com/office/drawing/2014/main" id="{2167141E-1B24-94ED-7AF4-C1DF224B1489}"/>
              </a:ext>
            </a:extLst>
          </p:cNvPr>
          <p:cNvSpPr/>
          <p:nvPr/>
        </p:nvSpPr>
        <p:spPr>
          <a:xfrm>
            <a:off x="8061167" y="1669705"/>
            <a:ext cx="3925618" cy="1892646"/>
          </a:xfrm>
          <a:custGeom>
            <a:avLst/>
            <a:gdLst/>
            <a:ahLst/>
            <a:cxnLst/>
            <a:rect l="l" t="t" r="r" b="b"/>
            <a:pathLst>
              <a:path w="14444980" h="3060065" extrusionOk="0">
                <a:moveTo>
                  <a:pt x="14444649" y="3059456"/>
                </a:moveTo>
                <a:lnTo>
                  <a:pt x="0" y="3059456"/>
                </a:lnTo>
                <a:lnTo>
                  <a:pt x="0" y="0"/>
                </a:lnTo>
                <a:lnTo>
                  <a:pt x="14444649" y="0"/>
                </a:lnTo>
                <a:lnTo>
                  <a:pt x="14444649" y="3059456"/>
                </a:lnTo>
                <a:close/>
              </a:path>
            </a:pathLst>
          </a:custGeom>
          <a:solidFill>
            <a:srgbClr val="66CDFF">
              <a:alpha val="13333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s-CL" sz="1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Presencia según tipo  de Organismo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4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85750" marR="3081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Orgs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. Gobierno, </a:t>
            </a:r>
            <a:r>
              <a:rPr kumimoji="0" lang="es-E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Munic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: 14/30 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(47%)</a:t>
            </a: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3081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FFAA y Orden: 1/6 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(17%)</a:t>
            </a: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3081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Empresas Públicas: 0/4 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(0%)</a:t>
            </a: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3081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Superintendencias, </a:t>
            </a:r>
            <a:r>
              <a:rPr kumimoji="0" lang="es-E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Serv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. Públicos: 3/10 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(30%)</a:t>
            </a:r>
          </a:p>
          <a:p>
            <a:pPr marL="285750" marR="3081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Órganos autónomos y otros poderes: 1/8 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(13%)</a:t>
            </a:r>
          </a:p>
          <a:p>
            <a:pPr marL="285750" marR="3081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Otros Organismos: 1/7 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(14%)</a:t>
            </a:r>
          </a:p>
          <a:p>
            <a:pPr marL="457189" marR="3081" lvl="0" indent="-321725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80990" marR="3081" lvl="0" indent="-245527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3081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02B2EEB-3638-C257-AE72-37D03CEF5CE4}"/>
              </a:ext>
            </a:extLst>
          </p:cNvPr>
          <p:cNvGraphicFramePr>
            <a:graphicFrameLocks noGrp="1"/>
          </p:cNvGraphicFramePr>
          <p:nvPr/>
        </p:nvGraphicFramePr>
        <p:xfrm>
          <a:off x="292099" y="1209431"/>
          <a:ext cx="4422775" cy="526926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526555">
                  <a:extLst>
                    <a:ext uri="{9D8B030D-6E8A-4147-A177-3AD203B41FA5}">
                      <a16:colId xmlns:a16="http://schemas.microsoft.com/office/drawing/2014/main" val="3818253291"/>
                    </a:ext>
                  </a:extLst>
                </a:gridCol>
                <a:gridCol w="896220">
                  <a:extLst>
                    <a:ext uri="{9D8B030D-6E8A-4147-A177-3AD203B41FA5}">
                      <a16:colId xmlns:a16="http://schemas.microsoft.com/office/drawing/2014/main" val="950826716"/>
                    </a:ext>
                  </a:extLst>
                </a:gridCol>
              </a:tblGrid>
              <a:tr h="2288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Institución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General 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074574"/>
                  </a:ext>
                </a:extLst>
              </a:tr>
              <a:tr h="252021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u="none" strike="noStrike">
                          <a:effectLst/>
                        </a:rPr>
                        <a:t>Ministerio de Educación / o Seremi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37.3%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7" marR="1207" marT="1207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445639"/>
                  </a:ext>
                </a:extLst>
              </a:tr>
              <a:tr h="252021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1000" u="none" strike="noStrike">
                          <a:effectLst/>
                        </a:rPr>
                        <a:t>Ministerio de Energía / o Seremi 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36.3%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7" marR="1207" marT="1207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76622"/>
                  </a:ext>
                </a:extLst>
              </a:tr>
              <a:tr h="252021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1000" u="none" strike="noStrike">
                          <a:effectLst/>
                        </a:rPr>
                        <a:t>Ministerio de Minería / o Seremi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36.3%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7" marR="1207" marT="1207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069993"/>
                  </a:ext>
                </a:extLst>
              </a:tr>
              <a:tr h="252021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u="none" strike="noStrike">
                          <a:effectLst/>
                        </a:rPr>
                        <a:t>Ministerio Sec. Gral. de la Presidencia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35.1%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7" marR="1207" marT="1207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655404"/>
                  </a:ext>
                </a:extLst>
              </a:tr>
              <a:tr h="252021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1000" u="none" strike="noStrike">
                          <a:effectLst/>
                        </a:rPr>
                        <a:t>Direcciones de Obras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34.9%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7" marR="1207" marT="1207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2643822"/>
                  </a:ext>
                </a:extLst>
              </a:tr>
              <a:tr h="252021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u="none" strike="noStrike">
                          <a:effectLst/>
                        </a:rPr>
                        <a:t>Ministerio de Ciencia y Tecnología / o Seremi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34.5%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7" marR="1207" marT="1207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8659738"/>
                  </a:ext>
                </a:extLst>
              </a:tr>
              <a:tr h="252021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1000" u="none" strike="noStrike">
                          <a:effectLst/>
                        </a:rPr>
                        <a:t>Contraloría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34.3%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7" marR="1207" marT="1207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949079"/>
                  </a:ext>
                </a:extLst>
              </a:tr>
              <a:tr h="252021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u="none" strike="noStrike">
                          <a:effectLst/>
                        </a:rPr>
                        <a:t>Servicio de Impuestos Internos (SII)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34.0%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7" marR="1207" marT="1207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9026941"/>
                  </a:ext>
                </a:extLst>
              </a:tr>
              <a:tr h="252021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u="none" strike="noStrike">
                          <a:effectLst/>
                        </a:rPr>
                        <a:t>Ministerio de Justicia / o Seremi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32.7%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7" marR="1207" marT="1207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91333"/>
                  </a:ext>
                </a:extLst>
              </a:tr>
              <a:tr h="252021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1000" u="none" strike="noStrike">
                          <a:effectLst/>
                        </a:rPr>
                        <a:t>Ministerio de Hacienda / o Seremi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32.6%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7" marR="1207" marT="1207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336322"/>
                  </a:ext>
                </a:extLst>
              </a:tr>
              <a:tr h="252021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1000" u="none" strike="noStrike">
                          <a:effectLst/>
                        </a:rPr>
                        <a:t>Ministerio de Defensa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31.9%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7" marR="1207" marT="1207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0366361"/>
                  </a:ext>
                </a:extLst>
              </a:tr>
              <a:tr h="252021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1000" u="none" strike="noStrike">
                          <a:effectLst/>
                        </a:rPr>
                        <a:t>Fuerza Aérea de Chile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31.9%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7" marR="1207" marT="1207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0922011"/>
                  </a:ext>
                </a:extLst>
              </a:tr>
              <a:tr h="252021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1000" u="none" strike="noStrike">
                          <a:effectLst/>
                        </a:rPr>
                        <a:t>Municipalidades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29.0%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7" marR="1207" marT="1207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3941890"/>
                  </a:ext>
                </a:extLst>
              </a:tr>
              <a:tr h="252021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u="none" strike="noStrike">
                          <a:effectLst/>
                        </a:rPr>
                        <a:t>Asociación Nacional de Fútbol Profesional (ANFP)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27.2%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7" marR="1207" marT="1207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335157"/>
                  </a:ext>
                </a:extLst>
              </a:tr>
              <a:tr h="252021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1000" u="none" strike="noStrike">
                          <a:effectLst/>
                        </a:rPr>
                        <a:t>Comisión de Mercado Financiero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23.3%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7" marR="1207" marT="1207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547588"/>
                  </a:ext>
                </a:extLst>
              </a:tr>
              <a:tr h="252021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1000" u="none" strike="noStrike">
                          <a:effectLst/>
                        </a:rPr>
                        <a:t>Ministerio del Interior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23.3%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7" marR="1207" marT="1207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8307126"/>
                  </a:ext>
                </a:extLst>
              </a:tr>
              <a:tr h="252021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1000" u="none" strike="noStrike">
                          <a:effectLst/>
                        </a:rPr>
                        <a:t>Superintendencia de Educación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21.8%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7" marR="1207" marT="1207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7437393"/>
                  </a:ext>
                </a:extLst>
              </a:tr>
              <a:tr h="252021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1000" u="none" strike="noStrike">
                          <a:effectLst/>
                        </a:rPr>
                        <a:t>Presidencia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19.8%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7" marR="1207" marT="1207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4203259"/>
                  </a:ext>
                </a:extLst>
              </a:tr>
              <a:tr h="252021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1000" u="none" strike="noStrike">
                          <a:effectLst/>
                        </a:rPr>
                        <a:t>Ministerio de RR.EE. 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19.6%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7" marR="1207" marT="1207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457339"/>
                  </a:ext>
                </a:extLst>
              </a:tr>
              <a:tr h="252021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1000" u="none" strike="noStrike">
                          <a:effectLst/>
                        </a:rPr>
                        <a:t>Servicio Nacional de Menores (SENAME)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7" marR="1207" marT="120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19.4%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7" marR="1207" marT="1207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245744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5" name="Google Shape;1455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23976" y="1"/>
            <a:ext cx="2168025" cy="827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31" descr="Un dibujo con letras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3976" y="6108960"/>
            <a:ext cx="1985657" cy="723661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31"/>
          <p:cNvSpPr/>
          <p:nvPr/>
        </p:nvSpPr>
        <p:spPr>
          <a:xfrm>
            <a:off x="181251" y="243981"/>
            <a:ext cx="9847108" cy="688743"/>
          </a:xfrm>
          <a:prstGeom prst="rect">
            <a:avLst/>
          </a:prstGeom>
          <a:solidFill>
            <a:schemeClr val="bg1">
              <a:lumMod val="95000"/>
              <a:alpha val="48235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3333"/>
              </a:srgbClr>
            </a:outerShdw>
          </a:effectLst>
        </p:spPr>
        <p:txBody>
          <a:bodyPr spcFirstLastPara="1" wrap="square" lIns="121833" tIns="60900" rIns="121833" bIns="60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endParaRPr kumimoji="0" sz="10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8" name="Google Shape;1458;p31"/>
          <p:cNvSpPr txBox="1"/>
          <p:nvPr/>
        </p:nvSpPr>
        <p:spPr>
          <a:xfrm>
            <a:off x="-186720" y="282125"/>
            <a:ext cx="10210695" cy="615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33" tIns="60900" rIns="121833" bIns="60900" anchor="t" anchorCtr="0">
            <a:spAutoFit/>
          </a:bodyPr>
          <a:lstStyle/>
          <a:p>
            <a:pPr marL="207879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MX" sz="3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Análisis de ubicación de Instituciones por Dimensión</a:t>
            </a:r>
            <a:endParaRPr lang="es-MX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463;p31">
            <a:extLst>
              <a:ext uri="{FF2B5EF4-FFF2-40B4-BE49-F238E27FC236}">
                <a16:creationId xmlns:a16="http://schemas.microsoft.com/office/drawing/2014/main" id="{A4AFD671-E151-22D9-9AB7-A705DDABCC0F}"/>
              </a:ext>
            </a:extLst>
          </p:cNvPr>
          <p:cNvSpPr/>
          <p:nvPr/>
        </p:nvSpPr>
        <p:spPr>
          <a:xfrm>
            <a:off x="181251" y="1176704"/>
            <a:ext cx="11205383" cy="438496"/>
          </a:xfrm>
          <a:custGeom>
            <a:avLst/>
            <a:gdLst/>
            <a:ahLst/>
            <a:cxnLst/>
            <a:rect l="l" t="t" r="r" b="b"/>
            <a:pathLst>
              <a:path w="14444980" h="3060065" extrusionOk="0">
                <a:moveTo>
                  <a:pt x="14444649" y="3059456"/>
                </a:moveTo>
                <a:lnTo>
                  <a:pt x="0" y="3059456"/>
                </a:lnTo>
                <a:lnTo>
                  <a:pt x="0" y="0"/>
                </a:lnTo>
                <a:lnTo>
                  <a:pt x="14444649" y="0"/>
                </a:lnTo>
                <a:lnTo>
                  <a:pt x="14444649" y="3059456"/>
                </a:lnTo>
                <a:close/>
              </a:path>
            </a:pathLst>
          </a:custGeom>
          <a:solidFill>
            <a:srgbClr val="66CDFF">
              <a:alpha val="13333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3081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Algunas anotaciones generales respecto de las instituciones: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554323" marR="3081" lvl="2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3081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189" marR="3081" lvl="0" indent="-321725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80990" marR="3081" lvl="0" indent="-245527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3081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C4602F8-E672-6D84-389D-D964713596D7}"/>
              </a:ext>
            </a:extLst>
          </p:cNvPr>
          <p:cNvSpPr txBox="1"/>
          <p:nvPr/>
        </p:nvSpPr>
        <p:spPr>
          <a:xfrm>
            <a:off x="181251" y="1859180"/>
            <a:ext cx="11259300" cy="3046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marR="3081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Teletón, Servel, ONEMI </a:t>
            </a: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se ubican siempre en los top en el análisis general y por separado de las tres dimensiones. </a:t>
            </a:r>
          </a:p>
          <a:p>
            <a:pPr marL="0" marR="3081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3081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CPLT </a:t>
            </a: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siempre se encuentran en el top 20 de mejores calificados, pero es el único Organismos autónomo que presenta una baja respecto de la medición 2021.</a:t>
            </a: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3081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85750" marR="3081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SENAME, MINREL y CMF</a:t>
            </a: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se encuentran continuamente entre los peores evaluados.</a:t>
            </a:r>
          </a:p>
          <a:p>
            <a:pPr marL="0" marR="3081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Arial"/>
              <a:cs typeface="Calibri"/>
              <a:sym typeface="Calibri"/>
            </a:endParaRPr>
          </a:p>
          <a:p>
            <a:pPr marL="285750" marR="3081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Calibri"/>
              </a:rPr>
              <a:t>La </a:t>
            </a: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Calibri"/>
              </a:rPr>
              <a:t>Fuerza Aérea </a:t>
            </a: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Calibri"/>
              </a:rPr>
              <a:t>aparece continuamente con baja evaluación en las dimensiones y en general, respecto del resto de las FFAA.</a:t>
            </a:r>
          </a:p>
          <a:p>
            <a:pPr marL="0" marR="3081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Arial"/>
              <a:cs typeface="Calibri"/>
              <a:sym typeface="Calibri"/>
            </a:endParaRPr>
          </a:p>
          <a:p>
            <a:pPr marL="285750" marR="3081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Calibri"/>
              </a:rPr>
              <a:t>Carabineros de Chile </a:t>
            </a: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Calibri"/>
              </a:rPr>
              <a:t>están dentro de los mejores evaluados, y respecto del resto de las instituciones de Orden y Seguridad Pública, destacando con buenas evaluaciones en las dimensiones Confiabilidad y Oportunidad.</a:t>
            </a: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607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4" name="Google Shape;1314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23976" y="1"/>
            <a:ext cx="2168025" cy="827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5" name="Google Shape;1315;p33" descr="Un dibujo con letras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3976" y="6108960"/>
            <a:ext cx="1985657" cy="723661"/>
          </a:xfrm>
          <a:prstGeom prst="rect">
            <a:avLst/>
          </a:prstGeom>
          <a:noFill/>
          <a:ln>
            <a:noFill/>
          </a:ln>
        </p:spPr>
      </p:pic>
      <p:sp>
        <p:nvSpPr>
          <p:cNvPr id="1316" name="Google Shape;1316;p33"/>
          <p:cNvSpPr/>
          <p:nvPr/>
        </p:nvSpPr>
        <p:spPr>
          <a:xfrm>
            <a:off x="181251" y="243981"/>
            <a:ext cx="9847108" cy="688743"/>
          </a:xfrm>
          <a:prstGeom prst="rect">
            <a:avLst/>
          </a:prstGeom>
          <a:solidFill>
            <a:schemeClr val="accent2">
              <a:lumMod val="60000"/>
              <a:lumOff val="40000"/>
              <a:alpha val="48235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3333"/>
              </a:srgbClr>
            </a:outerShdw>
          </a:effectLst>
        </p:spPr>
        <p:txBody>
          <a:bodyPr spcFirstLastPara="1" wrap="square" lIns="121833" tIns="60900" rIns="121833" bIns="60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endParaRPr kumimoji="0" sz="10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7" name="Google Shape;1317;p33"/>
          <p:cNvSpPr txBox="1"/>
          <p:nvPr/>
        </p:nvSpPr>
        <p:spPr>
          <a:xfrm>
            <a:off x="-186720" y="282125"/>
            <a:ext cx="10115712" cy="615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33" tIns="60900" rIns="121833" bIns="60900" anchor="t" anchorCtr="0">
            <a:spAutoFit/>
          </a:bodyPr>
          <a:lstStyle/>
          <a:p>
            <a:pPr marL="277165" marR="0" lvl="1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C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Evolutivo 10 años – Top 20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33"/>
          <p:cNvSpPr txBox="1"/>
          <p:nvPr/>
        </p:nvSpPr>
        <p:spPr>
          <a:xfrm>
            <a:off x="155949" y="6456486"/>
            <a:ext cx="9773043" cy="28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es-CL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“.” = No levantado (ese año no se preguntó por la institución); “x” = Excluido (ese año no se hicieron cálculos para esa institución por su baja aparición entre las respuestas).</a:t>
            </a:r>
            <a:endParaRPr kumimoji="0" sz="10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0" name="Google Shape;1320;p33"/>
          <p:cNvSpPr/>
          <p:nvPr/>
        </p:nvSpPr>
        <p:spPr>
          <a:xfrm>
            <a:off x="9714970" y="2125313"/>
            <a:ext cx="2286076" cy="2791057"/>
          </a:xfrm>
          <a:custGeom>
            <a:avLst/>
            <a:gdLst/>
            <a:ahLst/>
            <a:cxnLst/>
            <a:rect l="l" t="t" r="r" b="b"/>
            <a:pathLst>
              <a:path w="14444980" h="3060065" extrusionOk="0">
                <a:moveTo>
                  <a:pt x="14444649" y="3059456"/>
                </a:moveTo>
                <a:lnTo>
                  <a:pt x="0" y="3059456"/>
                </a:lnTo>
                <a:lnTo>
                  <a:pt x="0" y="0"/>
                </a:lnTo>
                <a:lnTo>
                  <a:pt x="14444649" y="0"/>
                </a:lnTo>
                <a:lnTo>
                  <a:pt x="14444649" y="3059456"/>
                </a:lnTo>
                <a:close/>
              </a:path>
            </a:pathLst>
          </a:custGeom>
          <a:solidFill>
            <a:srgbClr val="66CDFF">
              <a:alpha val="13333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kumimoji="0" lang="es-C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mayoría</a:t>
            </a: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de las instituciones (85%) bien evaluadas, van </a:t>
            </a:r>
            <a:r>
              <a:rPr kumimoji="0" lang="es-C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mejorando</a:t>
            </a: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su puntaje en el Barómetro.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Destacan los alzas de Teletón, el </a:t>
            </a:r>
            <a:r>
              <a:rPr kumimoji="0" lang="es-CL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Servel</a:t>
            </a: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 la CPC y Carabineros; y la baja del </a:t>
            </a: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Consejo para la Transparencia.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554323" marR="3081" lvl="2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554323" marR="3081" lvl="2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3081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189" marR="3081" lvl="0" indent="-321725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80990" marR="3081" lvl="0" indent="-245527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3081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CF6F9D7-AB87-3137-C9A8-E5A1FBA3EAB0}"/>
              </a:ext>
            </a:extLst>
          </p:cNvPr>
          <p:cNvGraphicFramePr>
            <a:graphicFrameLocks noGrp="1"/>
          </p:cNvGraphicFramePr>
          <p:nvPr/>
        </p:nvGraphicFramePr>
        <p:xfrm>
          <a:off x="266699" y="1111054"/>
          <a:ext cx="9305926" cy="523260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931409">
                  <a:extLst>
                    <a:ext uri="{9D8B030D-6E8A-4147-A177-3AD203B41FA5}">
                      <a16:colId xmlns:a16="http://schemas.microsoft.com/office/drawing/2014/main" val="2523329079"/>
                    </a:ext>
                  </a:extLst>
                </a:gridCol>
                <a:gridCol w="409525">
                  <a:extLst>
                    <a:ext uri="{9D8B030D-6E8A-4147-A177-3AD203B41FA5}">
                      <a16:colId xmlns:a16="http://schemas.microsoft.com/office/drawing/2014/main" val="1080415363"/>
                    </a:ext>
                  </a:extLst>
                </a:gridCol>
                <a:gridCol w="456329">
                  <a:extLst>
                    <a:ext uri="{9D8B030D-6E8A-4147-A177-3AD203B41FA5}">
                      <a16:colId xmlns:a16="http://schemas.microsoft.com/office/drawing/2014/main" val="3731156906"/>
                    </a:ext>
                  </a:extLst>
                </a:gridCol>
                <a:gridCol w="409525">
                  <a:extLst>
                    <a:ext uri="{9D8B030D-6E8A-4147-A177-3AD203B41FA5}">
                      <a16:colId xmlns:a16="http://schemas.microsoft.com/office/drawing/2014/main" val="1580631936"/>
                    </a:ext>
                  </a:extLst>
                </a:gridCol>
                <a:gridCol w="409525">
                  <a:extLst>
                    <a:ext uri="{9D8B030D-6E8A-4147-A177-3AD203B41FA5}">
                      <a16:colId xmlns:a16="http://schemas.microsoft.com/office/drawing/2014/main" val="2336628683"/>
                    </a:ext>
                  </a:extLst>
                </a:gridCol>
                <a:gridCol w="409525">
                  <a:extLst>
                    <a:ext uri="{9D8B030D-6E8A-4147-A177-3AD203B41FA5}">
                      <a16:colId xmlns:a16="http://schemas.microsoft.com/office/drawing/2014/main" val="21527431"/>
                    </a:ext>
                  </a:extLst>
                </a:gridCol>
                <a:gridCol w="409525">
                  <a:extLst>
                    <a:ext uri="{9D8B030D-6E8A-4147-A177-3AD203B41FA5}">
                      <a16:colId xmlns:a16="http://schemas.microsoft.com/office/drawing/2014/main" val="112452576"/>
                    </a:ext>
                  </a:extLst>
                </a:gridCol>
                <a:gridCol w="409525">
                  <a:extLst>
                    <a:ext uri="{9D8B030D-6E8A-4147-A177-3AD203B41FA5}">
                      <a16:colId xmlns:a16="http://schemas.microsoft.com/office/drawing/2014/main" val="1130925097"/>
                    </a:ext>
                  </a:extLst>
                </a:gridCol>
                <a:gridCol w="409525">
                  <a:extLst>
                    <a:ext uri="{9D8B030D-6E8A-4147-A177-3AD203B41FA5}">
                      <a16:colId xmlns:a16="http://schemas.microsoft.com/office/drawing/2014/main" val="4220277501"/>
                    </a:ext>
                  </a:extLst>
                </a:gridCol>
                <a:gridCol w="409525">
                  <a:extLst>
                    <a:ext uri="{9D8B030D-6E8A-4147-A177-3AD203B41FA5}">
                      <a16:colId xmlns:a16="http://schemas.microsoft.com/office/drawing/2014/main" val="703094503"/>
                    </a:ext>
                  </a:extLst>
                </a:gridCol>
                <a:gridCol w="409525">
                  <a:extLst>
                    <a:ext uri="{9D8B030D-6E8A-4147-A177-3AD203B41FA5}">
                      <a16:colId xmlns:a16="http://schemas.microsoft.com/office/drawing/2014/main" val="1844378664"/>
                    </a:ext>
                  </a:extLst>
                </a:gridCol>
                <a:gridCol w="468023">
                  <a:extLst>
                    <a:ext uri="{9D8B030D-6E8A-4147-A177-3AD203B41FA5}">
                      <a16:colId xmlns:a16="http://schemas.microsoft.com/office/drawing/2014/main" val="3326773143"/>
                    </a:ext>
                  </a:extLst>
                </a:gridCol>
                <a:gridCol w="764440">
                  <a:extLst>
                    <a:ext uri="{9D8B030D-6E8A-4147-A177-3AD203B41FA5}">
                      <a16:colId xmlns:a16="http://schemas.microsoft.com/office/drawing/2014/main" val="897072582"/>
                    </a:ext>
                  </a:extLst>
                </a:gridCol>
              </a:tblGrid>
              <a:tr h="4186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Institución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2011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2012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2013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>
                          <a:effectLst/>
                        </a:rPr>
                        <a:t>2014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2015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>
                          <a:effectLst/>
                        </a:rPr>
                        <a:t>2016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2017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2018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2019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2021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2022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 err="1">
                          <a:effectLst/>
                        </a:rPr>
                        <a:t>Dif</a:t>
                      </a:r>
                      <a:r>
                        <a:rPr lang="es-CL" sz="1000" b="1" u="none" strike="noStrike" dirty="0">
                          <a:effectLst/>
                        </a:rPr>
                        <a:t>. último pje. - 2022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006585"/>
                  </a:ext>
                </a:extLst>
              </a:tr>
              <a:tr h="240700">
                <a:tc>
                  <a:txBody>
                    <a:bodyPr/>
                    <a:lstStyle/>
                    <a:p>
                      <a:pPr algn="l" fontAlgn="t"/>
                      <a:r>
                        <a:rPr lang="es-CL" sz="1000" u="none" strike="noStrike" dirty="0">
                          <a:effectLst/>
                        </a:rPr>
                        <a:t>Teletón </a:t>
                      </a:r>
                      <a:endParaRPr lang="es-CL" sz="10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.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.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.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.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.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.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.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70%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89%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solidFill>
                            <a:srgbClr val="007E39"/>
                          </a:solidFill>
                          <a:effectLst/>
                        </a:rPr>
                        <a:t>19%</a:t>
                      </a:r>
                      <a:endParaRPr lang="es-CL" sz="1000" b="1" i="0" u="none" strike="noStrike" dirty="0">
                        <a:solidFill>
                          <a:srgbClr val="007E3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306079"/>
                  </a:ext>
                </a:extLst>
              </a:tr>
              <a:tr h="240700">
                <a:tc>
                  <a:txBody>
                    <a:bodyPr/>
                    <a:lstStyle/>
                    <a:p>
                      <a:pPr algn="l" fontAlgn="t"/>
                      <a:r>
                        <a:rPr lang="es-CL" sz="1000" u="none" strike="noStrike">
                          <a:effectLst/>
                        </a:rPr>
                        <a:t>Oficina Nacional de Emergencia (Onemi) </a:t>
                      </a:r>
                      <a:endParaRPr lang="es-CL" sz="10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47%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47%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61%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65%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43%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42%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51%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55%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58%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62%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73%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solidFill>
                            <a:srgbClr val="007E39"/>
                          </a:solidFill>
                          <a:effectLst/>
                        </a:rPr>
                        <a:t>11%</a:t>
                      </a:r>
                      <a:endParaRPr lang="es-CL" sz="1000" b="1" i="0" u="none" strike="noStrike" dirty="0">
                        <a:solidFill>
                          <a:srgbClr val="007E3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832775"/>
                  </a:ext>
                </a:extLst>
              </a:tr>
              <a:tr h="240700">
                <a:tc>
                  <a:txBody>
                    <a:bodyPr/>
                    <a:lstStyle/>
                    <a:p>
                      <a:pPr algn="l" fontAlgn="t"/>
                      <a:r>
                        <a:rPr lang="es-CL" sz="1000" u="none" strike="noStrike">
                          <a:effectLst/>
                        </a:rPr>
                        <a:t>Servel </a:t>
                      </a:r>
                      <a:endParaRPr lang="es-CL" sz="10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43%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43%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39%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53%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72%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solidFill>
                            <a:srgbClr val="007E39"/>
                          </a:solidFill>
                          <a:effectLst/>
                        </a:rPr>
                        <a:t>18%</a:t>
                      </a:r>
                      <a:endParaRPr lang="es-CL" sz="1000" b="1" i="0" u="none" strike="noStrike" dirty="0">
                        <a:solidFill>
                          <a:srgbClr val="007E3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06759"/>
                  </a:ext>
                </a:extLst>
              </a:tr>
              <a:tr h="240700"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u="none" strike="noStrike">
                          <a:effectLst/>
                        </a:rPr>
                        <a:t>Confederación de la Producción y del Comercio (CPC) </a:t>
                      </a:r>
                      <a:endParaRPr lang="es-MX" sz="10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39%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59%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40%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41%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44%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45%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x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x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51%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67%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solidFill>
                            <a:srgbClr val="007E39"/>
                          </a:solidFill>
                          <a:effectLst/>
                        </a:rPr>
                        <a:t>15%</a:t>
                      </a:r>
                      <a:endParaRPr lang="es-CL" sz="1000" b="1" i="0" u="none" strike="noStrike" dirty="0">
                        <a:solidFill>
                          <a:srgbClr val="007E3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547385"/>
                  </a:ext>
                </a:extLst>
              </a:tr>
              <a:tr h="240700">
                <a:tc>
                  <a:txBody>
                    <a:bodyPr/>
                    <a:lstStyle/>
                    <a:p>
                      <a:pPr algn="l" fontAlgn="t"/>
                      <a:r>
                        <a:rPr lang="es-CL" sz="1000" u="none" strike="noStrike">
                          <a:effectLst/>
                        </a:rPr>
                        <a:t>Bomberos </a:t>
                      </a:r>
                      <a:endParaRPr lang="es-CL" sz="10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62%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66%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66%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solidFill>
                            <a:srgbClr val="007E39"/>
                          </a:solidFill>
                          <a:effectLst/>
                        </a:rPr>
                        <a:t>0%</a:t>
                      </a:r>
                      <a:endParaRPr lang="es-CL" sz="1000" b="1" i="0" u="none" strike="noStrike" dirty="0">
                        <a:solidFill>
                          <a:srgbClr val="007E3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45007"/>
                  </a:ext>
                </a:extLst>
              </a:tr>
              <a:tr h="240700">
                <a:tc>
                  <a:txBody>
                    <a:bodyPr/>
                    <a:lstStyle/>
                    <a:p>
                      <a:pPr algn="l" fontAlgn="t"/>
                      <a:r>
                        <a:rPr lang="es-CL" sz="1000" u="none" strike="noStrike" dirty="0">
                          <a:effectLst/>
                        </a:rPr>
                        <a:t>Instituto Nacional de Estadísticas (INE) </a:t>
                      </a:r>
                      <a:endParaRPr lang="es-CL" sz="10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57%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37%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52%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43%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43%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47%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52%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44%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48%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63%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solidFill>
                            <a:srgbClr val="007E39"/>
                          </a:solidFill>
                          <a:effectLst/>
                        </a:rPr>
                        <a:t>14%</a:t>
                      </a:r>
                      <a:endParaRPr lang="es-CL" sz="1000" b="1" i="0" u="none" strike="noStrike" dirty="0">
                        <a:solidFill>
                          <a:srgbClr val="007E3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119376"/>
                  </a:ext>
                </a:extLst>
              </a:tr>
              <a:tr h="240700">
                <a:tc>
                  <a:txBody>
                    <a:bodyPr/>
                    <a:lstStyle/>
                    <a:p>
                      <a:pPr algn="l" fontAlgn="t"/>
                      <a:r>
                        <a:rPr lang="es-CL" sz="1000" u="none" strike="noStrike">
                          <a:effectLst/>
                        </a:rPr>
                        <a:t>Banco Central </a:t>
                      </a:r>
                      <a:endParaRPr lang="es-CL" sz="10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58%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63%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73%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71%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x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60%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x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x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x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52%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</a:rPr>
                        <a:t>57%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solidFill>
                            <a:srgbClr val="007E39"/>
                          </a:solidFill>
                          <a:effectLst/>
                        </a:rPr>
                        <a:t>4%</a:t>
                      </a:r>
                      <a:endParaRPr lang="es-CL" sz="1000" b="1" i="0" u="none" strike="noStrike" dirty="0">
                        <a:solidFill>
                          <a:srgbClr val="007E3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874175"/>
                  </a:ext>
                </a:extLst>
              </a:tr>
              <a:tr h="240700">
                <a:tc>
                  <a:txBody>
                    <a:bodyPr/>
                    <a:lstStyle/>
                    <a:p>
                      <a:pPr algn="l" fontAlgn="t"/>
                      <a:r>
                        <a:rPr lang="es-CL" sz="1000" u="none" strike="noStrike">
                          <a:effectLst/>
                        </a:rPr>
                        <a:t>Consejo para la Transparencia </a:t>
                      </a:r>
                      <a:endParaRPr lang="es-CL" sz="10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61%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56%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-5%</a:t>
                      </a:r>
                      <a:endParaRPr lang="es-CL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59645"/>
                  </a:ext>
                </a:extLst>
              </a:tr>
              <a:tr h="240700"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u="none" strike="noStrike">
                          <a:effectLst/>
                        </a:rPr>
                        <a:t>Servicio Nacional del Consumidor (Sernac) </a:t>
                      </a:r>
                      <a:endParaRPr lang="es-MX" sz="10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65%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54%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50%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51%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45%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41%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47%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46%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46%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47%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52%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solidFill>
                            <a:srgbClr val="007E39"/>
                          </a:solidFill>
                          <a:effectLst/>
                        </a:rPr>
                        <a:t>5%</a:t>
                      </a:r>
                      <a:endParaRPr lang="es-CL" sz="1000" b="1" i="0" u="none" strike="noStrike" dirty="0">
                        <a:solidFill>
                          <a:srgbClr val="007E3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661731"/>
                  </a:ext>
                </a:extLst>
              </a:tr>
              <a:tr h="240700"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u="none" strike="noStrike">
                          <a:effectLst/>
                        </a:rPr>
                        <a:t>Poder Judicial (Cortes y Juzgados) </a:t>
                      </a:r>
                      <a:endParaRPr lang="es-MX" sz="10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42%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42%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52%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43%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40%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45%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52%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50%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44%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51%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52%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solidFill>
                            <a:srgbClr val="007E39"/>
                          </a:solidFill>
                          <a:effectLst/>
                        </a:rPr>
                        <a:t>0%</a:t>
                      </a:r>
                      <a:endParaRPr lang="es-CL" sz="1000" b="1" i="0" u="none" strike="noStrike" dirty="0">
                        <a:solidFill>
                          <a:srgbClr val="007E3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753933"/>
                  </a:ext>
                </a:extLst>
              </a:tr>
              <a:tr h="240700">
                <a:tc>
                  <a:txBody>
                    <a:bodyPr/>
                    <a:lstStyle/>
                    <a:p>
                      <a:pPr algn="l" fontAlgn="t"/>
                      <a:r>
                        <a:rPr lang="es-CL" sz="1000" u="none" strike="noStrike">
                          <a:effectLst/>
                        </a:rPr>
                        <a:t>Ministerio del Trabajo / o Seremi</a:t>
                      </a:r>
                      <a:endParaRPr lang="es-CL" sz="10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</a:rPr>
                        <a:t>51%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</a:rPr>
                        <a:t>43%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</a:rPr>
                        <a:t>36%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</a:rPr>
                        <a:t>31%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</a:rPr>
                        <a:t>38%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</a:rPr>
                        <a:t>45%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</a:rPr>
                        <a:t>35%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</a:rPr>
                        <a:t>40%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51%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solidFill>
                            <a:srgbClr val="007E39"/>
                          </a:solidFill>
                          <a:effectLst/>
                        </a:rPr>
                        <a:t>11%</a:t>
                      </a:r>
                      <a:endParaRPr lang="es-CL" sz="1000" b="1" i="0" u="none" strike="noStrike" dirty="0">
                        <a:solidFill>
                          <a:srgbClr val="007E3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750081"/>
                  </a:ext>
                </a:extLst>
              </a:tr>
              <a:tr h="240700">
                <a:tc>
                  <a:txBody>
                    <a:bodyPr/>
                    <a:lstStyle/>
                    <a:p>
                      <a:pPr algn="l" fontAlgn="t"/>
                      <a:r>
                        <a:rPr lang="es-CL" sz="1000" u="none" strike="noStrike">
                          <a:effectLst/>
                        </a:rPr>
                        <a:t>Policía de Investigaciones (PDI)</a:t>
                      </a:r>
                      <a:endParaRPr lang="es-CL" sz="10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</a:rPr>
                        <a:t>51%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</a:rPr>
                        <a:t>46%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</a:rPr>
                        <a:t>43%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</a:rPr>
                        <a:t>50%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</a:rPr>
                        <a:t>42%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</a:rPr>
                        <a:t>44%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</a:rPr>
                        <a:t>47%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</a:rPr>
                        <a:t>49%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</a:rPr>
                        <a:t>43%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</a:rPr>
                        <a:t>42%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49%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solidFill>
                            <a:srgbClr val="007E39"/>
                          </a:solidFill>
                          <a:effectLst/>
                        </a:rPr>
                        <a:t>7%</a:t>
                      </a:r>
                      <a:endParaRPr lang="es-CL" sz="1000" b="1" i="0" u="none" strike="noStrike" dirty="0">
                        <a:solidFill>
                          <a:srgbClr val="007E3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927876"/>
                  </a:ext>
                </a:extLst>
              </a:tr>
              <a:tr h="2407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>
                          <a:effectLst/>
                        </a:rPr>
                        <a:t>Min. de Agricultura / o Seremi </a:t>
                      </a:r>
                      <a:endParaRPr lang="pt-BR" sz="10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58%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50%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53%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59%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61%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50%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49%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-1%</a:t>
                      </a:r>
                      <a:endParaRPr lang="es-CL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746867"/>
                  </a:ext>
                </a:extLst>
              </a:tr>
              <a:tr h="240700"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u="none" strike="noStrike">
                          <a:effectLst/>
                        </a:rPr>
                        <a:t>Min. Sec. Gral. de Gobierno / o Seremi </a:t>
                      </a:r>
                      <a:endParaRPr lang="es-MX" sz="10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28%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34%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47%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46%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26%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34%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38%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43%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31%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46%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49%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solidFill>
                            <a:srgbClr val="007E39"/>
                          </a:solidFill>
                          <a:effectLst/>
                        </a:rPr>
                        <a:t>3%</a:t>
                      </a:r>
                      <a:endParaRPr lang="es-CL" sz="1000" b="1" i="0" u="none" strike="noStrike" dirty="0">
                        <a:solidFill>
                          <a:srgbClr val="007E3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48413"/>
                  </a:ext>
                </a:extLst>
              </a:tr>
              <a:tr h="240700">
                <a:tc>
                  <a:txBody>
                    <a:bodyPr/>
                    <a:lstStyle/>
                    <a:p>
                      <a:pPr algn="l" fontAlgn="t"/>
                      <a:r>
                        <a:rPr lang="es-CL" sz="1000" u="none" strike="noStrike">
                          <a:effectLst/>
                        </a:rPr>
                        <a:t>Carabineros</a:t>
                      </a:r>
                      <a:endParaRPr lang="es-CL" sz="10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41%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45%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46%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54%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46%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46%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38%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37%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31%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33%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48%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solidFill>
                            <a:srgbClr val="007E39"/>
                          </a:solidFill>
                          <a:effectLst/>
                        </a:rPr>
                        <a:t>15%</a:t>
                      </a:r>
                      <a:endParaRPr lang="es-CL" sz="1000" b="1" i="0" u="none" strike="noStrike" dirty="0">
                        <a:solidFill>
                          <a:srgbClr val="007E3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892439"/>
                  </a:ext>
                </a:extLst>
              </a:tr>
              <a:tr h="240700">
                <a:tc>
                  <a:txBody>
                    <a:bodyPr/>
                    <a:lstStyle/>
                    <a:p>
                      <a:pPr algn="l" fontAlgn="t"/>
                      <a:r>
                        <a:rPr lang="es-CL" sz="1000" u="none" strike="noStrike">
                          <a:effectLst/>
                        </a:rPr>
                        <a:t>Min. de Cultura </a:t>
                      </a:r>
                      <a:endParaRPr lang="es-CL" sz="10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48%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61%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49%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60%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54%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67%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60%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45%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53%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48%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-4%</a:t>
                      </a:r>
                      <a:endParaRPr lang="es-CL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960070"/>
                  </a:ext>
                </a:extLst>
              </a:tr>
              <a:tr h="240700">
                <a:tc>
                  <a:txBody>
                    <a:bodyPr/>
                    <a:lstStyle/>
                    <a:p>
                      <a:pPr algn="l" fontAlgn="t"/>
                      <a:r>
                        <a:rPr lang="es-CL" sz="1000" u="none" strike="noStrike">
                          <a:effectLst/>
                        </a:rPr>
                        <a:t>Codelco</a:t>
                      </a:r>
                      <a:endParaRPr lang="es-CL" sz="10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36%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36%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41%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34%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29%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30%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38%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41%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41%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43%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48%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solidFill>
                            <a:srgbClr val="007E39"/>
                          </a:solidFill>
                          <a:effectLst/>
                        </a:rPr>
                        <a:t>5%</a:t>
                      </a:r>
                      <a:endParaRPr lang="es-CL" sz="1000" b="1" i="0" u="none" strike="noStrike" dirty="0">
                        <a:solidFill>
                          <a:srgbClr val="007E3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559301"/>
                  </a:ext>
                </a:extLst>
              </a:tr>
              <a:tr h="240700"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u="none" strike="noStrike">
                          <a:effectLst/>
                        </a:rPr>
                        <a:t>Ministerio de Transportes y Telecomunicaciones / o Seremi</a:t>
                      </a:r>
                      <a:endParaRPr lang="es-MX" sz="10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35%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43%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47%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33%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34%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36%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37%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44%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42%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43%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47%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solidFill>
                            <a:srgbClr val="007E39"/>
                          </a:solidFill>
                          <a:effectLst/>
                        </a:rPr>
                        <a:t>4%</a:t>
                      </a:r>
                      <a:endParaRPr lang="es-CL" sz="1000" b="1" i="0" u="none" strike="noStrike" dirty="0">
                        <a:solidFill>
                          <a:srgbClr val="007E3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208519"/>
                  </a:ext>
                </a:extLst>
              </a:tr>
              <a:tr h="240700">
                <a:tc>
                  <a:txBody>
                    <a:bodyPr/>
                    <a:lstStyle/>
                    <a:p>
                      <a:pPr algn="l" fontAlgn="t"/>
                      <a:r>
                        <a:rPr lang="es-CL" sz="1000" u="none" strike="noStrike">
                          <a:effectLst/>
                        </a:rPr>
                        <a:t>SOFOFA</a:t>
                      </a:r>
                      <a:endParaRPr lang="es-CL" sz="10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40%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x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x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41%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47%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solidFill>
                            <a:srgbClr val="007E39"/>
                          </a:solidFill>
                          <a:effectLst/>
                        </a:rPr>
                        <a:t>6%</a:t>
                      </a:r>
                      <a:endParaRPr lang="es-CL" sz="1000" b="1" i="0" u="none" strike="noStrike" dirty="0">
                        <a:solidFill>
                          <a:srgbClr val="007E3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356486"/>
                  </a:ext>
                </a:extLst>
              </a:tr>
              <a:tr h="240700">
                <a:tc>
                  <a:txBody>
                    <a:bodyPr/>
                    <a:lstStyle/>
                    <a:p>
                      <a:pPr algn="l" fontAlgn="t"/>
                      <a:r>
                        <a:rPr lang="es-CL" sz="1000" u="none" strike="noStrike">
                          <a:effectLst/>
                        </a:rPr>
                        <a:t>Armada de Chile </a:t>
                      </a:r>
                      <a:endParaRPr lang="es-CL" sz="10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37%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40%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47%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48%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48%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45%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49%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49%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43%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44%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46%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solidFill>
                            <a:srgbClr val="007E39"/>
                          </a:solidFill>
                          <a:effectLst/>
                        </a:rPr>
                        <a:t>2%</a:t>
                      </a:r>
                      <a:endParaRPr lang="es-CL" sz="1000" b="1" i="0" u="none" strike="noStrike" dirty="0">
                        <a:solidFill>
                          <a:srgbClr val="007E3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35434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9" name="Google Shape;1339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23976" y="1"/>
            <a:ext cx="2168025" cy="827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0" name="Google Shape;1340;p35" descr="Un dibujo con letras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3976" y="6108960"/>
            <a:ext cx="1985657" cy="723661"/>
          </a:xfrm>
          <a:prstGeom prst="rect">
            <a:avLst/>
          </a:prstGeom>
          <a:noFill/>
          <a:ln>
            <a:noFill/>
          </a:ln>
        </p:spPr>
      </p:pic>
      <p:sp>
        <p:nvSpPr>
          <p:cNvPr id="1341" name="Google Shape;1341;p35"/>
          <p:cNvSpPr/>
          <p:nvPr/>
        </p:nvSpPr>
        <p:spPr>
          <a:xfrm>
            <a:off x="181251" y="243981"/>
            <a:ext cx="9847108" cy="688743"/>
          </a:xfrm>
          <a:prstGeom prst="rect">
            <a:avLst/>
          </a:prstGeom>
          <a:solidFill>
            <a:schemeClr val="accent2">
              <a:lumMod val="60000"/>
              <a:lumOff val="40000"/>
              <a:alpha val="48235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3333"/>
              </a:srgbClr>
            </a:outerShdw>
          </a:effectLst>
        </p:spPr>
        <p:txBody>
          <a:bodyPr spcFirstLastPara="1" wrap="square" lIns="121833" tIns="60900" rIns="121833" bIns="60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endParaRPr kumimoji="0" sz="10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2" name="Google Shape;1342;p35"/>
          <p:cNvSpPr txBox="1"/>
          <p:nvPr/>
        </p:nvSpPr>
        <p:spPr>
          <a:xfrm>
            <a:off x="-186720" y="282125"/>
            <a:ext cx="10350991" cy="615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33" tIns="60900" rIns="121833" bIns="60900" anchor="t" anchorCtr="0">
            <a:spAutoFit/>
          </a:bodyPr>
          <a:lstStyle/>
          <a:p>
            <a:pPr marL="277165" marR="0" lvl="1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C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Evolutivo 10 años – Bajo 20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4" name="Google Shape;1344;p35"/>
          <p:cNvSpPr txBox="1"/>
          <p:nvPr/>
        </p:nvSpPr>
        <p:spPr>
          <a:xfrm>
            <a:off x="70887" y="6614020"/>
            <a:ext cx="9953088" cy="28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es-CL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“.” = No levantado (ese año no se preguntó por la institución); “x” = Excluido (ese año no se hicieron cálculos para esa institución por su baja aparición entre las respuestas).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6" name="Google Shape;1346;p35"/>
          <p:cNvSpPr/>
          <p:nvPr/>
        </p:nvSpPr>
        <p:spPr>
          <a:xfrm>
            <a:off x="9858352" y="1332604"/>
            <a:ext cx="1345431" cy="387653"/>
          </a:xfrm>
          <a:custGeom>
            <a:avLst/>
            <a:gdLst/>
            <a:ahLst/>
            <a:cxnLst/>
            <a:rect l="l" t="t" r="r" b="b"/>
            <a:pathLst>
              <a:path w="14444980" h="3060065" extrusionOk="0">
                <a:moveTo>
                  <a:pt x="14444649" y="3059456"/>
                </a:moveTo>
                <a:lnTo>
                  <a:pt x="0" y="3059456"/>
                </a:lnTo>
                <a:lnTo>
                  <a:pt x="0" y="0"/>
                </a:lnTo>
                <a:lnTo>
                  <a:pt x="14444649" y="0"/>
                </a:lnTo>
                <a:lnTo>
                  <a:pt x="14444649" y="3059456"/>
                </a:lnTo>
                <a:close/>
              </a:path>
            </a:pathLst>
          </a:custGeom>
          <a:solidFill>
            <a:srgbClr val="66CDFF">
              <a:alpha val="13333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3081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kumimoji="0" lang="es-CL" sz="21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BAJO 20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554323" marR="3081" lvl="2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3081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189" marR="3081" lvl="0" indent="-321725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80990" marR="3081" lvl="0" indent="-245527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3081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3A546A8-EAE5-C0C3-3067-0D4CDD00D86A}"/>
              </a:ext>
            </a:extLst>
          </p:cNvPr>
          <p:cNvSpPr txBox="1"/>
          <p:nvPr/>
        </p:nvSpPr>
        <p:spPr>
          <a:xfrm>
            <a:off x="9506858" y="1834981"/>
            <a:ext cx="2298654" cy="2406094"/>
          </a:xfrm>
          <a:prstGeom prst="rect">
            <a:avLst/>
          </a:prstGeom>
          <a:solidFill>
            <a:srgbClr val="66CDFF">
              <a:alpha val="13333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s-CL"/>
            </a:defPPr>
            <a:lvl1pPr marR="3081" lvl="0" indent="0" algn="just" defTabSz="121917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 kumimoji="0" sz="1400" b="1" i="0" u="sng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defRPr>
            </a:lvl1pPr>
          </a:lstStyle>
          <a:p>
            <a:pPr marL="0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Se observa solo una mejora en la 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Dirección de Obras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. La mayoría muestra una caída en la evaluación, las mayores de estas se ven en la 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Superintendencia de Educación 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y el 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MINREL. </a:t>
            </a: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Arial"/>
            </a:endParaRPr>
          </a:p>
          <a:p>
            <a:pPr marL="0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Destacan las pequeñas alzas del 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Ministerio de Justicia 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y la 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ANFP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.</a:t>
            </a:r>
          </a:p>
          <a:p>
            <a:pPr marL="0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s-CL" sz="14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AEB1287-B3A5-4BA1-F6DB-9D4DC11FD61F}"/>
              </a:ext>
            </a:extLst>
          </p:cNvPr>
          <p:cNvGraphicFramePr>
            <a:graphicFrameLocks noGrp="1"/>
          </p:cNvGraphicFramePr>
          <p:nvPr/>
        </p:nvGraphicFramePr>
        <p:xfrm>
          <a:off x="181251" y="1214848"/>
          <a:ext cx="9048471" cy="509071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22645">
                  <a:extLst>
                    <a:ext uri="{9D8B030D-6E8A-4147-A177-3AD203B41FA5}">
                      <a16:colId xmlns:a16="http://schemas.microsoft.com/office/drawing/2014/main" val="3229487372"/>
                    </a:ext>
                  </a:extLst>
                </a:gridCol>
                <a:gridCol w="398195">
                  <a:extLst>
                    <a:ext uri="{9D8B030D-6E8A-4147-A177-3AD203B41FA5}">
                      <a16:colId xmlns:a16="http://schemas.microsoft.com/office/drawing/2014/main" val="2407936025"/>
                    </a:ext>
                  </a:extLst>
                </a:gridCol>
                <a:gridCol w="443705">
                  <a:extLst>
                    <a:ext uri="{9D8B030D-6E8A-4147-A177-3AD203B41FA5}">
                      <a16:colId xmlns:a16="http://schemas.microsoft.com/office/drawing/2014/main" val="2893599302"/>
                    </a:ext>
                  </a:extLst>
                </a:gridCol>
                <a:gridCol w="398195">
                  <a:extLst>
                    <a:ext uri="{9D8B030D-6E8A-4147-A177-3AD203B41FA5}">
                      <a16:colId xmlns:a16="http://schemas.microsoft.com/office/drawing/2014/main" val="694963635"/>
                    </a:ext>
                  </a:extLst>
                </a:gridCol>
                <a:gridCol w="398195">
                  <a:extLst>
                    <a:ext uri="{9D8B030D-6E8A-4147-A177-3AD203B41FA5}">
                      <a16:colId xmlns:a16="http://schemas.microsoft.com/office/drawing/2014/main" val="4278601293"/>
                    </a:ext>
                  </a:extLst>
                </a:gridCol>
                <a:gridCol w="398195">
                  <a:extLst>
                    <a:ext uri="{9D8B030D-6E8A-4147-A177-3AD203B41FA5}">
                      <a16:colId xmlns:a16="http://schemas.microsoft.com/office/drawing/2014/main" val="2970158316"/>
                    </a:ext>
                  </a:extLst>
                </a:gridCol>
                <a:gridCol w="398195">
                  <a:extLst>
                    <a:ext uri="{9D8B030D-6E8A-4147-A177-3AD203B41FA5}">
                      <a16:colId xmlns:a16="http://schemas.microsoft.com/office/drawing/2014/main" val="4265878450"/>
                    </a:ext>
                  </a:extLst>
                </a:gridCol>
                <a:gridCol w="398195">
                  <a:extLst>
                    <a:ext uri="{9D8B030D-6E8A-4147-A177-3AD203B41FA5}">
                      <a16:colId xmlns:a16="http://schemas.microsoft.com/office/drawing/2014/main" val="2460229515"/>
                    </a:ext>
                  </a:extLst>
                </a:gridCol>
                <a:gridCol w="398195">
                  <a:extLst>
                    <a:ext uri="{9D8B030D-6E8A-4147-A177-3AD203B41FA5}">
                      <a16:colId xmlns:a16="http://schemas.microsoft.com/office/drawing/2014/main" val="536192118"/>
                    </a:ext>
                  </a:extLst>
                </a:gridCol>
                <a:gridCol w="398195">
                  <a:extLst>
                    <a:ext uri="{9D8B030D-6E8A-4147-A177-3AD203B41FA5}">
                      <a16:colId xmlns:a16="http://schemas.microsoft.com/office/drawing/2014/main" val="3285060075"/>
                    </a:ext>
                  </a:extLst>
                </a:gridCol>
                <a:gridCol w="398195">
                  <a:extLst>
                    <a:ext uri="{9D8B030D-6E8A-4147-A177-3AD203B41FA5}">
                      <a16:colId xmlns:a16="http://schemas.microsoft.com/office/drawing/2014/main" val="495328570"/>
                    </a:ext>
                  </a:extLst>
                </a:gridCol>
                <a:gridCol w="455075">
                  <a:extLst>
                    <a:ext uri="{9D8B030D-6E8A-4147-A177-3AD203B41FA5}">
                      <a16:colId xmlns:a16="http://schemas.microsoft.com/office/drawing/2014/main" val="4191459662"/>
                    </a:ext>
                  </a:extLst>
                </a:gridCol>
                <a:gridCol w="743291">
                  <a:extLst>
                    <a:ext uri="{9D8B030D-6E8A-4147-A177-3AD203B41FA5}">
                      <a16:colId xmlns:a16="http://schemas.microsoft.com/office/drawing/2014/main" val="3293697963"/>
                    </a:ext>
                  </a:extLst>
                </a:gridCol>
              </a:tblGrid>
              <a:tr h="4072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Institución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2011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>
                          <a:effectLst/>
                        </a:rPr>
                        <a:t>2012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2013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2014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>
                          <a:effectLst/>
                        </a:rPr>
                        <a:t>2015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2016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2017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2018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2019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2021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2022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 err="1">
                          <a:effectLst/>
                        </a:rPr>
                        <a:t>Dif</a:t>
                      </a:r>
                      <a:r>
                        <a:rPr lang="es-CL" sz="1000" b="1" u="none" strike="noStrike" dirty="0">
                          <a:effectLst/>
                        </a:rPr>
                        <a:t>. último pje. - 2022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507361"/>
                  </a:ext>
                </a:extLst>
              </a:tr>
              <a:tr h="234173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u="none" strike="noStrike" dirty="0">
                          <a:effectLst/>
                        </a:rPr>
                        <a:t>Ministerio de Educación / o Seremi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27%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38%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45%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31%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21%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30%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38%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34%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34%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41%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37%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-4%</a:t>
                      </a:r>
                      <a:endParaRPr lang="es-CL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834877"/>
                  </a:ext>
                </a:extLst>
              </a:tr>
              <a:tr h="234173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1000" u="none" strike="noStrike">
                          <a:effectLst/>
                        </a:rPr>
                        <a:t>Ministerio de Energía / o Seremi 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31%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30%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42%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48%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46%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46%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44%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51%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48%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46%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36%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-9%</a:t>
                      </a:r>
                      <a:endParaRPr lang="es-CL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653465"/>
                  </a:ext>
                </a:extLst>
              </a:tr>
              <a:tr h="234173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1000" u="none" strike="noStrike">
                          <a:effectLst/>
                        </a:rPr>
                        <a:t>Ministerio de Minería / o Seremi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31%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42%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43%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41%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32%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38%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29%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33%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x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42%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36%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-6%</a:t>
                      </a:r>
                      <a:endParaRPr lang="es-CL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019975"/>
                  </a:ext>
                </a:extLst>
              </a:tr>
              <a:tr h="234173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u="none" strike="noStrike">
                          <a:effectLst/>
                        </a:rPr>
                        <a:t>Ministerio Sec. Gral. de la Presidencia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35%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42%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50%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31%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19%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17%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24%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35%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33%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38%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35%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-3%</a:t>
                      </a:r>
                      <a:endParaRPr lang="es-CL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92232"/>
                  </a:ext>
                </a:extLst>
              </a:tr>
              <a:tr h="234173">
                <a:tc>
                  <a:txBody>
                    <a:bodyPr/>
                    <a:lstStyle/>
                    <a:p>
                      <a:pPr algn="l" fontAlgn="t"/>
                      <a:r>
                        <a:rPr lang="es-CL" sz="1000" u="none" strike="noStrike">
                          <a:effectLst/>
                        </a:rPr>
                        <a:t>Direcciones de Obras </a:t>
                      </a:r>
                      <a:endParaRPr lang="es-CL" sz="10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25%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25%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35%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solidFill>
                            <a:srgbClr val="007E39"/>
                          </a:solidFill>
                          <a:effectLst/>
                        </a:rPr>
                        <a:t>10%</a:t>
                      </a:r>
                      <a:endParaRPr lang="es-CL" sz="1000" b="1" i="0" u="none" strike="noStrike" dirty="0">
                        <a:solidFill>
                          <a:srgbClr val="007E3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35150"/>
                  </a:ext>
                </a:extLst>
              </a:tr>
              <a:tr h="234173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u="none" strike="noStrike">
                          <a:effectLst/>
                        </a:rPr>
                        <a:t>Ministerio de Ciencia y Tecnología / o Seremi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x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45%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35%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-10%</a:t>
                      </a:r>
                      <a:endParaRPr lang="es-CL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059320"/>
                  </a:ext>
                </a:extLst>
              </a:tr>
              <a:tr h="234173">
                <a:tc>
                  <a:txBody>
                    <a:bodyPr/>
                    <a:lstStyle/>
                    <a:p>
                      <a:pPr algn="l" fontAlgn="t"/>
                      <a:r>
                        <a:rPr lang="es-CL" sz="1000" u="none" strike="noStrike">
                          <a:effectLst/>
                        </a:rPr>
                        <a:t>Contraloría </a:t>
                      </a:r>
                      <a:endParaRPr lang="es-CL" sz="10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45%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37%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42%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39%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30%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34%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36%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30%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35%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36%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34%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-2%</a:t>
                      </a:r>
                      <a:endParaRPr lang="es-CL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710409"/>
                  </a:ext>
                </a:extLst>
              </a:tr>
              <a:tr h="234173"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u="none" strike="noStrike">
                          <a:effectLst/>
                        </a:rPr>
                        <a:t>Servicio de Impuestos Internos (SII) </a:t>
                      </a:r>
                      <a:endParaRPr lang="es-MX" sz="10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40%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35%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35%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32%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25%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25%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35%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34%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32%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37%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34%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-3%</a:t>
                      </a:r>
                      <a:endParaRPr lang="es-CL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655540"/>
                  </a:ext>
                </a:extLst>
              </a:tr>
              <a:tr h="234173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>
                          <a:effectLst/>
                        </a:rPr>
                        <a:t>Min. de Justicia / o Seremi </a:t>
                      </a:r>
                      <a:endParaRPr lang="pt-BR" sz="10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32%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36%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30%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37%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27%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32%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33%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solidFill>
                            <a:srgbClr val="007E39"/>
                          </a:solidFill>
                          <a:effectLst/>
                        </a:rPr>
                        <a:t>1%</a:t>
                      </a:r>
                      <a:endParaRPr lang="es-CL" sz="1000" b="1" i="0" u="none" strike="noStrike" dirty="0">
                        <a:solidFill>
                          <a:srgbClr val="007E3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589315"/>
                  </a:ext>
                </a:extLst>
              </a:tr>
              <a:tr h="234173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1000" u="none" strike="noStrike">
                          <a:effectLst/>
                        </a:rPr>
                        <a:t>Ministerio de Hacienda / o Seremi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28%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27%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38%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33%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20%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32%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29%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40%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40%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38%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33%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-6%</a:t>
                      </a:r>
                      <a:endParaRPr lang="es-CL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457857"/>
                  </a:ext>
                </a:extLst>
              </a:tr>
              <a:tr h="234173">
                <a:tc>
                  <a:txBody>
                    <a:bodyPr/>
                    <a:lstStyle/>
                    <a:p>
                      <a:pPr algn="l" fontAlgn="t"/>
                      <a:r>
                        <a:rPr lang="es-CL" sz="1000" u="none" strike="noStrike">
                          <a:effectLst/>
                        </a:rPr>
                        <a:t>Min. de Defensa </a:t>
                      </a:r>
                      <a:endParaRPr lang="es-CL" sz="10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N/A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41%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39%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x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x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x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x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x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33%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35%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32%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-3%</a:t>
                      </a:r>
                      <a:endParaRPr lang="es-CL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255548"/>
                  </a:ext>
                </a:extLst>
              </a:tr>
              <a:tr h="234173">
                <a:tc>
                  <a:txBody>
                    <a:bodyPr/>
                    <a:lstStyle/>
                    <a:p>
                      <a:pPr algn="l" fontAlgn="t"/>
                      <a:r>
                        <a:rPr lang="es-CL" sz="1000" u="none" strike="noStrike">
                          <a:effectLst/>
                        </a:rPr>
                        <a:t>Fuerza Aérea de Chile </a:t>
                      </a:r>
                      <a:endParaRPr lang="es-CL" sz="10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x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x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x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x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x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x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33%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32%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-1%</a:t>
                      </a:r>
                      <a:endParaRPr lang="es-CL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391262"/>
                  </a:ext>
                </a:extLst>
              </a:tr>
              <a:tr h="234173">
                <a:tc>
                  <a:txBody>
                    <a:bodyPr/>
                    <a:lstStyle/>
                    <a:p>
                      <a:pPr algn="l" fontAlgn="t"/>
                      <a:r>
                        <a:rPr lang="es-CL" sz="1000" u="none" strike="noStrike">
                          <a:effectLst/>
                        </a:rPr>
                        <a:t>Municipalidades </a:t>
                      </a:r>
                      <a:endParaRPr lang="es-CL" sz="10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25%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31%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29%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-3%</a:t>
                      </a:r>
                      <a:endParaRPr lang="es-CL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208427"/>
                  </a:ext>
                </a:extLst>
              </a:tr>
              <a:tr h="234173"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u="none" strike="noStrike">
                          <a:effectLst/>
                        </a:rPr>
                        <a:t>Asociación Nacional de Fútbol Profesional (ANFP) </a:t>
                      </a:r>
                      <a:endParaRPr lang="es-MX" sz="10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x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16%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23%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27%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solidFill>
                            <a:srgbClr val="007E39"/>
                          </a:solidFill>
                          <a:effectLst/>
                        </a:rPr>
                        <a:t>4%</a:t>
                      </a:r>
                      <a:endParaRPr lang="es-CL" sz="1000" b="1" i="0" u="none" strike="noStrike" dirty="0">
                        <a:solidFill>
                          <a:srgbClr val="007E3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02207"/>
                  </a:ext>
                </a:extLst>
              </a:tr>
              <a:tr h="234173">
                <a:tc>
                  <a:txBody>
                    <a:bodyPr/>
                    <a:lstStyle/>
                    <a:p>
                      <a:pPr algn="l" fontAlgn="t"/>
                      <a:r>
                        <a:rPr lang="es-CL" sz="1000" u="none" strike="noStrike">
                          <a:effectLst/>
                        </a:rPr>
                        <a:t>Comisión del Mercado Financiero </a:t>
                      </a:r>
                      <a:endParaRPr lang="es-CL" sz="10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x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33%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23%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-9%</a:t>
                      </a:r>
                      <a:endParaRPr lang="es-CL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51102"/>
                  </a:ext>
                </a:extLst>
              </a:tr>
              <a:tr h="234173">
                <a:tc>
                  <a:txBody>
                    <a:bodyPr/>
                    <a:lstStyle/>
                    <a:p>
                      <a:pPr algn="l" fontAlgn="t"/>
                      <a:r>
                        <a:rPr lang="es-CL" sz="1000" u="none" strike="noStrike">
                          <a:effectLst/>
                        </a:rPr>
                        <a:t>Min. del Interior </a:t>
                      </a:r>
                      <a:endParaRPr lang="es-CL" sz="10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28%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34%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47%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32%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21%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27%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22%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35%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21%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33%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23%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-10%</a:t>
                      </a:r>
                      <a:endParaRPr lang="es-CL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086218"/>
                  </a:ext>
                </a:extLst>
              </a:tr>
              <a:tr h="234173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1000" u="none" strike="noStrike">
                          <a:effectLst/>
                        </a:rPr>
                        <a:t>Superintendencia de Educación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5" marR="1155" marT="115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34%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38%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22%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-16%</a:t>
                      </a:r>
                      <a:endParaRPr lang="es-CL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5102"/>
                  </a:ext>
                </a:extLst>
              </a:tr>
              <a:tr h="234173">
                <a:tc>
                  <a:txBody>
                    <a:bodyPr/>
                    <a:lstStyle/>
                    <a:p>
                      <a:pPr algn="l" fontAlgn="t"/>
                      <a:r>
                        <a:rPr lang="es-CL" sz="1000" u="none" strike="noStrike">
                          <a:effectLst/>
                        </a:rPr>
                        <a:t>Presidencia </a:t>
                      </a:r>
                      <a:endParaRPr lang="es-CL" sz="10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22%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32%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37%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32%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16%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15%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31%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34%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29%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31%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20%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-11%</a:t>
                      </a:r>
                      <a:endParaRPr lang="es-CL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027281"/>
                  </a:ext>
                </a:extLst>
              </a:tr>
              <a:tr h="234173">
                <a:tc>
                  <a:txBody>
                    <a:bodyPr/>
                    <a:lstStyle/>
                    <a:p>
                      <a:pPr algn="l" fontAlgn="t"/>
                      <a:r>
                        <a:rPr lang="es-CL" sz="1000" u="none" strike="noStrike">
                          <a:effectLst/>
                        </a:rPr>
                        <a:t>Min. de RR.EE. </a:t>
                      </a:r>
                      <a:endParaRPr lang="es-CL" sz="10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34%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38%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45%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43%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40%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36%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42%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50%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34%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35%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20%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-16%</a:t>
                      </a:r>
                      <a:endParaRPr lang="es-CL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724432"/>
                  </a:ext>
                </a:extLst>
              </a:tr>
              <a:tr h="234173">
                <a:tc>
                  <a:txBody>
                    <a:bodyPr/>
                    <a:lstStyle/>
                    <a:p>
                      <a:pPr algn="l" fontAlgn="t"/>
                      <a:r>
                        <a:rPr lang="es-CL" sz="1000" u="none" strike="noStrike">
                          <a:effectLst/>
                        </a:rPr>
                        <a:t>SENAME </a:t>
                      </a:r>
                      <a:endParaRPr lang="es-CL" sz="10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.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23%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27%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24%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19%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-4%</a:t>
                      </a:r>
                      <a:endParaRPr lang="es-CL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" marR="1155" marT="115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88176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2"/>
          <p:cNvSpPr/>
          <p:nvPr/>
        </p:nvSpPr>
        <p:spPr>
          <a:xfrm>
            <a:off x="493602" y="873356"/>
            <a:ext cx="7366940" cy="4828181"/>
          </a:xfrm>
          <a:custGeom>
            <a:avLst/>
            <a:gdLst/>
            <a:ahLst/>
            <a:cxnLst/>
            <a:rect l="l" t="t" r="r" b="b"/>
            <a:pathLst>
              <a:path w="14444980" h="3060065" extrusionOk="0">
                <a:moveTo>
                  <a:pt x="14444649" y="3059456"/>
                </a:moveTo>
                <a:lnTo>
                  <a:pt x="0" y="3059456"/>
                </a:lnTo>
                <a:lnTo>
                  <a:pt x="0" y="0"/>
                </a:lnTo>
                <a:lnTo>
                  <a:pt x="14444649" y="0"/>
                </a:lnTo>
                <a:lnTo>
                  <a:pt x="14444649" y="3059456"/>
                </a:lnTo>
                <a:close/>
              </a:path>
            </a:pathLst>
          </a:custGeom>
          <a:solidFill>
            <a:srgbClr val="66CDFF">
              <a:alpha val="13333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3081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4" name="Google Shape;974;p2"/>
          <p:cNvSpPr/>
          <p:nvPr/>
        </p:nvSpPr>
        <p:spPr>
          <a:xfrm>
            <a:off x="0" y="9525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endParaRPr kumimoji="0" sz="10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6" name="Google Shape;976;p2"/>
          <p:cNvSpPr/>
          <p:nvPr/>
        </p:nvSpPr>
        <p:spPr>
          <a:xfrm rot="10800000" flipH="1">
            <a:off x="8123333" y="-4"/>
            <a:ext cx="4092521" cy="6857999"/>
          </a:xfrm>
          <a:prstGeom prst="rect">
            <a:avLst/>
          </a:prstGeom>
          <a:gradFill>
            <a:gsLst>
              <a:gs pos="0">
                <a:srgbClr val="000000">
                  <a:alpha val="92156"/>
                </a:srgbClr>
              </a:gs>
              <a:gs pos="8000">
                <a:srgbClr val="000000">
                  <a:alpha val="92156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endParaRPr kumimoji="0" sz="10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7" name="Google Shape;977;p2"/>
          <p:cNvSpPr/>
          <p:nvPr/>
        </p:nvSpPr>
        <p:spPr>
          <a:xfrm rot="10800000" flipH="1">
            <a:off x="8123333" y="-1"/>
            <a:ext cx="4092521" cy="6400368"/>
          </a:xfrm>
          <a:prstGeom prst="rect">
            <a:avLst/>
          </a:prstGeom>
          <a:gradFill>
            <a:gsLst>
              <a:gs pos="0">
                <a:srgbClr val="244061">
                  <a:alpha val="0"/>
                </a:srgbClr>
              </a:gs>
              <a:gs pos="31000">
                <a:srgbClr val="244061">
                  <a:alpha val="0"/>
                </a:srgbClr>
              </a:gs>
              <a:gs pos="100000">
                <a:srgbClr val="244061">
                  <a:alpha val="24313"/>
                </a:srgbClr>
              </a:gs>
            </a:gsLst>
            <a:lin ang="1800000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endParaRPr kumimoji="0" sz="10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9" name="Google Shape;979;p2"/>
          <p:cNvSpPr/>
          <p:nvPr/>
        </p:nvSpPr>
        <p:spPr>
          <a:xfrm rot="10800000" flipH="1">
            <a:off x="8123333" y="-9"/>
            <a:ext cx="3611468" cy="6857996"/>
          </a:xfrm>
          <a:prstGeom prst="rect">
            <a:avLst/>
          </a:prstGeom>
          <a:gradFill>
            <a:gsLst>
              <a:gs pos="0">
                <a:srgbClr val="4F81BD">
                  <a:alpha val="0"/>
                </a:srgbClr>
              </a:gs>
              <a:gs pos="93000">
                <a:srgbClr val="000000">
                  <a:alpha val="27058"/>
                </a:srgbClr>
              </a:gs>
              <a:gs pos="100000">
                <a:srgbClr val="000000">
                  <a:alpha val="27058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endParaRPr kumimoji="0" sz="10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0" name="Google Shape;98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0113" y="2631375"/>
            <a:ext cx="4170529" cy="1595227"/>
          </a:xfrm>
          <a:prstGeom prst="rect">
            <a:avLst/>
          </a:prstGeom>
          <a:noFill/>
          <a:ln>
            <a:noFill/>
          </a:ln>
        </p:spPr>
      </p:pic>
      <p:sp>
        <p:nvSpPr>
          <p:cNvPr id="981" name="Google Shape;981;p2"/>
          <p:cNvSpPr txBox="1"/>
          <p:nvPr/>
        </p:nvSpPr>
        <p:spPr>
          <a:xfrm>
            <a:off x="569372" y="164638"/>
            <a:ext cx="1493043" cy="615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33" tIns="60900" rIns="121833" bIns="60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r>
              <a:rPr kumimoji="0" lang="es-C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ÍNDICE</a:t>
            </a: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83" name="Google Shape;983;p2"/>
          <p:cNvSpPr/>
          <p:nvPr/>
        </p:nvSpPr>
        <p:spPr>
          <a:xfrm>
            <a:off x="527381" y="172610"/>
            <a:ext cx="7383452" cy="607513"/>
          </a:xfrm>
          <a:prstGeom prst="rect">
            <a:avLst/>
          </a:prstGeom>
          <a:solidFill>
            <a:schemeClr val="accent5">
              <a:alpha val="48235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3333"/>
              </a:srgbClr>
            </a:outerShdw>
          </a:effectLst>
        </p:spPr>
        <p:txBody>
          <a:bodyPr spcFirstLastPara="1" wrap="square" lIns="121833" tIns="60900" rIns="121833" bIns="60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endParaRPr kumimoji="0" sz="10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4" name="Google Shape;984;p2" descr="Un dibujo con letras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03019" y="5794771"/>
            <a:ext cx="2857500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975" name="Google Shape;975;p2"/>
          <p:cNvSpPr/>
          <p:nvPr/>
        </p:nvSpPr>
        <p:spPr>
          <a:xfrm>
            <a:off x="527381" y="981397"/>
            <a:ext cx="7366940" cy="3876353"/>
          </a:xfrm>
          <a:prstGeom prst="rect">
            <a:avLst/>
          </a:prstGeom>
          <a:solidFill>
            <a:srgbClr val="66CDFF">
              <a:alpha val="13333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838179" marR="0" lvl="0" indent="-533387" algn="l" defTabSz="121917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romanUcPeriod"/>
              <a:tabLst/>
              <a:defRPr/>
            </a:pPr>
            <a:r>
              <a:rPr kumimoji="0" lang="es-MX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Aspectos Técnicos</a:t>
            </a:r>
            <a:endParaRPr kumimoji="0" lang="es-MX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1115344" marR="0" lvl="1" indent="-533387" algn="l" defTabSz="121917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tabLst/>
              <a:defRPr/>
            </a:pPr>
            <a:r>
              <a:rPr kumimoji="0" lang="es-MX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Objetivo y Metodología</a:t>
            </a:r>
            <a:endParaRPr kumimoji="0" lang="es-MX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838179" marR="0" lvl="0" indent="-533387" algn="l" defTabSz="121917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romanUcPeriod"/>
              <a:tabLst/>
              <a:defRPr/>
            </a:pPr>
            <a:r>
              <a:rPr kumimoji="0" lang="es-MX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Resultados</a:t>
            </a:r>
            <a:endParaRPr kumimoji="0" lang="es-MX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1191542" marR="0" lvl="1" indent="-609585" algn="l" defTabSz="121917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tabLst/>
              <a:defRPr/>
            </a:pPr>
            <a:r>
              <a:rPr kumimoji="0" lang="es-MX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Barómetro de Acceso a la Información 2022 </a:t>
            </a:r>
          </a:p>
          <a:p>
            <a:pPr marL="1191542" lvl="1" indent="-609585" defTabSz="121917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kumimoji="0" lang="es-MX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Barómetro de la Prensa 2017-2022 Comparable</a:t>
            </a:r>
            <a:endParaRPr kumimoji="0" lang="es-MX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1191542" marR="0" lvl="1" indent="-609585" algn="l" defTabSz="121917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tabLst/>
              <a:defRPr/>
            </a:pPr>
            <a:r>
              <a:rPr kumimoji="0" lang="es-MX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Evaluaciones 2022</a:t>
            </a:r>
            <a:endParaRPr kumimoji="0" lang="es-MX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1468701" marR="0" lvl="2" indent="-609585" algn="l" defTabSz="121917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lphaLcPeriod"/>
              <a:tabLst/>
              <a:defRPr/>
            </a:pPr>
            <a:r>
              <a:rPr kumimoji="0" lang="es-MX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Análisis por Institución</a:t>
            </a:r>
            <a:endParaRPr kumimoji="0" lang="es-MX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1468701" marR="0" lvl="2" indent="-609585" algn="l" defTabSz="121917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lphaLcPeriod"/>
              <a:tabLst/>
              <a:defRPr/>
            </a:pPr>
            <a:r>
              <a:rPr kumimoji="0" lang="es-MX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Análisis por Grado de Controversia de la Información</a:t>
            </a:r>
            <a:endParaRPr kumimoji="0" lang="es-MX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1191542" marR="0" lvl="1" indent="-609585" algn="l" defTabSz="121917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tabLst/>
              <a:defRPr/>
            </a:pPr>
            <a:r>
              <a:rPr kumimoji="0" lang="es-MX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Desafíos en el Acceso a la Información</a:t>
            </a:r>
          </a:p>
          <a:p>
            <a:pPr marL="1191542" marR="0" lvl="1" indent="-609585" algn="l" defTabSz="121917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tabLst/>
              <a:defRPr/>
            </a:pPr>
            <a:r>
              <a:rPr lang="es-MX" sz="1867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Evaluación específica Convención Constitucional</a:t>
            </a:r>
            <a:endParaRPr kumimoji="0" lang="es-MX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3081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5" name="Google Shape;1455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23976" y="1"/>
            <a:ext cx="2168025" cy="827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31" descr="Un dibujo con letras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3976" y="6108960"/>
            <a:ext cx="1985657" cy="723661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31"/>
          <p:cNvSpPr/>
          <p:nvPr/>
        </p:nvSpPr>
        <p:spPr>
          <a:xfrm>
            <a:off x="181251" y="243981"/>
            <a:ext cx="9847108" cy="688743"/>
          </a:xfrm>
          <a:prstGeom prst="rect">
            <a:avLst/>
          </a:prstGeom>
          <a:solidFill>
            <a:schemeClr val="bg1">
              <a:lumMod val="95000"/>
              <a:alpha val="48235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3333"/>
              </a:srgbClr>
            </a:outerShdw>
          </a:effectLst>
        </p:spPr>
        <p:txBody>
          <a:bodyPr spcFirstLastPara="1" wrap="square" lIns="121833" tIns="60900" rIns="121833" bIns="60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endParaRPr kumimoji="0" sz="10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8" name="Google Shape;1458;p31"/>
          <p:cNvSpPr txBox="1"/>
          <p:nvPr/>
        </p:nvSpPr>
        <p:spPr>
          <a:xfrm>
            <a:off x="-186720" y="282125"/>
            <a:ext cx="10210695" cy="615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33" tIns="60900" rIns="121833" bIns="60900" anchor="t" anchorCtr="0">
            <a:spAutoFit/>
          </a:bodyPr>
          <a:lstStyle/>
          <a:p>
            <a:pPr marL="207879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3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Prevalencia de Solicitudes – </a:t>
            </a:r>
            <a:r>
              <a:rPr lang="es-CL" sz="3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Por grupo de institución</a:t>
            </a:r>
            <a:endParaRPr lang="es-CL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B11DE508-9F79-53E2-31B2-5EBC301237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2781905"/>
              </p:ext>
            </p:extLst>
          </p:nvPr>
        </p:nvGraphicFramePr>
        <p:xfrm>
          <a:off x="181251" y="1666875"/>
          <a:ext cx="5791199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F38F2016-4AB3-CAD3-8D67-5506B0C804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7037862"/>
              </p:ext>
            </p:extLst>
          </p:nvPr>
        </p:nvGraphicFramePr>
        <p:xfrm>
          <a:off x="5972450" y="1666874"/>
          <a:ext cx="5914749" cy="304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Google Shape;1087;p9">
            <a:extLst>
              <a:ext uri="{FF2B5EF4-FFF2-40B4-BE49-F238E27FC236}">
                <a16:creationId xmlns:a16="http://schemas.microsoft.com/office/drawing/2014/main" id="{87E210A9-F28F-A1E5-6BB7-BFF16F53B9EC}"/>
              </a:ext>
            </a:extLst>
          </p:cNvPr>
          <p:cNvSpPr txBox="1"/>
          <p:nvPr/>
        </p:nvSpPr>
        <p:spPr>
          <a:xfrm>
            <a:off x="4543425" y="5238009"/>
            <a:ext cx="3982453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CL" sz="10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*En relación a la cantidad de instituciones del subgrupo.</a:t>
            </a:r>
            <a:endParaRPr sz="10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2785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3" name="Google Shape;1113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23976" y="1"/>
            <a:ext cx="2168025" cy="827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4" name="Google Shape;1114;p22" descr="Un dibujo con letras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3976" y="6108960"/>
            <a:ext cx="1985657" cy="723661"/>
          </a:xfrm>
          <a:prstGeom prst="rect">
            <a:avLst/>
          </a:prstGeom>
          <a:noFill/>
          <a:ln>
            <a:noFill/>
          </a:ln>
        </p:spPr>
      </p:pic>
      <p:sp>
        <p:nvSpPr>
          <p:cNvPr id="1115" name="Google Shape;1115;p22"/>
          <p:cNvSpPr/>
          <p:nvPr/>
        </p:nvSpPr>
        <p:spPr>
          <a:xfrm>
            <a:off x="6590676" y="1500264"/>
            <a:ext cx="3404723" cy="2573227"/>
          </a:xfrm>
          <a:custGeom>
            <a:avLst/>
            <a:gdLst/>
            <a:ahLst/>
            <a:cxnLst/>
            <a:rect l="l" t="t" r="r" b="b"/>
            <a:pathLst>
              <a:path w="14444980" h="3060065" extrusionOk="0">
                <a:moveTo>
                  <a:pt x="14444649" y="3059456"/>
                </a:moveTo>
                <a:lnTo>
                  <a:pt x="0" y="3059456"/>
                </a:lnTo>
                <a:lnTo>
                  <a:pt x="0" y="0"/>
                </a:lnTo>
                <a:lnTo>
                  <a:pt x="14444649" y="0"/>
                </a:lnTo>
                <a:lnTo>
                  <a:pt x="14444649" y="3059456"/>
                </a:lnTo>
                <a:close/>
              </a:path>
            </a:pathLst>
          </a:custGeom>
          <a:solidFill>
            <a:srgbClr val="66CDFF">
              <a:alpha val="13333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s-CL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Las instituciones más consultadas son las </a:t>
            </a:r>
            <a:r>
              <a:rPr kumimoji="0" lang="es-CL" sz="1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Municipalidades </a:t>
            </a:r>
            <a:r>
              <a:rPr kumimoji="0" lang="es-CL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(un 71% de los/as consultados/as les ha solicitado información en el último año). Les sigue el </a:t>
            </a:r>
            <a:r>
              <a:rPr kumimoji="0" lang="es-CL" sz="1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Carabineros (58%)</a:t>
            </a:r>
            <a:r>
              <a:rPr kumimoji="0" lang="es-CL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kumimoji="0" lang="es-CL" sz="1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Ministerio de Salud</a:t>
            </a:r>
            <a:r>
              <a:rPr kumimoji="0" lang="es-CL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 con cerca de la mitad de los/as encuestados/as solicitando información de ellos.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554323" marR="3081" lvl="2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554323" marR="3081" lvl="2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3081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189" marR="3081" lvl="0" indent="-321725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80990" marR="3081" lvl="0" indent="-245527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3081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7" name="Google Shape;1117;p22"/>
          <p:cNvSpPr/>
          <p:nvPr/>
        </p:nvSpPr>
        <p:spPr>
          <a:xfrm>
            <a:off x="6590677" y="1074578"/>
            <a:ext cx="3404723" cy="351735"/>
          </a:xfrm>
          <a:custGeom>
            <a:avLst/>
            <a:gdLst/>
            <a:ahLst/>
            <a:cxnLst/>
            <a:rect l="l" t="t" r="r" b="b"/>
            <a:pathLst>
              <a:path w="14444980" h="3060065" extrusionOk="0">
                <a:moveTo>
                  <a:pt x="14444649" y="3059456"/>
                </a:moveTo>
                <a:lnTo>
                  <a:pt x="0" y="3059456"/>
                </a:lnTo>
                <a:lnTo>
                  <a:pt x="0" y="0"/>
                </a:lnTo>
                <a:lnTo>
                  <a:pt x="14444649" y="0"/>
                </a:lnTo>
                <a:lnTo>
                  <a:pt x="14444649" y="3059456"/>
                </a:lnTo>
                <a:close/>
              </a:path>
            </a:pathLst>
          </a:custGeom>
          <a:solidFill>
            <a:srgbClr val="66CDFF">
              <a:alpha val="13333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3081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kumimoji="0" lang="es-CL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N=448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554323" marR="3081" lvl="2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554323" marR="3081" lvl="2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3081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8" name="Google Shape;1118;p22"/>
          <p:cNvSpPr/>
          <p:nvPr/>
        </p:nvSpPr>
        <p:spPr>
          <a:xfrm>
            <a:off x="6646696" y="4168986"/>
            <a:ext cx="3348704" cy="956573"/>
          </a:xfrm>
          <a:custGeom>
            <a:avLst/>
            <a:gdLst/>
            <a:ahLst/>
            <a:cxnLst/>
            <a:rect l="l" t="t" r="r" b="b"/>
            <a:pathLst>
              <a:path w="14444980" h="3060065" extrusionOk="0">
                <a:moveTo>
                  <a:pt x="14444649" y="3059456"/>
                </a:moveTo>
                <a:lnTo>
                  <a:pt x="0" y="3059456"/>
                </a:lnTo>
                <a:lnTo>
                  <a:pt x="0" y="0"/>
                </a:lnTo>
                <a:lnTo>
                  <a:pt x="14444649" y="0"/>
                </a:lnTo>
                <a:lnTo>
                  <a:pt x="14444649" y="3059456"/>
                </a:lnTo>
                <a:close/>
              </a:path>
            </a:pathLst>
          </a:custGeom>
          <a:solidFill>
            <a:srgbClr val="66CDFF">
              <a:alpha val="13333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kumimoji="0" lang="es-E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El grupo “</a:t>
            </a:r>
            <a:r>
              <a:rPr kumimoji="0" lang="es-ES" sz="1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Organismos de Gobierno</a:t>
            </a:r>
            <a:r>
              <a:rPr kumimoji="0" lang="es-E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” presenta la mayor presencia relativa* (12/30 = 40%).</a:t>
            </a:r>
            <a:endParaRPr kumimoji="0" lang="es-E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554323" marR="3081" lvl="2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554323" marR="3081" lvl="2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3081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9" name="Google Shape;1119;p22"/>
          <p:cNvSpPr txBox="1"/>
          <p:nvPr/>
        </p:nvSpPr>
        <p:spPr>
          <a:xfrm>
            <a:off x="6534658" y="5052377"/>
            <a:ext cx="3404723" cy="53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s-CL" sz="1333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*En relación a la cantidad de instituciones del subgrupo</a:t>
            </a:r>
            <a:endParaRPr kumimoji="0" sz="1333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9C5E588-F909-39B5-8EFE-7EA2DEF73C2E}"/>
              </a:ext>
            </a:extLst>
          </p:cNvPr>
          <p:cNvGraphicFramePr>
            <a:graphicFrameLocks noGrp="1"/>
          </p:cNvGraphicFramePr>
          <p:nvPr/>
        </p:nvGraphicFramePr>
        <p:xfrm>
          <a:off x="539016" y="1071523"/>
          <a:ext cx="5630780" cy="5158944"/>
        </p:xfrm>
        <a:graphic>
          <a:graphicData uri="http://schemas.openxmlformats.org/drawingml/2006/table">
            <a:tbl>
              <a:tblPr firstRow="1" firstCol="1" lastRow="1" bandRow="1">
                <a:tableStyleId>{2D5ABB26-0587-4C30-8999-92F81FD0307C}</a:tableStyleId>
              </a:tblPr>
              <a:tblGrid>
                <a:gridCol w="815560">
                  <a:extLst>
                    <a:ext uri="{9D8B030D-6E8A-4147-A177-3AD203B41FA5}">
                      <a16:colId xmlns:a16="http://schemas.microsoft.com/office/drawing/2014/main" val="1386956011"/>
                    </a:ext>
                  </a:extLst>
                </a:gridCol>
                <a:gridCol w="3846741">
                  <a:extLst>
                    <a:ext uri="{9D8B030D-6E8A-4147-A177-3AD203B41FA5}">
                      <a16:colId xmlns:a16="http://schemas.microsoft.com/office/drawing/2014/main" val="37265561"/>
                    </a:ext>
                  </a:extLst>
                </a:gridCol>
                <a:gridCol w="968479">
                  <a:extLst>
                    <a:ext uri="{9D8B030D-6E8A-4147-A177-3AD203B41FA5}">
                      <a16:colId xmlns:a16="http://schemas.microsoft.com/office/drawing/2014/main" val="475957396"/>
                    </a:ext>
                  </a:extLst>
                </a:gridCol>
              </a:tblGrid>
              <a:tr h="24566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Ranking</a:t>
                      </a:r>
                      <a:endParaRPr lang="es-CL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Institución</a:t>
                      </a:r>
                      <a:endParaRPr lang="es-CL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% de Contacto</a:t>
                      </a:r>
                      <a:endParaRPr lang="es-CL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726934"/>
                  </a:ext>
                </a:extLst>
              </a:tr>
              <a:tr h="24566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Municipalidades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0" marR="1210" marT="121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71%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168876"/>
                  </a:ext>
                </a:extLst>
              </a:tr>
              <a:tr h="24566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CL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Carabineros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0" marR="1210" marT="121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58%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748341"/>
                  </a:ext>
                </a:extLst>
              </a:tr>
              <a:tr h="24566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CL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Ministerio de Salud / o Seremi 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0" marR="1210" marT="121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48%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520192"/>
                  </a:ext>
                </a:extLst>
              </a:tr>
              <a:tr h="24566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CL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Policía de Investigaciones (PDI)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0" marR="1210" marT="121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46%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84306"/>
                  </a:ext>
                </a:extLst>
              </a:tr>
              <a:tr h="24566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CL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Gobernaciones y Cores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0" marR="1210" marT="121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42%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970408"/>
                  </a:ext>
                </a:extLst>
              </a:tr>
              <a:tr h="24566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CL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Delegación Presidencial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0" marR="1210" marT="121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39%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95737"/>
                  </a:ext>
                </a:extLst>
              </a:tr>
              <a:tr h="24566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CL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BR" sz="10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Ministerio</a:t>
                      </a:r>
                      <a:r>
                        <a:rPr lang="pt-BR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de Obras Públicas / o </a:t>
                      </a:r>
                      <a:r>
                        <a:rPr lang="pt-BR" sz="10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Seremi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0" marR="1210" marT="121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37%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333561"/>
                  </a:ext>
                </a:extLst>
              </a:tr>
              <a:tr h="24566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CL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Ministerio de Educación / o Seremi</a:t>
                      </a:r>
                      <a:endParaRPr lang="es-MX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0" marR="1210" marT="121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35%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350741"/>
                  </a:ext>
                </a:extLst>
              </a:tr>
              <a:tr h="24566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s-CL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Ministerio de Transportes y Telecomunicaciones / o Seremi</a:t>
                      </a:r>
                      <a:endParaRPr lang="es-MX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0" marR="1210" marT="121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34%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494502"/>
                  </a:ext>
                </a:extLst>
              </a:tr>
              <a:tr h="24566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s-CL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Servel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0" marR="1210" marT="121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34%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627181"/>
                  </a:ext>
                </a:extLst>
              </a:tr>
              <a:tr h="24566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s-CL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Ministerio Público (Fiscalía de Chile)</a:t>
                      </a:r>
                      <a:endParaRPr lang="es-MX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0" marR="1210" marT="121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31%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819055"/>
                  </a:ext>
                </a:extLst>
              </a:tr>
              <a:tr h="24566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s-CL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Ministerio de Vivienda y Urbanismo / o Seremi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0" marR="1210" marT="121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30%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524365"/>
                  </a:ext>
                </a:extLst>
              </a:tr>
              <a:tr h="24566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s-CL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Bomberos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0" marR="1210" marT="121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29%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980286"/>
                  </a:ext>
                </a:extLst>
              </a:tr>
              <a:tr h="24566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s-CL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Oficina Nacional de Emergencia (</a:t>
                      </a:r>
                      <a:r>
                        <a:rPr lang="es-CL" sz="10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Onemi</a:t>
                      </a:r>
                      <a:r>
                        <a:rPr lang="es-C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0" marR="1210" marT="121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29%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112618"/>
                  </a:ext>
                </a:extLst>
              </a:tr>
              <a:tr h="24566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s-CL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Poder Judicial (Cortes y Juzgados)</a:t>
                      </a:r>
                      <a:endParaRPr lang="es-MX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0" marR="1210" marT="121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26%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411059"/>
                  </a:ext>
                </a:extLst>
              </a:tr>
              <a:tr h="24566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s-CL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Ministerio del Trabajo / o Seremi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0" marR="1210" marT="121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26%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765078"/>
                  </a:ext>
                </a:extLst>
              </a:tr>
              <a:tr h="24566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s-CL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Registro Civil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0" marR="1210" marT="121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26%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693274"/>
                  </a:ext>
                </a:extLst>
              </a:tr>
              <a:tr h="24566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s-CL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Ministerio de Desarrollo Social / o Seremi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0" marR="1210" marT="121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25%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462861"/>
                  </a:ext>
                </a:extLst>
              </a:tr>
              <a:tr h="24566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s-CL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Ministerio del  Medio Ambiente / o Seremi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0" marR="1210" marT="121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25%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712262"/>
                  </a:ext>
                </a:extLst>
              </a:tr>
              <a:tr h="24566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s-CL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Ministerio Economía / o Seremi 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0" marR="1210" marT="121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23%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093338"/>
                  </a:ext>
                </a:extLst>
              </a:tr>
            </a:tbl>
          </a:graphicData>
        </a:graphic>
      </p:graphicFrame>
      <p:grpSp>
        <p:nvGrpSpPr>
          <p:cNvPr id="3" name="Grupo 2">
            <a:extLst>
              <a:ext uri="{FF2B5EF4-FFF2-40B4-BE49-F238E27FC236}">
                <a16:creationId xmlns:a16="http://schemas.microsoft.com/office/drawing/2014/main" id="{4DEF6353-3EFB-1A7F-A049-FEEDE84CD81E}"/>
              </a:ext>
            </a:extLst>
          </p:cNvPr>
          <p:cNvGrpSpPr/>
          <p:nvPr/>
        </p:nvGrpSpPr>
        <p:grpSpPr>
          <a:xfrm>
            <a:off x="398232" y="243981"/>
            <a:ext cx="9630126" cy="688743"/>
            <a:chOff x="398232" y="243981"/>
            <a:chExt cx="9630126" cy="688743"/>
          </a:xfrm>
        </p:grpSpPr>
        <p:sp>
          <p:nvSpPr>
            <p:cNvPr id="4" name="Google Shape;1139;p25">
              <a:extLst>
                <a:ext uri="{FF2B5EF4-FFF2-40B4-BE49-F238E27FC236}">
                  <a16:creationId xmlns:a16="http://schemas.microsoft.com/office/drawing/2014/main" id="{055334B3-959B-736A-F605-417A2115ECFE}"/>
                </a:ext>
              </a:extLst>
            </p:cNvPr>
            <p:cNvSpPr/>
            <p:nvPr/>
          </p:nvSpPr>
          <p:spPr>
            <a:xfrm>
              <a:off x="410977" y="243981"/>
              <a:ext cx="9617381" cy="688743"/>
            </a:xfrm>
            <a:prstGeom prst="rect">
              <a:avLst/>
            </a:prstGeom>
            <a:solidFill>
              <a:schemeClr val="bg1">
                <a:lumMod val="95000"/>
                <a:alpha val="48235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3333"/>
                </a:srgbClr>
              </a:outerShdw>
            </a:effectLst>
          </p:spPr>
          <p:txBody>
            <a:bodyPr spcFirstLastPara="1" wrap="square" lIns="121833" tIns="60900" rIns="121833" bIns="60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Tx/>
                <a:buNone/>
                <a:tabLst/>
                <a:defRPr/>
              </a:pPr>
              <a:endParaRPr kumimoji="0" sz="10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1140;p25">
              <a:extLst>
                <a:ext uri="{FF2B5EF4-FFF2-40B4-BE49-F238E27FC236}">
                  <a16:creationId xmlns:a16="http://schemas.microsoft.com/office/drawing/2014/main" id="{82B2EA98-6D53-1428-0D63-55C22C4E3373}"/>
                </a:ext>
              </a:extLst>
            </p:cNvPr>
            <p:cNvSpPr txBox="1"/>
            <p:nvPr/>
          </p:nvSpPr>
          <p:spPr>
            <a:xfrm>
              <a:off x="398232" y="307657"/>
              <a:ext cx="7240818" cy="615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33" tIns="60900" rIns="121833" bIns="60900" anchor="t" anchorCtr="0">
              <a:spAutoFit/>
            </a:bodyPr>
            <a:lstStyle/>
            <a:p>
              <a:pPr marL="207879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s-CL" sz="3200" b="0" i="0" u="none" strike="noStrike" cap="none" dirty="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Prevalencia de Solicitudes – Top 20 </a:t>
              </a:r>
              <a:endParaRPr lang="es-CL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7" name="Google Shape;1137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23976" y="1"/>
            <a:ext cx="2168025" cy="827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8" name="Google Shape;1138;p25" descr="Un dibujo con letras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3976" y="6108960"/>
            <a:ext cx="1985657" cy="7236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2B36090A-5017-1B95-E5CE-C5F1D675EF4B}"/>
              </a:ext>
            </a:extLst>
          </p:cNvPr>
          <p:cNvGrpSpPr/>
          <p:nvPr/>
        </p:nvGrpSpPr>
        <p:grpSpPr>
          <a:xfrm>
            <a:off x="398232" y="243981"/>
            <a:ext cx="9630126" cy="688743"/>
            <a:chOff x="398232" y="243981"/>
            <a:chExt cx="9630126" cy="688743"/>
          </a:xfrm>
        </p:grpSpPr>
        <p:sp>
          <p:nvSpPr>
            <p:cNvPr id="1139" name="Google Shape;1139;p25"/>
            <p:cNvSpPr/>
            <p:nvPr/>
          </p:nvSpPr>
          <p:spPr>
            <a:xfrm>
              <a:off x="410977" y="243981"/>
              <a:ext cx="9617381" cy="688743"/>
            </a:xfrm>
            <a:prstGeom prst="rect">
              <a:avLst/>
            </a:prstGeom>
            <a:solidFill>
              <a:schemeClr val="bg1">
                <a:lumMod val="95000"/>
                <a:alpha val="48235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3333"/>
                </a:srgbClr>
              </a:outerShdw>
            </a:effectLst>
          </p:spPr>
          <p:txBody>
            <a:bodyPr spcFirstLastPara="1" wrap="square" lIns="121833" tIns="60900" rIns="121833" bIns="60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Tx/>
                <a:buNone/>
                <a:tabLst/>
                <a:defRPr/>
              </a:pPr>
              <a:endParaRPr kumimoji="0" sz="10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25"/>
            <p:cNvSpPr txBox="1"/>
            <p:nvPr/>
          </p:nvSpPr>
          <p:spPr>
            <a:xfrm>
              <a:off x="398232" y="307657"/>
              <a:ext cx="8517168" cy="615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33" tIns="60900" rIns="121833" bIns="60900" anchor="t" anchorCtr="0">
              <a:spAutoFit/>
            </a:bodyPr>
            <a:lstStyle/>
            <a:p>
              <a:pPr marL="207879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s-CL" sz="3200" b="0" i="0" u="none" strike="noStrike" cap="none" dirty="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Prevalencia de Solicitudes – 20 más bajas </a:t>
              </a:r>
              <a:endParaRPr lang="es-CL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1" name="Google Shape;1141;p25"/>
          <p:cNvSpPr/>
          <p:nvPr/>
        </p:nvSpPr>
        <p:spPr>
          <a:xfrm>
            <a:off x="6565521" y="1182651"/>
            <a:ext cx="3445319" cy="2576199"/>
          </a:xfrm>
          <a:custGeom>
            <a:avLst/>
            <a:gdLst/>
            <a:ahLst/>
            <a:cxnLst/>
            <a:rect l="l" t="t" r="r" b="b"/>
            <a:pathLst>
              <a:path w="14444980" h="3060065" extrusionOk="0">
                <a:moveTo>
                  <a:pt x="14444649" y="3059456"/>
                </a:moveTo>
                <a:lnTo>
                  <a:pt x="0" y="3059456"/>
                </a:lnTo>
                <a:lnTo>
                  <a:pt x="0" y="0"/>
                </a:lnTo>
                <a:lnTo>
                  <a:pt x="14444649" y="0"/>
                </a:lnTo>
                <a:lnTo>
                  <a:pt x="14444649" y="3059456"/>
                </a:lnTo>
                <a:close/>
              </a:path>
            </a:pathLst>
          </a:custGeom>
          <a:solidFill>
            <a:srgbClr val="66CDFF">
              <a:alpha val="13333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s-CL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Las instituciones menos consultadas son la </a:t>
            </a:r>
            <a:r>
              <a:rPr kumimoji="0" lang="es-CL" sz="1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Superintendencia de Pensiones, la SOFOFA, El Banco Central, la Comisión de Mercado Financiero y la Fiscalía Nacional Económica</a:t>
            </a:r>
            <a:r>
              <a:rPr kumimoji="0" lang="es-CL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kumimoji="0" lang="es-CL" sz="1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s-CL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 sólo menciones entre el 6% y 7% de los/as periodistas encuestados/as. </a:t>
            </a: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3" name="Google Shape;1143;p25"/>
          <p:cNvSpPr/>
          <p:nvPr/>
        </p:nvSpPr>
        <p:spPr>
          <a:xfrm>
            <a:off x="6605377" y="3892175"/>
            <a:ext cx="3415128" cy="988085"/>
          </a:xfrm>
          <a:custGeom>
            <a:avLst/>
            <a:gdLst/>
            <a:ahLst/>
            <a:cxnLst/>
            <a:rect l="l" t="t" r="r" b="b"/>
            <a:pathLst>
              <a:path w="14444980" h="3060065" extrusionOk="0">
                <a:moveTo>
                  <a:pt x="14444649" y="3059456"/>
                </a:moveTo>
                <a:lnTo>
                  <a:pt x="0" y="3059456"/>
                </a:lnTo>
                <a:lnTo>
                  <a:pt x="0" y="0"/>
                </a:lnTo>
                <a:lnTo>
                  <a:pt x="14444649" y="0"/>
                </a:lnTo>
                <a:lnTo>
                  <a:pt x="14444649" y="3059456"/>
                </a:lnTo>
                <a:close/>
              </a:path>
            </a:pathLst>
          </a:custGeom>
          <a:solidFill>
            <a:srgbClr val="66CDFF">
              <a:alpha val="13333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kumimoji="0" lang="es-CL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El grupo de </a:t>
            </a:r>
            <a:r>
              <a:rPr kumimoji="0" lang="es-CL" sz="1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“Otras Instituciones” </a:t>
            </a:r>
            <a:r>
              <a:rPr kumimoji="0" lang="es-CL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cuentan acá con la mayor presencia relativa* (71%)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554323" marR="3081" lvl="2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554323" marR="3081" lvl="2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3081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4" name="Google Shape;1144;p25"/>
          <p:cNvSpPr txBox="1"/>
          <p:nvPr/>
        </p:nvSpPr>
        <p:spPr>
          <a:xfrm>
            <a:off x="6605377" y="4746936"/>
            <a:ext cx="3472259" cy="53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s-CL" sz="1333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*En relación a la cantidad de instituciones del subgrupo</a:t>
            </a:r>
            <a:endParaRPr kumimoji="0" sz="1333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2991B07-7838-1E7C-3430-61271D8C9C61}"/>
              </a:ext>
            </a:extLst>
          </p:cNvPr>
          <p:cNvGraphicFramePr>
            <a:graphicFrameLocks noGrp="1"/>
          </p:cNvGraphicFramePr>
          <p:nvPr/>
        </p:nvGraphicFramePr>
        <p:xfrm>
          <a:off x="410978" y="1176704"/>
          <a:ext cx="5855066" cy="479894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48045">
                  <a:extLst>
                    <a:ext uri="{9D8B030D-6E8A-4147-A177-3AD203B41FA5}">
                      <a16:colId xmlns:a16="http://schemas.microsoft.com/office/drawing/2014/main" val="2698122572"/>
                    </a:ext>
                  </a:extLst>
                </a:gridCol>
                <a:gridCol w="3999966">
                  <a:extLst>
                    <a:ext uri="{9D8B030D-6E8A-4147-A177-3AD203B41FA5}">
                      <a16:colId xmlns:a16="http://schemas.microsoft.com/office/drawing/2014/main" val="1801288574"/>
                    </a:ext>
                  </a:extLst>
                </a:gridCol>
                <a:gridCol w="1007055">
                  <a:extLst>
                    <a:ext uri="{9D8B030D-6E8A-4147-A177-3AD203B41FA5}">
                      <a16:colId xmlns:a16="http://schemas.microsoft.com/office/drawing/2014/main" val="3785961680"/>
                    </a:ext>
                  </a:extLst>
                </a:gridCol>
              </a:tblGrid>
              <a:tr h="22852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Ranking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Institución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% de Contacto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058904"/>
                  </a:ext>
                </a:extLst>
              </a:tr>
              <a:tr h="22852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46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effectLst/>
                        </a:rPr>
                        <a:t>Ministerio del Deporte / o Seremi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0" marR="1210" marT="121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12%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2515838"/>
                  </a:ext>
                </a:extLst>
              </a:tr>
              <a:tr h="22852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47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effectLst/>
                        </a:rPr>
                        <a:t>Ministerio de Minería / o Seremi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0" marR="1210" marT="121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12%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8090823"/>
                  </a:ext>
                </a:extLst>
              </a:tr>
              <a:tr h="22852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48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effectLst/>
                        </a:rPr>
                        <a:t>Banco Estado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0" marR="1210" marT="121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12%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312351"/>
                  </a:ext>
                </a:extLst>
              </a:tr>
              <a:tr h="22852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49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>
                          <a:effectLst/>
                        </a:rPr>
                        <a:t>Servicio Nacional de Menores (SENAME)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0" marR="1210" marT="121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11%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742735"/>
                  </a:ext>
                </a:extLst>
              </a:tr>
              <a:tr h="22852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50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>
                          <a:effectLst/>
                        </a:rPr>
                        <a:t>Metro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0" marR="1210" marT="121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11%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0846476"/>
                  </a:ext>
                </a:extLst>
              </a:tr>
              <a:tr h="22852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51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Ministerio de Ciencia y Tecnología / o Seremi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0" marR="1210" marT="121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11%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6093354"/>
                  </a:ext>
                </a:extLst>
              </a:tr>
              <a:tr h="22852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52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>
                          <a:effectLst/>
                        </a:rPr>
                        <a:t>Superintendencia de Salud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0" marR="1210" marT="121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11%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1550895"/>
                  </a:ext>
                </a:extLst>
              </a:tr>
              <a:tr h="22852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53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Confederación de la Producción y Comercio (CPC)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0" marR="1210" marT="121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10%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7990146"/>
                  </a:ext>
                </a:extLst>
              </a:tr>
              <a:tr h="22852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54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>
                          <a:effectLst/>
                        </a:rPr>
                        <a:t>Teletón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0" marR="1210" marT="121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10%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84767"/>
                  </a:ext>
                </a:extLst>
              </a:tr>
              <a:tr h="22852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55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>
                          <a:effectLst/>
                        </a:rPr>
                        <a:t>Consejo para la Transparencia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0" marR="1210" marT="121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10%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562143"/>
                  </a:ext>
                </a:extLst>
              </a:tr>
              <a:tr h="22852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56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Asociación Nacional de Fútbol Profesional (ANFP)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0" marR="1210" marT="121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9%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6959954"/>
                  </a:ext>
                </a:extLst>
              </a:tr>
              <a:tr h="22852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57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>
                          <a:effectLst/>
                        </a:rPr>
                        <a:t>Central Unitaria de Trabajadores (CUT)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0" marR="1210" marT="121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9%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806776"/>
                  </a:ext>
                </a:extLst>
              </a:tr>
              <a:tr h="22852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58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>
                          <a:effectLst/>
                        </a:rPr>
                        <a:t>Superintendencia de Educación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0" marR="1210" marT="121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9%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136330"/>
                  </a:ext>
                </a:extLst>
              </a:tr>
              <a:tr h="22852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59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>
                          <a:effectLst/>
                        </a:rPr>
                        <a:t>Ministerio de Defensa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0" marR="1210" marT="121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8%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8981435"/>
                  </a:ext>
                </a:extLst>
              </a:tr>
              <a:tr h="22852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60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>
                          <a:effectLst/>
                        </a:rPr>
                        <a:t>Fuerza Aérea de Chile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0" marR="1210" marT="121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8%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881275"/>
                  </a:ext>
                </a:extLst>
              </a:tr>
              <a:tr h="22852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61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effectLst/>
                        </a:rPr>
                        <a:t>Fiscalía Nacional Económica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0" marR="1210" marT="121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7%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3193606"/>
                  </a:ext>
                </a:extLst>
              </a:tr>
              <a:tr h="22852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62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>
                          <a:effectLst/>
                        </a:rPr>
                        <a:t>Comisión de Mercado Financiero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0" marR="1210" marT="121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7%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3026530"/>
                  </a:ext>
                </a:extLst>
              </a:tr>
              <a:tr h="22852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63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>
                          <a:effectLst/>
                        </a:rPr>
                        <a:t>Banco Central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0" marR="1210" marT="121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7%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9695165"/>
                  </a:ext>
                </a:extLst>
              </a:tr>
              <a:tr h="22852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64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>
                          <a:effectLst/>
                        </a:rPr>
                        <a:t>SOFOFA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0" marR="1210" marT="121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7%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691348"/>
                  </a:ext>
                </a:extLst>
              </a:tr>
              <a:tr h="22852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65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>
                          <a:effectLst/>
                        </a:rPr>
                        <a:t>Superintendencia de Pensiones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0" marR="1210" marT="121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6%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" marR="1210" marT="1210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8695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p52"/>
          <p:cNvSpPr/>
          <p:nvPr/>
        </p:nvSpPr>
        <p:spPr>
          <a:xfrm>
            <a:off x="1953659" y="1171938"/>
            <a:ext cx="8284683" cy="2749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s-CL" sz="4267" b="1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EVALUACIONES 2022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s-CL" sz="4267" b="1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b) Análisis por Grado de Controversia de la Información solicitada</a:t>
            </a:r>
            <a:endParaRPr kumimoji="0" sz="4267" b="1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89" name="Google Shape;1489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89856" y="5706465"/>
            <a:ext cx="2605755" cy="99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0" name="Google Shape;1490;p52" descr="Un dibujo con letras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0718" y="5770513"/>
            <a:ext cx="2857500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1" name="Google Shape;1491;p52"/>
          <p:cNvSpPr txBox="1"/>
          <p:nvPr/>
        </p:nvSpPr>
        <p:spPr>
          <a:xfrm>
            <a:off x="2218063" y="4330507"/>
            <a:ext cx="8284684" cy="902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Tx/>
              <a:buNone/>
              <a:tabLst/>
              <a:defRPr/>
            </a:pPr>
            <a:r>
              <a:rPr lang="es-CL" sz="1333" kern="0" dirty="0">
                <a:solidFill>
                  <a:srgbClr val="7F7F7F"/>
                </a:solidFill>
                <a:latin typeface="Calibri"/>
                <a:cs typeface="Calibri"/>
                <a:sym typeface="Calibri"/>
              </a:rPr>
              <a:t>Pregunta</a:t>
            </a:r>
            <a:r>
              <a:rPr kumimoji="0" lang="es-CL" sz="1333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kumimoji="0" lang="es-CL" sz="1333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También le pedimos, que nos diga qué tan controversial o polémica considera Ud. que fue la información que solicitó a cada una de las instituciones públicas. En una escala de 1 a 7, donde 1 es “nada controversial o polémico” y 7 es “muy controversial o polémico”.</a:t>
            </a:r>
            <a:endParaRPr kumimoji="0" sz="1333" b="0" i="1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endParaRPr kumimoji="0" sz="10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p53"/>
          <p:cNvSpPr/>
          <p:nvPr/>
        </p:nvSpPr>
        <p:spPr>
          <a:xfrm>
            <a:off x="176867" y="161951"/>
            <a:ext cx="9847108" cy="688743"/>
          </a:xfrm>
          <a:prstGeom prst="rect">
            <a:avLst/>
          </a:prstGeom>
          <a:solidFill>
            <a:schemeClr val="bg2">
              <a:lumMod val="20000"/>
              <a:lumOff val="80000"/>
              <a:alpha val="48235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3333"/>
              </a:srgbClr>
            </a:outerShdw>
          </a:effectLst>
        </p:spPr>
        <p:txBody>
          <a:bodyPr spcFirstLastPara="1" wrap="square" lIns="121833" tIns="60900" rIns="121833" bIns="60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endParaRPr kumimoji="0" sz="10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7" name="Google Shape;1497;p53"/>
          <p:cNvSpPr txBox="1"/>
          <p:nvPr/>
        </p:nvSpPr>
        <p:spPr>
          <a:xfrm>
            <a:off x="-144693" y="307656"/>
            <a:ext cx="8574318" cy="533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33" tIns="60900" rIns="121833" bIns="60900" anchor="t" anchorCtr="0">
            <a:spAutoFit/>
          </a:bodyPr>
          <a:lstStyle/>
          <a:p>
            <a:pPr marL="277165" marR="0" lvl="1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r>
              <a:rPr kumimoji="0" lang="es-CL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Ranking general - </a:t>
            </a:r>
            <a:r>
              <a:rPr lang="es-CL" sz="2667" kern="0" dirty="0">
                <a:solidFill>
                  <a:srgbClr val="000000"/>
                </a:solidFill>
                <a:latin typeface="Trebuchet MS"/>
                <a:sym typeface="Trebuchet MS"/>
              </a:rPr>
              <a:t>Top y bajo (sobre 4,0 y bajo 3,5)</a:t>
            </a:r>
            <a:endParaRPr sz="2667" kern="0" dirty="0">
              <a:solidFill>
                <a:srgbClr val="000000"/>
              </a:solidFill>
              <a:latin typeface="Trebuchet MS"/>
              <a:sym typeface="Arial"/>
            </a:endParaRPr>
          </a:p>
        </p:txBody>
      </p:sp>
      <p:pic>
        <p:nvPicPr>
          <p:cNvPr id="1499" name="Google Shape;1499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23976" y="1"/>
            <a:ext cx="2168025" cy="827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0" name="Google Shape;1500;p53" descr="Un dibujo con letras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3976" y="6108960"/>
            <a:ext cx="1985657" cy="723661"/>
          </a:xfrm>
          <a:prstGeom prst="rect">
            <a:avLst/>
          </a:prstGeom>
          <a:noFill/>
          <a:ln>
            <a:noFill/>
          </a:ln>
        </p:spPr>
      </p:pic>
      <p:sp>
        <p:nvSpPr>
          <p:cNvPr id="1502" name="Google Shape;1502;p53"/>
          <p:cNvSpPr/>
          <p:nvPr/>
        </p:nvSpPr>
        <p:spPr>
          <a:xfrm>
            <a:off x="5603630" y="3183780"/>
            <a:ext cx="5902570" cy="946427"/>
          </a:xfrm>
          <a:custGeom>
            <a:avLst/>
            <a:gdLst/>
            <a:ahLst/>
            <a:cxnLst/>
            <a:rect l="l" t="t" r="r" b="b"/>
            <a:pathLst>
              <a:path w="14444980" h="3060065" extrusionOk="0">
                <a:moveTo>
                  <a:pt x="14444649" y="3059456"/>
                </a:moveTo>
                <a:lnTo>
                  <a:pt x="0" y="3059456"/>
                </a:lnTo>
                <a:lnTo>
                  <a:pt x="0" y="0"/>
                </a:lnTo>
                <a:lnTo>
                  <a:pt x="14444649" y="0"/>
                </a:lnTo>
                <a:lnTo>
                  <a:pt x="14444649" y="3059456"/>
                </a:lnTo>
                <a:close/>
              </a:path>
            </a:pathLst>
          </a:custGeom>
          <a:solidFill>
            <a:srgbClr val="66CDFF">
              <a:alpha val="13333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s-CL" sz="1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SENAME, Fiscalía Nacional Económica y Superintendencia de Salud </a:t>
            </a:r>
            <a:r>
              <a:rPr kumimoji="0" lang="es-CL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es a quienes se les solicita información de corte más controversial.</a:t>
            </a: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554323" marR="3081" lvl="2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3081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189" marR="3081" lvl="0" indent="-321725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80990" marR="3081" lvl="0" indent="-245527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3081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4D2C778-4EA1-C0C9-9D75-96B8C5A2B9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151270"/>
              </p:ext>
            </p:extLst>
          </p:nvPr>
        </p:nvGraphicFramePr>
        <p:xfrm>
          <a:off x="475435" y="966866"/>
          <a:ext cx="4972865" cy="540535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91365">
                  <a:extLst>
                    <a:ext uri="{9D8B030D-6E8A-4147-A177-3AD203B41FA5}">
                      <a16:colId xmlns:a16="http://schemas.microsoft.com/office/drawing/2014/main" val="1817174576"/>
                    </a:ext>
                  </a:extLst>
                </a:gridCol>
                <a:gridCol w="2933700">
                  <a:extLst>
                    <a:ext uri="{9D8B030D-6E8A-4147-A177-3AD203B41FA5}">
                      <a16:colId xmlns:a16="http://schemas.microsoft.com/office/drawing/2014/main" val="146196216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584758575"/>
                    </a:ext>
                  </a:extLst>
                </a:gridCol>
              </a:tblGrid>
              <a:tr h="2880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Ranking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Institución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Controversialidad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737829"/>
                  </a:ext>
                </a:extLst>
              </a:tr>
              <a:tr h="1764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Servicio Nacional de Menores (SENAME)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4,9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205018"/>
                  </a:ext>
                </a:extLst>
              </a:tr>
              <a:tr h="1764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Fiscalía Nacional Económica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4,8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616661"/>
                  </a:ext>
                </a:extLst>
              </a:tr>
              <a:tr h="1764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Superintendencia de Salud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4,8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554388"/>
                  </a:ext>
                </a:extLst>
              </a:tr>
              <a:tr h="1764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Ministerio Público (Fiscalía de Chile)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4,6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5606074"/>
                  </a:ext>
                </a:extLst>
              </a:tr>
              <a:tr h="1764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Contraloría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4,6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4185639"/>
                  </a:ext>
                </a:extLst>
              </a:tr>
              <a:tr h="1764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Gendarmería de Chile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4,6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9878136"/>
                  </a:ext>
                </a:extLst>
              </a:tr>
              <a:tr h="1764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Asociación Nacional de Fútbol Profesional (ANFP)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4,5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765141"/>
                  </a:ext>
                </a:extLst>
              </a:tr>
              <a:tr h="1764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Iglesia Católica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4,5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1588828"/>
                  </a:ext>
                </a:extLst>
              </a:tr>
              <a:tr h="1764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Policía de Investigaciones (PDI)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4,3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7453815"/>
                  </a:ext>
                </a:extLst>
              </a:tr>
              <a:tr h="1764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Municipalidades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4,2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6956448"/>
                  </a:ext>
                </a:extLst>
              </a:tr>
              <a:tr h="1764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Direcciones de Obras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4,2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443208"/>
                  </a:ext>
                </a:extLst>
              </a:tr>
              <a:tr h="1764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Ejército de Chile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4,2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1505111"/>
                  </a:ext>
                </a:extLst>
              </a:tr>
              <a:tr h="1764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Poder Judicial (Cortes y Juzgados)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4,2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586739"/>
                  </a:ext>
                </a:extLst>
              </a:tr>
              <a:tr h="1764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Ministerio de Minería / o Seremi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4,1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8511613"/>
                  </a:ext>
                </a:extLst>
              </a:tr>
              <a:tr h="1764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Consejo para la Transparencia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4,1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98538"/>
                  </a:ext>
                </a:extLst>
              </a:tr>
              <a:tr h="1764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16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Carabineros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4,1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245117"/>
                  </a:ext>
                </a:extLst>
              </a:tr>
              <a:tr h="1764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17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Servicio de Impuestos Internos (SII)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4,1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5644291"/>
                  </a:ext>
                </a:extLst>
              </a:tr>
              <a:tr h="1764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18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Codelco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4,1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150705"/>
                  </a:ext>
                </a:extLst>
              </a:tr>
              <a:tr h="1764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19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Ministerio de Justicia / o Seremi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4,1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9285906"/>
                  </a:ext>
                </a:extLst>
              </a:tr>
              <a:tr h="1764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Ministerio del Interior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4,1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23656"/>
                  </a:ext>
                </a:extLst>
              </a:tr>
              <a:tr h="1764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21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Ministerio de Hacienda / o Seremi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4,0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8453708"/>
                  </a:ext>
                </a:extLst>
              </a:tr>
              <a:tr h="1764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22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Delegación Presidencial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4,0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4951045"/>
                  </a:ext>
                </a:extLst>
              </a:tr>
              <a:tr h="1764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23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Instituto Nacional de Estadística (INE)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4,0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2612073"/>
                  </a:ext>
                </a:extLst>
              </a:tr>
              <a:tr h="1764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24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Gobernaciones y Cores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4,0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4217509"/>
                  </a:ext>
                </a:extLst>
              </a:tr>
              <a:tr h="1764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25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Banco Estado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4,0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7227721"/>
                  </a:ext>
                </a:extLst>
              </a:tr>
              <a:tr h="1764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26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Comisión de Mercado Financiero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4,0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4051553"/>
                  </a:ext>
                </a:extLst>
              </a:tr>
              <a:tr h="1764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27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Ministerio de Ciencia y Tecnología / o Seremi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4,0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0312961"/>
                  </a:ext>
                </a:extLst>
              </a:tr>
              <a:tr h="1764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28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Fuerza Aérea de Chile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4,0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5000004"/>
                  </a:ext>
                </a:extLst>
              </a:tr>
              <a:tr h="1764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29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Ministerio de Educación / o Seremi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4,0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" marR="1129" marT="1129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2673289"/>
                  </a:ext>
                </a:extLst>
              </a:tr>
            </a:tbl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E053A41-87FE-F5B3-A805-C4BE4E1B18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893280"/>
              </p:ext>
            </p:extLst>
          </p:nvPr>
        </p:nvGraphicFramePr>
        <p:xfrm>
          <a:off x="5536142" y="966866"/>
          <a:ext cx="5970058" cy="194420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88458">
                  <a:extLst>
                    <a:ext uri="{9D8B030D-6E8A-4147-A177-3AD203B41FA5}">
                      <a16:colId xmlns:a16="http://schemas.microsoft.com/office/drawing/2014/main" val="120587510"/>
                    </a:ext>
                  </a:extLst>
                </a:gridCol>
                <a:gridCol w="3629025">
                  <a:extLst>
                    <a:ext uri="{9D8B030D-6E8A-4147-A177-3AD203B41FA5}">
                      <a16:colId xmlns:a16="http://schemas.microsoft.com/office/drawing/2014/main" val="3453191549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val="1662976086"/>
                    </a:ext>
                  </a:extLst>
                </a:gridCol>
              </a:tblGrid>
              <a:tr h="176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Ranking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7" marR="2257" marT="225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Institución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7" marR="2257" marT="225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Controversialidad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7" marR="2257" marT="225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952100"/>
                  </a:ext>
                </a:extLst>
              </a:tr>
              <a:tr h="176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56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7" marR="2257" marT="225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Servel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7" marR="2257" marT="225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3,5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7" marR="2257" marT="225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9236464"/>
                  </a:ext>
                </a:extLst>
              </a:tr>
              <a:tr h="176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57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7" marR="2257" marT="225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Registro Civil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7" marR="2257" marT="225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3,5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7" marR="2257" marT="225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627179"/>
                  </a:ext>
                </a:extLst>
              </a:tr>
              <a:tr h="176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58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7" marR="2257" marT="225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Teletón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7" marR="2257" marT="225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3,5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7" marR="2257" marT="225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652465"/>
                  </a:ext>
                </a:extLst>
              </a:tr>
              <a:tr h="176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59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7" marR="2257" marT="225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Ministerio de la Mujer y Equidad de Género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7" marR="2257" marT="225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3,5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7" marR="2257" marT="225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5483512"/>
                  </a:ext>
                </a:extLst>
              </a:tr>
              <a:tr h="176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60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7" marR="2257" marT="225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Banco Central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7" marR="2257" marT="225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3,4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7" marR="2257" marT="225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6507401"/>
                  </a:ext>
                </a:extLst>
              </a:tr>
              <a:tr h="176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61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7" marR="2257" marT="225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Superintendencia de Pensiones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7" marR="2257" marT="225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3,4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7" marR="2257" marT="225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3173534"/>
                  </a:ext>
                </a:extLst>
              </a:tr>
              <a:tr h="176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62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7" marR="2257" marT="225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Presidencia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7" marR="2257" marT="225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3,4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7" marR="2257" marT="225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7688205"/>
                  </a:ext>
                </a:extLst>
              </a:tr>
              <a:tr h="176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63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7" marR="2257" marT="225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SOFOFA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7" marR="2257" marT="225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3,4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7" marR="2257" marT="225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422407"/>
                  </a:ext>
                </a:extLst>
              </a:tr>
              <a:tr h="176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64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7" marR="2257" marT="225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Ministerio de las Culturas, las Artes y el Patrimonio / o Seremi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7" marR="2257" marT="225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3,2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7" marR="2257" marT="225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944204"/>
                  </a:ext>
                </a:extLst>
              </a:tr>
              <a:tr h="176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65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7" marR="2257" marT="225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Central Unitaria de Trabajadores (CUT)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7" marR="2257" marT="225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3,2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7" marR="2257" marT="2257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6906571"/>
                  </a:ext>
                </a:extLst>
              </a:tr>
            </a:tbl>
          </a:graphicData>
        </a:graphic>
      </p:graphicFrame>
      <p:sp>
        <p:nvSpPr>
          <p:cNvPr id="3" name="Google Shape;1535;p56">
            <a:extLst>
              <a:ext uri="{FF2B5EF4-FFF2-40B4-BE49-F238E27FC236}">
                <a16:creationId xmlns:a16="http://schemas.microsoft.com/office/drawing/2014/main" id="{8CCFC74D-E14A-64DA-7464-64450F0D9890}"/>
              </a:ext>
            </a:extLst>
          </p:cNvPr>
          <p:cNvSpPr/>
          <p:nvPr/>
        </p:nvSpPr>
        <p:spPr>
          <a:xfrm>
            <a:off x="5603630" y="4374340"/>
            <a:ext cx="5902570" cy="946427"/>
          </a:xfrm>
          <a:custGeom>
            <a:avLst/>
            <a:gdLst/>
            <a:ahLst/>
            <a:cxnLst/>
            <a:rect l="l" t="t" r="r" b="b"/>
            <a:pathLst>
              <a:path w="14444980" h="3060065" extrusionOk="0">
                <a:moveTo>
                  <a:pt x="14444649" y="3059456"/>
                </a:moveTo>
                <a:lnTo>
                  <a:pt x="0" y="3059456"/>
                </a:lnTo>
                <a:lnTo>
                  <a:pt x="0" y="0"/>
                </a:lnTo>
                <a:lnTo>
                  <a:pt x="14444649" y="0"/>
                </a:lnTo>
                <a:lnTo>
                  <a:pt x="14444649" y="3059456"/>
                </a:lnTo>
                <a:close/>
              </a:path>
            </a:pathLst>
          </a:custGeom>
          <a:solidFill>
            <a:srgbClr val="66CDFF">
              <a:alpha val="13333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3081" algn="just" defTabSz="1219170">
              <a:buClr>
                <a:srgbClr val="000000"/>
              </a:buClr>
              <a:buSzPts val="1400"/>
            </a:pPr>
            <a:r>
              <a:rPr lang="es-CL" sz="1867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solicitud de información menos controversial se le solicitan a la </a:t>
            </a:r>
            <a:r>
              <a:rPr lang="es-CL" sz="1867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Central Unitaria de Trabajadores (CUT); SOFOFA</a:t>
            </a:r>
            <a:r>
              <a:rPr lang="es-CL" sz="1867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s-CL" sz="1867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Ministerio de las Culturas, las Artes y Patrimonio.</a:t>
            </a:r>
            <a:endParaRPr sz="2133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3081" defTabSz="1219170">
              <a:buClr>
                <a:srgbClr val="000000"/>
              </a:buClr>
              <a:buSzPts val="1600"/>
            </a:pPr>
            <a:endParaRPr sz="2133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3081" indent="-321725" defTabSz="1219170">
              <a:buClr>
                <a:srgbClr val="000000"/>
              </a:buClr>
              <a:buSzPts val="1600"/>
            </a:pPr>
            <a:endParaRPr sz="2133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0990" marR="3081" indent="-245527" defTabSz="1219170">
              <a:buClr>
                <a:srgbClr val="000000"/>
              </a:buClr>
              <a:buSzPts val="1600"/>
            </a:pPr>
            <a:endParaRPr sz="2133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3081" defTabSz="1219170">
              <a:buClr>
                <a:srgbClr val="000000"/>
              </a:buClr>
              <a:buSzPts val="1600"/>
            </a:pPr>
            <a:endParaRPr sz="2133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p57"/>
          <p:cNvSpPr/>
          <p:nvPr/>
        </p:nvSpPr>
        <p:spPr>
          <a:xfrm>
            <a:off x="181251" y="243981"/>
            <a:ext cx="9842724" cy="1171551"/>
          </a:xfrm>
          <a:prstGeom prst="rect">
            <a:avLst/>
          </a:prstGeom>
          <a:solidFill>
            <a:schemeClr val="bg2">
              <a:lumMod val="20000"/>
              <a:lumOff val="80000"/>
              <a:alpha val="48235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3333"/>
              </a:srgbClr>
            </a:outerShdw>
          </a:effectLst>
        </p:spPr>
        <p:txBody>
          <a:bodyPr spcFirstLastPara="1" wrap="square" lIns="121833" tIns="60900" rIns="121833" bIns="60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endParaRPr kumimoji="0" sz="10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2" name="Google Shape;1542;p57"/>
          <p:cNvSpPr txBox="1"/>
          <p:nvPr/>
        </p:nvSpPr>
        <p:spPr>
          <a:xfrm>
            <a:off x="-144693" y="307656"/>
            <a:ext cx="9690980" cy="943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33" tIns="60900" rIns="121833" bIns="60900" anchor="t" anchorCtr="0">
            <a:spAutoFit/>
          </a:bodyPr>
          <a:lstStyle/>
          <a:p>
            <a:pPr marL="277165" marR="0" lvl="1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r>
              <a:rPr kumimoji="0" lang="es-CL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Relación Controversia – Disposición, Confiabilidad y Entrega Oportuna</a:t>
            </a:r>
            <a:endParaRPr kumimoji="0" sz="26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43" name="Google Shape;1543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23976" y="1"/>
            <a:ext cx="2168025" cy="827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4" name="Google Shape;1544;p57" descr="Un dibujo con letras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3976" y="6108960"/>
            <a:ext cx="1985657" cy="723661"/>
          </a:xfrm>
          <a:prstGeom prst="rect">
            <a:avLst/>
          </a:prstGeom>
          <a:noFill/>
          <a:ln>
            <a:noFill/>
          </a:ln>
        </p:spPr>
      </p:pic>
      <p:sp>
        <p:nvSpPr>
          <p:cNvPr id="1545" name="Google Shape;1545;p57"/>
          <p:cNvSpPr txBox="1"/>
          <p:nvPr/>
        </p:nvSpPr>
        <p:spPr>
          <a:xfrm>
            <a:off x="88504" y="1578244"/>
            <a:ext cx="10353073" cy="140400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285750" marR="0" lvl="0" indent="-28575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¿Existe relación entre </a:t>
            </a:r>
            <a:r>
              <a:rPr kumimoji="0" lang="es-C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lo controversial de una información </a:t>
            </a: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y </a:t>
            </a:r>
            <a:r>
              <a:rPr kumimoji="0" lang="es-C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la disposición a entregarla</a:t>
            </a: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por parte de las instituciones?</a:t>
            </a:r>
          </a:p>
          <a:p>
            <a:pPr marL="285750" marR="0" lvl="0" indent="-28575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endParaRPr kumimoji="0" lang="es-C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¿Existe relación entre </a:t>
            </a: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lo controversial de una información </a:t>
            </a: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y </a:t>
            </a: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lo confiable </a:t>
            </a: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 ésta? </a:t>
            </a:r>
          </a:p>
          <a:p>
            <a:pPr marL="285750" marR="0" lvl="0" indent="-28575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¿Existe relación entre </a:t>
            </a:r>
            <a:r>
              <a:rPr kumimoji="0" lang="es-C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lo controversial de una información </a:t>
            </a: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y </a:t>
            </a:r>
            <a:r>
              <a:rPr kumimoji="0" lang="es-C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lo rápido que se entrega</a:t>
            </a: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? 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6" name="Google Shape;1546;p57"/>
          <p:cNvSpPr/>
          <p:nvPr/>
        </p:nvSpPr>
        <p:spPr>
          <a:xfrm>
            <a:off x="181251" y="3308977"/>
            <a:ext cx="10260326" cy="1404000"/>
          </a:xfrm>
          <a:custGeom>
            <a:avLst/>
            <a:gdLst/>
            <a:ahLst/>
            <a:cxnLst/>
            <a:rect l="l" t="t" r="r" b="b"/>
            <a:pathLst>
              <a:path w="14444980" h="3060065" extrusionOk="0">
                <a:moveTo>
                  <a:pt x="14444649" y="3059456"/>
                </a:moveTo>
                <a:lnTo>
                  <a:pt x="0" y="3059456"/>
                </a:lnTo>
                <a:lnTo>
                  <a:pt x="0" y="0"/>
                </a:lnTo>
                <a:lnTo>
                  <a:pt x="14444649" y="0"/>
                </a:lnTo>
                <a:lnTo>
                  <a:pt x="14444649" y="3059456"/>
                </a:lnTo>
                <a:close/>
              </a:path>
            </a:pathLst>
          </a:custGeom>
          <a:solidFill>
            <a:srgbClr val="66CDFF">
              <a:alpha val="13333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7000"/>
              </a:lnSpc>
              <a:spcBef>
                <a:spcPts val="1067"/>
              </a:spcBef>
              <a:spcAft>
                <a:spcPts val="1067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Para un 40% de las instituciones </a:t>
            </a:r>
            <a:r>
              <a:rPr kumimoji="0" lang="es-MX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evaluadas existe una relación significativa entre el grado de </a:t>
            </a:r>
            <a:r>
              <a:rPr kumimoji="0" lang="es-MX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controversialidad</a:t>
            </a:r>
            <a:r>
              <a:rPr kumimoji="0" lang="es-MX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 </a:t>
            </a:r>
            <a:r>
              <a:rPr kumimoji="0" lang="es-MX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 una información y la disposición, confiabilidad y/u oportunidad con la que es entregada: </a:t>
            </a:r>
            <a:r>
              <a: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Cuando una información es controversial</a:t>
            </a:r>
            <a:r>
              <a:rPr kumimoji="0" lang="es-MX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ésta se entrega con mejor disposición y de manera más oportuna, y esta información es percibida como más confiable.</a:t>
            </a:r>
            <a:endParaRPr kumimoji="0" lang="es-MX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77165" marR="3081" lvl="1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kumimoji="0" lang="es-CL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	</a:t>
            </a: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p59"/>
          <p:cNvSpPr/>
          <p:nvPr/>
        </p:nvSpPr>
        <p:spPr>
          <a:xfrm>
            <a:off x="353163" y="214602"/>
            <a:ext cx="9675196" cy="688743"/>
          </a:xfrm>
          <a:prstGeom prst="rect">
            <a:avLst/>
          </a:prstGeom>
          <a:solidFill>
            <a:schemeClr val="bg2">
              <a:lumMod val="20000"/>
              <a:lumOff val="80000"/>
              <a:alpha val="48235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3333"/>
              </a:srgbClr>
            </a:outerShdw>
          </a:effectLst>
        </p:spPr>
        <p:txBody>
          <a:bodyPr spcFirstLastPara="1" wrap="square" lIns="121833" tIns="60900" rIns="121833" bIns="60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endParaRPr kumimoji="0" sz="10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2" name="Google Shape;1552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23976" y="1"/>
            <a:ext cx="2168025" cy="827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3" name="Google Shape;1553;p59" descr="Un dibujo con letras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3976" y="6108960"/>
            <a:ext cx="1985657" cy="723661"/>
          </a:xfrm>
          <a:prstGeom prst="rect">
            <a:avLst/>
          </a:prstGeom>
          <a:noFill/>
          <a:ln>
            <a:noFill/>
          </a:ln>
        </p:spPr>
      </p:pic>
      <p:sp>
        <p:nvSpPr>
          <p:cNvPr id="1555" name="Google Shape;1555;p59"/>
          <p:cNvSpPr txBox="1"/>
          <p:nvPr/>
        </p:nvSpPr>
        <p:spPr>
          <a:xfrm>
            <a:off x="106681" y="278278"/>
            <a:ext cx="8992903" cy="615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33" tIns="60900" rIns="121833" bIns="60900" anchor="t" anchorCtr="0">
            <a:spAutoFit/>
          </a:bodyPr>
          <a:lstStyle/>
          <a:p>
            <a:pPr marL="277165" marR="0" lvl="1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r>
              <a:rPr kumimoji="0" lang="es-C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Relación Controversia y D1, D2 y D3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61" name="Google Shape;1561;p59"/>
          <p:cNvSpPr/>
          <p:nvPr/>
        </p:nvSpPr>
        <p:spPr>
          <a:xfrm>
            <a:off x="1975413" y="4132299"/>
            <a:ext cx="138897" cy="17348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2" name="Google Shape;1562;p59"/>
          <p:cNvSpPr/>
          <p:nvPr/>
        </p:nvSpPr>
        <p:spPr>
          <a:xfrm>
            <a:off x="2718759" y="4617647"/>
            <a:ext cx="213493" cy="17348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FD6872B-A2C1-9F5F-87A5-216DC88360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713280"/>
              </p:ext>
            </p:extLst>
          </p:nvPr>
        </p:nvGraphicFramePr>
        <p:xfrm>
          <a:off x="417956" y="1245017"/>
          <a:ext cx="9545609" cy="522577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120408">
                  <a:extLst>
                    <a:ext uri="{9D8B030D-6E8A-4147-A177-3AD203B41FA5}">
                      <a16:colId xmlns:a16="http://schemas.microsoft.com/office/drawing/2014/main" val="1956198814"/>
                    </a:ext>
                  </a:extLst>
                </a:gridCol>
                <a:gridCol w="1590933">
                  <a:extLst>
                    <a:ext uri="{9D8B030D-6E8A-4147-A177-3AD203B41FA5}">
                      <a16:colId xmlns:a16="http://schemas.microsoft.com/office/drawing/2014/main" val="1604657798"/>
                    </a:ext>
                  </a:extLst>
                </a:gridCol>
                <a:gridCol w="1586476">
                  <a:extLst>
                    <a:ext uri="{9D8B030D-6E8A-4147-A177-3AD203B41FA5}">
                      <a16:colId xmlns:a16="http://schemas.microsoft.com/office/drawing/2014/main" val="2059868743"/>
                    </a:ext>
                  </a:extLst>
                </a:gridCol>
                <a:gridCol w="1247792">
                  <a:extLst>
                    <a:ext uri="{9D8B030D-6E8A-4147-A177-3AD203B41FA5}">
                      <a16:colId xmlns:a16="http://schemas.microsoft.com/office/drawing/2014/main" val="2564519234"/>
                    </a:ext>
                  </a:extLst>
                </a:gridCol>
              </a:tblGrid>
              <a:tr h="38374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sz="1000" b="1" u="none" strike="noStrike" cap="none" dirty="0">
                          <a:solidFill>
                            <a:srgbClr val="000000"/>
                          </a:solidFill>
                          <a:effectLst/>
                          <a:sym typeface="Arial"/>
                        </a:rPr>
                        <a:t>ORGANISMOS DE GOBIERNO Y MUNICIPALIDADES </a:t>
                      </a:r>
                      <a:endParaRPr lang="es-CL" sz="10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Mejor disposición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Más confiabilidad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Más oportuna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45533"/>
                  </a:ext>
                </a:extLst>
              </a:tr>
              <a:tr h="2017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Ministerio del Interior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287651"/>
                  </a:ext>
                </a:extLst>
              </a:tr>
              <a:tr h="20175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Ministerio Sec. Gral. de la Presidencia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777533"/>
                  </a:ext>
                </a:extLst>
              </a:tr>
              <a:tr h="2017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Ministerio de Salud / o Seremi 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226329"/>
                  </a:ext>
                </a:extLst>
              </a:tr>
              <a:tr h="2017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Ministerio de RR.EE. 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106849"/>
                  </a:ext>
                </a:extLst>
              </a:tr>
              <a:tr h="2017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Ministerio de Defensa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558207"/>
                  </a:ext>
                </a:extLst>
              </a:tr>
              <a:tr h="20175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Ministerio</a:t>
                      </a:r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de Obras Públicas / o </a:t>
                      </a:r>
                      <a:r>
                        <a:rPr lang="pt-BR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Seremi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45944"/>
                  </a:ext>
                </a:extLst>
              </a:tr>
              <a:tr h="2017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Ministerio Economía / o Seremi 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765265"/>
                  </a:ext>
                </a:extLst>
              </a:tr>
              <a:tr h="20175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Ministerio de Educación / o Seremi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630740"/>
                  </a:ext>
                </a:extLst>
              </a:tr>
              <a:tr h="2017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Ministerio de Desarrollo Social / o Seremi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442772"/>
                  </a:ext>
                </a:extLst>
              </a:tr>
              <a:tr h="20175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Ministerio de Transportes y Telecomunicaciones /o Seremi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991519"/>
                  </a:ext>
                </a:extLst>
              </a:tr>
              <a:tr h="2017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Ministerio de Energía / o Seremi 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658082"/>
                  </a:ext>
                </a:extLst>
              </a:tr>
              <a:tr h="2017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Ministerio de Minería / o Seremi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430790"/>
                  </a:ext>
                </a:extLst>
              </a:tr>
              <a:tr h="20175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Ministerio de la Mujer y Equidad de Género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406984"/>
                  </a:ext>
                </a:extLst>
              </a:tr>
              <a:tr h="2017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Ministerio de Vivienda y Urbanismo / o Seremi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192924"/>
                  </a:ext>
                </a:extLst>
              </a:tr>
              <a:tr h="2017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Ministerio del  Medio Ambiente / o Seremi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598154"/>
                  </a:ext>
                </a:extLst>
              </a:tr>
              <a:tr h="2017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Ministerio de Cultura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013585"/>
                  </a:ext>
                </a:extLst>
              </a:tr>
              <a:tr h="2017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Ministerio del Trabajo / o Seremi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56339"/>
                  </a:ext>
                </a:extLst>
              </a:tr>
              <a:tr h="20175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Ministerio de Justicia / o Seremi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313566"/>
                  </a:ext>
                </a:extLst>
              </a:tr>
              <a:tr h="2017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Ministerio del Deporte / o Seremi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640975"/>
                  </a:ext>
                </a:extLst>
              </a:tr>
              <a:tr h="20175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Ministerio</a:t>
                      </a:r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de Agricultura / o </a:t>
                      </a:r>
                      <a:r>
                        <a:rPr lang="pt-BR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Seremi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873191"/>
                  </a:ext>
                </a:extLst>
              </a:tr>
              <a:tr h="20175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Ministerio de Ciencia y Tecnología / o Seremi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093721"/>
                  </a:ext>
                </a:extLst>
              </a:tr>
              <a:tr h="2017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Delegación Presidencial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864391"/>
                  </a:ext>
                </a:extLst>
              </a:tr>
              <a:tr h="2017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Gobernaciones y Cores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672332"/>
                  </a:ext>
                </a:extLst>
              </a:tr>
              <a:tr h="2017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Municipalidades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2" marR="1352" marT="1352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26464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61"/>
          <p:cNvSpPr/>
          <p:nvPr/>
        </p:nvSpPr>
        <p:spPr>
          <a:xfrm>
            <a:off x="176867" y="159075"/>
            <a:ext cx="9847108" cy="688743"/>
          </a:xfrm>
          <a:prstGeom prst="rect">
            <a:avLst/>
          </a:prstGeom>
          <a:solidFill>
            <a:schemeClr val="bg2">
              <a:lumMod val="20000"/>
              <a:lumOff val="80000"/>
              <a:alpha val="48235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3333"/>
              </a:srgbClr>
            </a:outerShdw>
          </a:effectLst>
        </p:spPr>
        <p:txBody>
          <a:bodyPr spcFirstLastPara="1" wrap="square" lIns="121833" tIns="60900" rIns="121833" bIns="60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endParaRPr kumimoji="0" sz="10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8" name="Google Shape;1568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23976" y="1"/>
            <a:ext cx="2168025" cy="827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9" name="Google Shape;1569;p61" descr="Un dibujo con letras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3976" y="6108960"/>
            <a:ext cx="1985657" cy="723661"/>
          </a:xfrm>
          <a:prstGeom prst="rect">
            <a:avLst/>
          </a:prstGeom>
          <a:noFill/>
          <a:ln>
            <a:noFill/>
          </a:ln>
        </p:spPr>
      </p:pic>
      <p:sp>
        <p:nvSpPr>
          <p:cNvPr id="1571" name="Google Shape;1571;p61"/>
          <p:cNvSpPr txBox="1"/>
          <p:nvPr/>
        </p:nvSpPr>
        <p:spPr>
          <a:xfrm>
            <a:off x="-144693" y="307657"/>
            <a:ext cx="10436911" cy="615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33" tIns="60900" rIns="121833" bIns="60900" anchor="t" anchorCtr="0">
            <a:spAutoFit/>
          </a:bodyPr>
          <a:lstStyle/>
          <a:p>
            <a:pPr marL="277165" marR="0" lvl="1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r>
              <a:rPr kumimoji="0" lang="es-MX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Relación Controversia y D1, D2 y D3</a:t>
            </a:r>
          </a:p>
        </p:txBody>
      </p:sp>
      <p:sp>
        <p:nvSpPr>
          <p:cNvPr id="1576" name="Google Shape;1576;p61"/>
          <p:cNvSpPr/>
          <p:nvPr/>
        </p:nvSpPr>
        <p:spPr>
          <a:xfrm>
            <a:off x="6537689" y="1669325"/>
            <a:ext cx="3878353" cy="1349113"/>
          </a:xfrm>
          <a:custGeom>
            <a:avLst/>
            <a:gdLst/>
            <a:ahLst/>
            <a:cxnLst/>
            <a:rect l="l" t="t" r="r" b="b"/>
            <a:pathLst>
              <a:path w="14444980" h="3060065" extrusionOk="0">
                <a:moveTo>
                  <a:pt x="14444649" y="3059456"/>
                </a:moveTo>
                <a:lnTo>
                  <a:pt x="0" y="3059456"/>
                </a:lnTo>
                <a:lnTo>
                  <a:pt x="0" y="0"/>
                </a:lnTo>
                <a:lnTo>
                  <a:pt x="14444649" y="0"/>
                </a:lnTo>
                <a:lnTo>
                  <a:pt x="14444649" y="3059456"/>
                </a:lnTo>
                <a:close/>
              </a:path>
            </a:pathLst>
          </a:custGeom>
          <a:solidFill>
            <a:srgbClr val="66CDFF">
              <a:alpha val="13333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kumimoji="0" lang="es-C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65% </a:t>
            </a: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 las instituciones consultadas actuarían de manera </a:t>
            </a:r>
            <a:r>
              <a:rPr kumimoji="0" lang="es-C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más oportuna</a:t>
            </a: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(42/65). </a:t>
            </a:r>
          </a:p>
          <a:p>
            <a:pPr marL="0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Mientras que, un 54% y un 49% de ellas </a:t>
            </a:r>
            <a:r>
              <a:rPr kumimoji="0" lang="es-C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mejoraría la confiabilidad </a:t>
            </a: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(35 de 65) </a:t>
            </a:r>
            <a:r>
              <a:rPr kumimoji="0" lang="es-C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y la disposición </a:t>
            </a: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(32 de 65) de sus respuestas.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D166BDD-7286-7D22-634A-158C877C9DCD}"/>
              </a:ext>
            </a:extLst>
          </p:cNvPr>
          <p:cNvGraphicFramePr>
            <a:graphicFrameLocks noGrp="1"/>
          </p:cNvGraphicFramePr>
          <p:nvPr/>
        </p:nvGraphicFramePr>
        <p:xfrm>
          <a:off x="478367" y="1321791"/>
          <a:ext cx="5690419" cy="68314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21587">
                  <a:extLst>
                    <a:ext uri="{9D8B030D-6E8A-4147-A177-3AD203B41FA5}">
                      <a16:colId xmlns:a16="http://schemas.microsoft.com/office/drawing/2014/main" val="454790756"/>
                    </a:ext>
                  </a:extLst>
                </a:gridCol>
                <a:gridCol w="1053737">
                  <a:extLst>
                    <a:ext uri="{9D8B030D-6E8A-4147-A177-3AD203B41FA5}">
                      <a16:colId xmlns:a16="http://schemas.microsoft.com/office/drawing/2014/main" val="3575780888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098108346"/>
                    </a:ext>
                  </a:extLst>
                </a:gridCol>
                <a:gridCol w="1117815">
                  <a:extLst>
                    <a:ext uri="{9D8B030D-6E8A-4147-A177-3AD203B41FA5}">
                      <a16:colId xmlns:a16="http://schemas.microsoft.com/office/drawing/2014/main" val="851942492"/>
                    </a:ext>
                  </a:extLst>
                </a:gridCol>
              </a:tblGrid>
              <a:tr h="32816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sz="1000" b="1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EMPRESAS PÚBLICAS </a:t>
                      </a:r>
                      <a:endParaRPr lang="es-CL" sz="10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8773" marR="8773" marT="8773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Mejor disposición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73" marR="8773" marT="8773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Más confiabilidad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73" marR="8773" marT="8773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Más oportuna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73" marR="8773" marT="8773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533771"/>
                  </a:ext>
                </a:extLst>
              </a:tr>
              <a:tr h="1707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Codelco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73" marR="8773" marT="8773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73" marR="8773" marT="8773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73" marR="8773" marT="8773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73" marR="8773" marT="8773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0978119"/>
                  </a:ext>
                </a:extLst>
              </a:tr>
              <a:tr h="18424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Banco Estado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73" marR="8773" marT="8773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73" marR="8773" marT="8773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73" marR="8773" marT="8773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73" marR="8773" marT="8773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795913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60570F9-177D-9C69-59A6-3DF4FD23C23D}"/>
              </a:ext>
            </a:extLst>
          </p:cNvPr>
          <p:cNvGraphicFramePr>
            <a:graphicFrameLocks noGrp="1"/>
          </p:cNvGraphicFramePr>
          <p:nvPr/>
        </p:nvGraphicFramePr>
        <p:xfrm>
          <a:off x="478367" y="2100197"/>
          <a:ext cx="5690421" cy="1875843"/>
        </p:xfrm>
        <a:graphic>
          <a:graphicData uri="http://schemas.openxmlformats.org/drawingml/2006/table">
            <a:tbl>
              <a:tblPr/>
              <a:tblGrid>
                <a:gridCol w="2424057">
                  <a:extLst>
                    <a:ext uri="{9D8B030D-6E8A-4147-A177-3AD203B41FA5}">
                      <a16:colId xmlns:a16="http://schemas.microsoft.com/office/drawing/2014/main" val="211967804"/>
                    </a:ext>
                  </a:extLst>
                </a:gridCol>
                <a:gridCol w="1088788">
                  <a:extLst>
                    <a:ext uri="{9D8B030D-6E8A-4147-A177-3AD203B41FA5}">
                      <a16:colId xmlns:a16="http://schemas.microsoft.com/office/drawing/2014/main" val="1683781913"/>
                    </a:ext>
                  </a:extLst>
                </a:gridCol>
                <a:gridCol w="1088788">
                  <a:extLst>
                    <a:ext uri="{9D8B030D-6E8A-4147-A177-3AD203B41FA5}">
                      <a16:colId xmlns:a16="http://schemas.microsoft.com/office/drawing/2014/main" val="2861384392"/>
                    </a:ext>
                  </a:extLst>
                </a:gridCol>
                <a:gridCol w="1088788">
                  <a:extLst>
                    <a:ext uri="{9D8B030D-6E8A-4147-A177-3AD203B41FA5}">
                      <a16:colId xmlns:a16="http://schemas.microsoft.com/office/drawing/2014/main" val="122488995"/>
                    </a:ext>
                  </a:extLst>
                </a:gridCol>
              </a:tblGrid>
              <a:tr h="38321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sz="1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SUPERINTENDENCIAS Y SERVICIOS PÚBLICOS </a:t>
                      </a:r>
                    </a:p>
                  </a:txBody>
                  <a:tcPr marL="3823" marR="3823" marT="3823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Mejor disposición</a:t>
                      </a:r>
                    </a:p>
                  </a:txBody>
                  <a:tcPr marL="3823" marR="3823" marT="3823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Más confiabilidad</a:t>
                      </a:r>
                    </a:p>
                  </a:txBody>
                  <a:tcPr marL="3823" marR="3823" marT="3823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Más oportuna</a:t>
                      </a:r>
                    </a:p>
                  </a:txBody>
                  <a:tcPr marL="3823" marR="3823" marT="3823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830430"/>
                  </a:ext>
                </a:extLst>
              </a:tr>
              <a:tr h="21172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Impuestos Internos (SII)</a:t>
                      </a:r>
                    </a:p>
                  </a:txBody>
                  <a:tcPr marL="3823" marR="3823" marT="38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23" marR="3823" marT="38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23" marR="3823" marT="38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23" marR="3823" marT="38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4755464"/>
                  </a:ext>
                </a:extLst>
              </a:tr>
              <a:tr h="21172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del Consumidor (</a:t>
                      </a:r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Sernac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3823" marR="3823" marT="38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23" marR="3823" marT="38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3" marR="3823" marT="38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23" marR="3823" marT="38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539930"/>
                  </a:ext>
                </a:extLst>
              </a:tr>
              <a:tr h="21172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 (INE)</a:t>
                      </a:r>
                    </a:p>
                  </a:txBody>
                  <a:tcPr marL="3823" marR="3823" marT="38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3" marR="3823" marT="38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3" marR="3823" marT="38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23" marR="3823" marT="38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2255780"/>
                  </a:ext>
                </a:extLst>
              </a:tr>
              <a:tr h="21172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Registro Civil</a:t>
                      </a:r>
                    </a:p>
                  </a:txBody>
                  <a:tcPr marL="3823" marR="3823" marT="38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3" marR="3823" marT="38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23" marR="3823" marT="38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23" marR="3823" marT="38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408739"/>
                  </a:ext>
                </a:extLst>
              </a:tr>
              <a:tr h="21172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Nacional de Emergencia (Onemi)</a:t>
                      </a:r>
                    </a:p>
                  </a:txBody>
                  <a:tcPr marL="3823" marR="3823" marT="38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23" marR="3823" marT="38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23" marR="3823" marT="38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23" marR="3823" marT="38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2169324"/>
                  </a:ext>
                </a:extLst>
              </a:tr>
              <a:tr h="21172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Salud</a:t>
                      </a:r>
                    </a:p>
                  </a:txBody>
                  <a:tcPr marL="3823" marR="3823" marT="38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23" marR="3823" marT="38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23" marR="3823" marT="38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23" marR="3823" marT="38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647645"/>
                  </a:ext>
                </a:extLst>
              </a:tr>
              <a:tr h="222307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Fiscalía Nacional Económica</a:t>
                      </a:r>
                    </a:p>
                  </a:txBody>
                  <a:tcPr marL="3823" marR="3823" marT="38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23" marR="3823" marT="38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23" marR="3823" marT="38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23" marR="3823" marT="38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261324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E259184C-C666-B52B-B3B3-1C3B6897B11C}"/>
              </a:ext>
            </a:extLst>
          </p:cNvPr>
          <p:cNvGraphicFramePr>
            <a:graphicFrameLocks noGrp="1"/>
          </p:cNvGraphicFramePr>
          <p:nvPr/>
        </p:nvGraphicFramePr>
        <p:xfrm>
          <a:off x="478367" y="4066555"/>
          <a:ext cx="5690421" cy="1111098"/>
        </p:xfrm>
        <a:graphic>
          <a:graphicData uri="http://schemas.openxmlformats.org/drawingml/2006/table">
            <a:tbl>
              <a:tblPr/>
              <a:tblGrid>
                <a:gridCol w="2433156">
                  <a:extLst>
                    <a:ext uri="{9D8B030D-6E8A-4147-A177-3AD203B41FA5}">
                      <a16:colId xmlns:a16="http://schemas.microsoft.com/office/drawing/2014/main" val="3044722315"/>
                    </a:ext>
                  </a:extLst>
                </a:gridCol>
                <a:gridCol w="1085755">
                  <a:extLst>
                    <a:ext uri="{9D8B030D-6E8A-4147-A177-3AD203B41FA5}">
                      <a16:colId xmlns:a16="http://schemas.microsoft.com/office/drawing/2014/main" val="471350436"/>
                    </a:ext>
                  </a:extLst>
                </a:gridCol>
                <a:gridCol w="1085755">
                  <a:extLst>
                    <a:ext uri="{9D8B030D-6E8A-4147-A177-3AD203B41FA5}">
                      <a16:colId xmlns:a16="http://schemas.microsoft.com/office/drawing/2014/main" val="1926981868"/>
                    </a:ext>
                  </a:extLst>
                </a:gridCol>
                <a:gridCol w="1085755">
                  <a:extLst>
                    <a:ext uri="{9D8B030D-6E8A-4147-A177-3AD203B41FA5}">
                      <a16:colId xmlns:a16="http://schemas.microsoft.com/office/drawing/2014/main" val="3037657566"/>
                    </a:ext>
                  </a:extLst>
                </a:gridCol>
              </a:tblGrid>
              <a:tr h="27343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sz="1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 FUERZAS ARMADAS Y DE ORDEN PÚBLICO</a:t>
                      </a:r>
                    </a:p>
                  </a:txBody>
                  <a:tcPr marL="4973" marR="4973" marT="497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Mejor disposición</a:t>
                      </a:r>
                    </a:p>
                  </a:txBody>
                  <a:tcPr marL="4973" marR="4973" marT="497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Más confiabilidad</a:t>
                      </a:r>
                    </a:p>
                  </a:txBody>
                  <a:tcPr marL="4973" marR="4973" marT="497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Más oportuna</a:t>
                      </a:r>
                    </a:p>
                  </a:txBody>
                  <a:tcPr marL="4973" marR="4973" marT="497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914230"/>
                  </a:ext>
                </a:extLst>
              </a:tr>
              <a:tr h="167533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Gendarmería de Chile</a:t>
                      </a:r>
                    </a:p>
                  </a:txBody>
                  <a:tcPr marL="4973" marR="4973" marT="4973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973" marR="4973" marT="497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973" marR="4973" marT="497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973" marR="4973" marT="497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249743"/>
                  </a:ext>
                </a:extLst>
              </a:tr>
              <a:tr h="167533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Carabineros de Chile</a:t>
                      </a:r>
                    </a:p>
                  </a:txBody>
                  <a:tcPr marL="4973" marR="4973" marT="4973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973" marR="4973" marT="497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973" marR="4973" marT="497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973" marR="4973" marT="497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762031"/>
                  </a:ext>
                </a:extLst>
              </a:tr>
              <a:tr h="167533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Policía de Investigaciones</a:t>
                      </a:r>
                    </a:p>
                  </a:txBody>
                  <a:tcPr marL="4973" marR="4973" marT="4973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973" marR="4973" marT="497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973" marR="4973" marT="497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973" marR="4973" marT="497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838948"/>
                  </a:ext>
                </a:extLst>
              </a:tr>
              <a:tr h="167533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Ejército de Chile</a:t>
                      </a:r>
                    </a:p>
                  </a:txBody>
                  <a:tcPr marL="4973" marR="4973" marT="4973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73" marR="4973" marT="497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73" marR="4973" marT="497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973" marR="4973" marT="497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984547"/>
                  </a:ext>
                </a:extLst>
              </a:tr>
              <a:tr h="167533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Fuerza Aérea de Chile</a:t>
                      </a:r>
                    </a:p>
                  </a:txBody>
                  <a:tcPr marL="4973" marR="4973" marT="4973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73" marR="4973" marT="497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973" marR="4973" marT="497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973" marR="4973" marT="497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255938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CF15017E-0765-D2DA-6D48-8B4C3ED2B8C4}"/>
              </a:ext>
            </a:extLst>
          </p:cNvPr>
          <p:cNvGraphicFramePr>
            <a:graphicFrameLocks noGrp="1"/>
          </p:cNvGraphicFramePr>
          <p:nvPr/>
        </p:nvGraphicFramePr>
        <p:xfrm>
          <a:off x="478367" y="5304879"/>
          <a:ext cx="5690416" cy="1165910"/>
        </p:xfrm>
        <a:graphic>
          <a:graphicData uri="http://schemas.openxmlformats.org/drawingml/2006/table">
            <a:tbl>
              <a:tblPr/>
              <a:tblGrid>
                <a:gridCol w="2442256">
                  <a:extLst>
                    <a:ext uri="{9D8B030D-6E8A-4147-A177-3AD203B41FA5}">
                      <a16:colId xmlns:a16="http://schemas.microsoft.com/office/drawing/2014/main" val="167691783"/>
                    </a:ext>
                  </a:extLst>
                </a:gridCol>
                <a:gridCol w="1082720">
                  <a:extLst>
                    <a:ext uri="{9D8B030D-6E8A-4147-A177-3AD203B41FA5}">
                      <a16:colId xmlns:a16="http://schemas.microsoft.com/office/drawing/2014/main" val="784595769"/>
                    </a:ext>
                  </a:extLst>
                </a:gridCol>
                <a:gridCol w="1082720">
                  <a:extLst>
                    <a:ext uri="{9D8B030D-6E8A-4147-A177-3AD203B41FA5}">
                      <a16:colId xmlns:a16="http://schemas.microsoft.com/office/drawing/2014/main" val="453739055"/>
                    </a:ext>
                  </a:extLst>
                </a:gridCol>
                <a:gridCol w="1082720">
                  <a:extLst>
                    <a:ext uri="{9D8B030D-6E8A-4147-A177-3AD203B41FA5}">
                      <a16:colId xmlns:a16="http://schemas.microsoft.com/office/drawing/2014/main" val="4176212124"/>
                    </a:ext>
                  </a:extLst>
                </a:gridCol>
              </a:tblGrid>
              <a:tr h="32978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ÓRGANOS AUTÓNOMOS Y OTROS PODERES DEL ESTADO </a:t>
                      </a:r>
                      <a:r>
                        <a:rPr lang="es-CL" sz="1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</a:txBody>
                  <a:tcPr marL="4665" marR="4665" marT="46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Mejor disposición</a:t>
                      </a:r>
                    </a:p>
                  </a:txBody>
                  <a:tcPr marL="4665" marR="4665" marT="46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Más confiabilidad</a:t>
                      </a:r>
                    </a:p>
                  </a:txBody>
                  <a:tcPr marL="4665" marR="4665" marT="46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Más oportuna</a:t>
                      </a:r>
                    </a:p>
                  </a:txBody>
                  <a:tcPr marL="4665" marR="4665" marT="46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778433"/>
                  </a:ext>
                </a:extLst>
              </a:tr>
              <a:tr h="16722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Contraloría</a:t>
                      </a:r>
                    </a:p>
                  </a:txBody>
                  <a:tcPr marL="4665" marR="4665" marT="46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4665" marR="4665" marT="466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4665" marR="4665" marT="466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4665" marR="4665" marT="466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217996"/>
                  </a:ext>
                </a:extLst>
              </a:tr>
              <a:tr h="16722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Banco Central</a:t>
                      </a:r>
                    </a:p>
                  </a:txBody>
                  <a:tcPr marL="4665" marR="4665" marT="46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4665" marR="4665" marT="466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4665" marR="4665" marT="466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4665" marR="4665" marT="466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530178"/>
                  </a:ext>
                </a:extLst>
              </a:tr>
              <a:tr h="167225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Ministerio Público (Fiscales de Chile)</a:t>
                      </a:r>
                    </a:p>
                  </a:txBody>
                  <a:tcPr marL="4665" marR="4665" marT="466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4665" marR="4665" marT="466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4665" marR="4665" marT="466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4665" marR="4665" marT="466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886313"/>
                  </a:ext>
                </a:extLst>
              </a:tr>
              <a:tr h="167225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Servel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65" marR="4665" marT="466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4665" marR="4665" marT="466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4665" marR="4665" marT="466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4665" marR="4665" marT="466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925115"/>
                  </a:ext>
                </a:extLst>
              </a:tr>
              <a:tr h="16722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Poder Judicial (Cortes y Juzgados)</a:t>
                      </a:r>
                    </a:p>
                  </a:txBody>
                  <a:tcPr marL="4665" marR="4665" marT="466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4665" marR="4665" marT="466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4665" marR="4665" marT="466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4665" marR="4665" marT="466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465782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82184FD8-C458-B8A5-58F8-AB567821A321}"/>
              </a:ext>
            </a:extLst>
          </p:cNvPr>
          <p:cNvGraphicFramePr>
            <a:graphicFrameLocks noGrp="1"/>
          </p:cNvGraphicFramePr>
          <p:nvPr/>
        </p:nvGraphicFramePr>
        <p:xfrm>
          <a:off x="6326780" y="4828295"/>
          <a:ext cx="5534295" cy="922688"/>
        </p:xfrm>
        <a:graphic>
          <a:graphicData uri="http://schemas.openxmlformats.org/drawingml/2006/table">
            <a:tbl>
              <a:tblPr/>
              <a:tblGrid>
                <a:gridCol w="2634340">
                  <a:extLst>
                    <a:ext uri="{9D8B030D-6E8A-4147-A177-3AD203B41FA5}">
                      <a16:colId xmlns:a16="http://schemas.microsoft.com/office/drawing/2014/main" val="3881566212"/>
                    </a:ext>
                  </a:extLst>
                </a:gridCol>
                <a:gridCol w="1062446">
                  <a:extLst>
                    <a:ext uri="{9D8B030D-6E8A-4147-A177-3AD203B41FA5}">
                      <a16:colId xmlns:a16="http://schemas.microsoft.com/office/drawing/2014/main" val="2440750376"/>
                    </a:ext>
                  </a:extLst>
                </a:gridCol>
                <a:gridCol w="1026952">
                  <a:extLst>
                    <a:ext uri="{9D8B030D-6E8A-4147-A177-3AD203B41FA5}">
                      <a16:colId xmlns:a16="http://schemas.microsoft.com/office/drawing/2014/main" val="1562215354"/>
                    </a:ext>
                  </a:extLst>
                </a:gridCol>
                <a:gridCol w="810557">
                  <a:extLst>
                    <a:ext uri="{9D8B030D-6E8A-4147-A177-3AD203B41FA5}">
                      <a16:colId xmlns:a16="http://schemas.microsoft.com/office/drawing/2014/main" val="10990916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 OTROS ORGANISMOS</a:t>
                      </a:r>
                      <a:endParaRPr lang="es-CL" sz="10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8552" marR="8552" marT="855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Mejor disposición</a:t>
                      </a:r>
                    </a:p>
                  </a:txBody>
                  <a:tcPr marL="8552" marR="8552" marT="855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Más confiabilidad</a:t>
                      </a:r>
                    </a:p>
                  </a:txBody>
                  <a:tcPr marL="8552" marR="8552" marT="855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l" fontAlgn="b"/>
                      <a:r>
                        <a:rPr lang="es-CL" sz="1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Más oportuna</a:t>
                      </a:r>
                    </a:p>
                    <a:p>
                      <a:pPr algn="l" fontAlgn="b"/>
                      <a:endParaRPr lang="es-CL" sz="10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8552" marR="8552" marT="8552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073882"/>
                  </a:ext>
                </a:extLst>
              </a:tr>
              <a:tr h="223155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Bomberos</a:t>
                      </a:r>
                    </a:p>
                  </a:txBody>
                  <a:tcPr marL="8552" marR="8552" marT="8552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8552" marR="8552" marT="8552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8552" marR="8552" marT="8552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8552" marR="8552" marT="8552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352701"/>
                  </a:ext>
                </a:extLst>
              </a:tr>
              <a:tr h="23378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Asociación Nacional de Fútbol Profesional (ANFP)</a:t>
                      </a:r>
                    </a:p>
                  </a:txBody>
                  <a:tcPr marL="8552" marR="8552" marT="8552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8552" marR="8552" marT="8552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8552" marR="8552" marT="8552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8552" marR="8552" marT="8552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90967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p52"/>
          <p:cNvSpPr/>
          <p:nvPr/>
        </p:nvSpPr>
        <p:spPr>
          <a:xfrm>
            <a:off x="1953658" y="1791063"/>
            <a:ext cx="8284683" cy="1436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s-CL" sz="4267" b="1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Desafíos en el Acceso a la Información </a:t>
            </a:r>
            <a:endParaRPr kumimoji="0" sz="4267" b="1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89" name="Google Shape;1489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89856" y="5706465"/>
            <a:ext cx="2605755" cy="99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0" name="Google Shape;1490;p52" descr="Un dibujo con letras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0718" y="5770513"/>
            <a:ext cx="2857500" cy="104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6182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8" name="Google Shape;1768;p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23976" y="1"/>
            <a:ext cx="2168025" cy="827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9" name="Google Shape;1769;p84" descr="Un dibujo con letras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23976" y="6108960"/>
            <a:ext cx="1985657" cy="723661"/>
          </a:xfrm>
          <a:prstGeom prst="rect">
            <a:avLst/>
          </a:prstGeom>
          <a:noFill/>
          <a:ln>
            <a:noFill/>
          </a:ln>
        </p:spPr>
      </p:pic>
      <p:sp>
        <p:nvSpPr>
          <p:cNvPr id="1770" name="Google Shape;1770;p84"/>
          <p:cNvSpPr txBox="1"/>
          <p:nvPr/>
        </p:nvSpPr>
        <p:spPr>
          <a:xfrm>
            <a:off x="181249" y="1176703"/>
            <a:ext cx="9842800" cy="102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277165" marR="3081" lvl="1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s-MX" sz="1867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¿Considera Ud. que el acceso de los periodistas a la información pública ha mejorado, se ha mantenido igual o ha </a:t>
            </a:r>
            <a:r>
              <a:rPr kumimoji="0" lang="es-MX" sz="1867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empeorado</a:t>
            </a:r>
            <a:r>
              <a:rPr kumimoji="0" lang="es-MX" sz="1867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kumimoji="0" lang="es-MX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(N= 307)</a:t>
            </a:r>
            <a:endParaRPr kumimoji="0" lang="es-MX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77165" marR="3081" lvl="1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kumimoji="0" lang="es-MX" sz="2133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	</a:t>
            </a:r>
            <a:endParaRPr kumimoji="0" lang="es-MX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1786495-58ED-647C-3D37-D97FBC382439}"/>
              </a:ext>
            </a:extLst>
          </p:cNvPr>
          <p:cNvGraphicFramePr>
            <a:graphicFrameLocks/>
          </p:cNvGraphicFramePr>
          <p:nvPr/>
        </p:nvGraphicFramePr>
        <p:xfrm>
          <a:off x="403951" y="2126521"/>
          <a:ext cx="9842799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Google Shape;1479;p51">
            <a:extLst>
              <a:ext uri="{FF2B5EF4-FFF2-40B4-BE49-F238E27FC236}">
                <a16:creationId xmlns:a16="http://schemas.microsoft.com/office/drawing/2014/main" id="{E86F8B2C-60F9-B1B1-7FD3-8C0611B74E27}"/>
              </a:ext>
            </a:extLst>
          </p:cNvPr>
          <p:cNvSpPr/>
          <p:nvPr/>
        </p:nvSpPr>
        <p:spPr>
          <a:xfrm>
            <a:off x="-1" y="138801"/>
            <a:ext cx="9842799" cy="6887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3333"/>
              </a:srgbClr>
            </a:outerShdw>
          </a:effectLst>
        </p:spPr>
        <p:txBody>
          <a:bodyPr spcFirstLastPara="1" wrap="square" lIns="121833" tIns="60900" rIns="121833" bIns="60900" anchor="ctr" anchorCtr="0">
            <a:noAutofit/>
          </a:bodyPr>
          <a:lstStyle/>
          <a:p>
            <a:pPr marL="277165" marR="0" lvl="1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r>
              <a:rPr kumimoji="0" lang="es-CL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Desafíos en el acceso a la información Pública </a:t>
            </a:r>
          </a:p>
        </p:txBody>
      </p:sp>
    </p:spTree>
    <p:extLst>
      <p:ext uri="{BB962C8B-B14F-4D97-AF65-F5344CB8AC3E}">
        <p14:creationId xmlns:p14="http://schemas.microsoft.com/office/powerpoint/2010/main" val="2938378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3"/>
          <p:cNvSpPr/>
          <p:nvPr/>
        </p:nvSpPr>
        <p:spPr>
          <a:xfrm>
            <a:off x="2946400" y="2054269"/>
            <a:ext cx="6299200" cy="1436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s-CL" sz="4267" b="1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I. ASPECTOS TÉCNICOS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endParaRPr kumimoji="0" sz="4267" b="1" i="0" u="none" strike="noStrike" kern="0" cap="none" spc="0" normalizeH="0" baseline="0" noProof="0" dirty="0">
              <a:ln>
                <a:noFill/>
              </a:ln>
              <a:solidFill>
                <a:srgbClr val="66CD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1" name="Google Shape;991;p3" descr="Un dibujo con letras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718" y="5770513"/>
            <a:ext cx="2857500" cy="104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Brand">
            <a:extLst>
              <a:ext uri="{FF2B5EF4-FFF2-40B4-BE49-F238E27FC236}">
                <a16:creationId xmlns:a16="http://schemas.microsoft.com/office/drawing/2014/main" id="{EA239112-67AD-7671-5429-F29831ACB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269" y="5900291"/>
            <a:ext cx="2198013" cy="75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" name="Google Shape;1792;p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23976" y="1"/>
            <a:ext cx="2168025" cy="827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3" name="Google Shape;1793;p82" descr="Un dibujo con letras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3976" y="6108960"/>
            <a:ext cx="1985657" cy="723661"/>
          </a:xfrm>
          <a:prstGeom prst="rect">
            <a:avLst/>
          </a:prstGeom>
          <a:noFill/>
          <a:ln>
            <a:noFill/>
          </a:ln>
        </p:spPr>
      </p:pic>
      <p:sp>
        <p:nvSpPr>
          <p:cNvPr id="1794" name="Google Shape;1794;p82"/>
          <p:cNvSpPr txBox="1"/>
          <p:nvPr/>
        </p:nvSpPr>
        <p:spPr>
          <a:xfrm>
            <a:off x="181249" y="1176704"/>
            <a:ext cx="9842800" cy="1477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277165" marR="3081" lvl="1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s-CL" sz="1867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¿Cómo evalúa la Ley de Transparencia como herramienta para acceder a la información pública? </a:t>
            </a:r>
            <a:r>
              <a:rPr kumimoji="0" lang="es-CL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(N= 306) (% notas 6 y 7)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77165" marR="3081" lvl="1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77165" marR="3081" lvl="1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6" name="Google Shape;1796;p82"/>
          <p:cNvSpPr txBox="1"/>
          <p:nvPr/>
        </p:nvSpPr>
        <p:spPr>
          <a:xfrm>
            <a:off x="689969" y="4389156"/>
            <a:ext cx="4415432" cy="2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s-CL" sz="11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*Los años sin porcentaje, esta pregunta no fue integrada en la encuesta. 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7" name="Google Shape;1797;p82"/>
          <p:cNvSpPr/>
          <p:nvPr/>
        </p:nvSpPr>
        <p:spPr>
          <a:xfrm>
            <a:off x="7122110" y="2000250"/>
            <a:ext cx="2934684" cy="4349891"/>
          </a:xfrm>
          <a:custGeom>
            <a:avLst/>
            <a:gdLst/>
            <a:ahLst/>
            <a:cxnLst/>
            <a:rect l="l" t="t" r="r" b="b"/>
            <a:pathLst>
              <a:path w="14444980" h="3060065" extrusionOk="0">
                <a:moveTo>
                  <a:pt x="14444649" y="3059456"/>
                </a:moveTo>
                <a:lnTo>
                  <a:pt x="0" y="3059456"/>
                </a:lnTo>
                <a:lnTo>
                  <a:pt x="0" y="0"/>
                </a:lnTo>
                <a:lnTo>
                  <a:pt x="14444649" y="0"/>
                </a:lnTo>
                <a:lnTo>
                  <a:pt x="14444649" y="3059456"/>
                </a:lnTo>
                <a:close/>
              </a:path>
            </a:pathLst>
          </a:custGeom>
          <a:solidFill>
            <a:srgbClr val="66CDFF">
              <a:alpha val="13333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s-C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3% </a:t>
            </a: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 los/as encuestados/as </a:t>
            </a:r>
            <a:r>
              <a:rPr kumimoji="0" lang="es-C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no la conoce.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s-C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Aquellos/as que sí la conocen, la evalúan con nota promedio de </a:t>
            </a:r>
            <a:r>
              <a:rPr kumimoji="0" lang="es-C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4,9.</a:t>
            </a:r>
          </a:p>
          <a:p>
            <a:pPr marL="0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s-C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Su evaluación baja respecto a 2021</a:t>
            </a:r>
          </a:p>
          <a:p>
            <a:pPr marL="0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s-CL" sz="18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s-CL" sz="18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s-C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s-C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Se observa que </a:t>
            </a:r>
            <a:r>
              <a:rPr kumimoji="0" lang="es-C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quienes valoran bien la Ley, ven a su vez, en mayor proporción, una mejoría en el acceso a la información </a:t>
            </a: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(y en menor proporción, una mantención).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554323" marR="3081" lvl="2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554323" marR="3081" lvl="2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3081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189" marR="3081" lvl="0" indent="-321725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80990" marR="3081" lvl="0" indent="-245527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3081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479;p51">
            <a:extLst>
              <a:ext uri="{FF2B5EF4-FFF2-40B4-BE49-F238E27FC236}">
                <a16:creationId xmlns:a16="http://schemas.microsoft.com/office/drawing/2014/main" id="{9B310401-F929-727D-2D6D-C5ACEA721C6A}"/>
              </a:ext>
            </a:extLst>
          </p:cNvPr>
          <p:cNvSpPr/>
          <p:nvPr/>
        </p:nvSpPr>
        <p:spPr>
          <a:xfrm>
            <a:off x="-1" y="138801"/>
            <a:ext cx="9842799" cy="6887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3333"/>
              </a:srgbClr>
            </a:outerShdw>
          </a:effectLst>
        </p:spPr>
        <p:txBody>
          <a:bodyPr spcFirstLastPara="1" wrap="square" lIns="121833" tIns="60900" rIns="121833" bIns="60900" anchor="ctr" anchorCtr="0">
            <a:noAutofit/>
          </a:bodyPr>
          <a:lstStyle/>
          <a:p>
            <a:pPr marL="277165" marR="0" lvl="1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r>
              <a:rPr kumimoji="0" lang="es-C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Ley de Transparencia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F722D6A-4830-7E8B-3AEC-E3990A22DA85}"/>
              </a:ext>
            </a:extLst>
          </p:cNvPr>
          <p:cNvGraphicFramePr>
            <a:graphicFrameLocks noGrp="1"/>
          </p:cNvGraphicFramePr>
          <p:nvPr/>
        </p:nvGraphicFramePr>
        <p:xfrm>
          <a:off x="395881" y="4835695"/>
          <a:ext cx="6321495" cy="15144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4299">
                  <a:extLst>
                    <a:ext uri="{9D8B030D-6E8A-4147-A177-3AD203B41FA5}">
                      <a16:colId xmlns:a16="http://schemas.microsoft.com/office/drawing/2014/main" val="1721016271"/>
                    </a:ext>
                  </a:extLst>
                </a:gridCol>
                <a:gridCol w="1264299">
                  <a:extLst>
                    <a:ext uri="{9D8B030D-6E8A-4147-A177-3AD203B41FA5}">
                      <a16:colId xmlns:a16="http://schemas.microsoft.com/office/drawing/2014/main" val="2926678325"/>
                    </a:ext>
                  </a:extLst>
                </a:gridCol>
                <a:gridCol w="1264299">
                  <a:extLst>
                    <a:ext uri="{9D8B030D-6E8A-4147-A177-3AD203B41FA5}">
                      <a16:colId xmlns:a16="http://schemas.microsoft.com/office/drawing/2014/main" val="1512513561"/>
                    </a:ext>
                  </a:extLst>
                </a:gridCol>
                <a:gridCol w="1264299">
                  <a:extLst>
                    <a:ext uri="{9D8B030D-6E8A-4147-A177-3AD203B41FA5}">
                      <a16:colId xmlns:a16="http://schemas.microsoft.com/office/drawing/2014/main" val="2022243777"/>
                    </a:ext>
                  </a:extLst>
                </a:gridCol>
                <a:gridCol w="1264299">
                  <a:extLst>
                    <a:ext uri="{9D8B030D-6E8A-4147-A177-3AD203B41FA5}">
                      <a16:colId xmlns:a16="http://schemas.microsoft.com/office/drawing/2014/main" val="4263959443"/>
                    </a:ext>
                  </a:extLst>
                </a:gridCol>
              </a:tblGrid>
              <a:tr h="383573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 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1" marR="4671" marT="4671" marB="0" anchor="b"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</a:rPr>
                        <a:t>Evaluación Acceso a la Información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1" marR="4671" marT="4671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875120"/>
                  </a:ext>
                </a:extLst>
              </a:tr>
              <a:tr h="411071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u="none" strike="noStrike">
                          <a:effectLst/>
                        </a:rPr>
                        <a:t>Ha empeorado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1" marR="4671" marT="46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u="none" strike="noStrike">
                          <a:effectLst/>
                        </a:rPr>
                        <a:t>Se ha mantenido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1" marR="4671" marT="46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u="none" strike="noStrike" dirty="0">
                          <a:effectLst/>
                        </a:rPr>
                        <a:t>Ha mejorado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1" marR="4671" marT="4671" marB="0" anchor="ctr"/>
                </a:tc>
                <a:extLst>
                  <a:ext uri="{0D108BD9-81ED-4DB2-BD59-A6C34878D82A}">
                    <a16:rowId xmlns:a16="http://schemas.microsoft.com/office/drawing/2014/main" val="1283674028"/>
                  </a:ext>
                </a:extLst>
              </a:tr>
              <a:tr h="3087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L" sz="1200" u="none" strike="noStrike">
                          <a:effectLst/>
                        </a:rPr>
                        <a:t>Evaluación de Ley Transparencia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1" marR="4671" marT="46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u="none" strike="noStrike">
                          <a:effectLst/>
                        </a:rPr>
                        <a:t>Mala y Regular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1" marR="4671" marT="46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u="none" strike="noStrike" dirty="0">
                          <a:effectLst/>
                        </a:rPr>
                        <a:t>27,7%*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1" marR="4671" marT="46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u="none" strike="noStrike">
                          <a:effectLst/>
                        </a:rPr>
                        <a:t>48,2%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1" marR="4671" marT="46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u="none" strike="noStrike" dirty="0">
                          <a:effectLst/>
                        </a:rPr>
                        <a:t>24,1%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1" marR="4671" marT="4671" marB="0" anchor="ctr"/>
                </a:tc>
                <a:extLst>
                  <a:ext uri="{0D108BD9-81ED-4DB2-BD59-A6C34878D82A}">
                    <a16:rowId xmlns:a16="http://schemas.microsoft.com/office/drawing/2014/main" val="1296187408"/>
                  </a:ext>
                </a:extLst>
              </a:tr>
              <a:tr h="41107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u="none" strike="noStrike">
                          <a:effectLst/>
                        </a:rPr>
                        <a:t>Buena y Muy buena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1" marR="4671" marT="46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u="none" strike="noStrike">
                          <a:effectLst/>
                        </a:rPr>
                        <a:t>15,6%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1" marR="4671" marT="46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u="none" strike="noStrike">
                          <a:effectLst/>
                        </a:rPr>
                        <a:t>49,2%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1" marR="4671" marT="46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u="none" strike="noStrike" dirty="0">
                          <a:effectLst/>
                        </a:rPr>
                        <a:t>35,2%*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1" marR="4671" marT="4671" marB="0" anchor="ctr"/>
                </a:tc>
                <a:extLst>
                  <a:ext uri="{0D108BD9-81ED-4DB2-BD59-A6C34878D82A}">
                    <a16:rowId xmlns:a16="http://schemas.microsoft.com/office/drawing/2014/main" val="454694713"/>
                  </a:ext>
                </a:extLst>
              </a:tr>
            </a:tbl>
          </a:graphicData>
        </a:graphic>
      </p:graphicFrame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1595A184-73B4-AD49-EDC8-AAAE332367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4106281"/>
              </p:ext>
            </p:extLst>
          </p:nvPr>
        </p:nvGraphicFramePr>
        <p:xfrm>
          <a:off x="689970" y="1819563"/>
          <a:ext cx="6027406" cy="2583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F99BBD23-6267-5CBD-163C-A358F86B5C2B}"/>
              </a:ext>
            </a:extLst>
          </p:cNvPr>
          <p:cNvGraphicFramePr>
            <a:graphicFrameLocks/>
          </p:cNvGraphicFramePr>
          <p:nvPr/>
        </p:nvGraphicFramePr>
        <p:xfrm>
          <a:off x="999241" y="1885361"/>
          <a:ext cx="9024735" cy="4585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735" name="Google Shape;1735;p8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3976" y="1"/>
            <a:ext cx="2168025" cy="827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6" name="Google Shape;1736;p80" descr="Un dibujo con letras&#10;&#10;Descripción generada automáticamente con confianza medi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23976" y="6108960"/>
            <a:ext cx="1985657" cy="723661"/>
          </a:xfrm>
          <a:prstGeom prst="rect">
            <a:avLst/>
          </a:prstGeom>
          <a:noFill/>
          <a:ln>
            <a:noFill/>
          </a:ln>
        </p:spPr>
      </p:pic>
      <p:sp>
        <p:nvSpPr>
          <p:cNvPr id="1737" name="Google Shape;1737;p80"/>
          <p:cNvSpPr txBox="1"/>
          <p:nvPr/>
        </p:nvSpPr>
        <p:spPr>
          <a:xfrm>
            <a:off x="181249" y="1081103"/>
            <a:ext cx="9842800" cy="69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s-CL" sz="1867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 los siguientes mecanismos para obtener información pública, ¿cuáles son los tres más efectivos que Ud. prefiere utilizar</a:t>
            </a:r>
            <a:r>
              <a:rPr kumimoji="0" lang="es-CL" sz="18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kumimoji="0" lang="es-CL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(N= 448) (Marca dentro de las 3 preferencias)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9" name="Google Shape;1739;p80"/>
          <p:cNvSpPr/>
          <p:nvPr/>
        </p:nvSpPr>
        <p:spPr>
          <a:xfrm>
            <a:off x="6468569" y="3637023"/>
            <a:ext cx="499587" cy="463536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721;p78">
            <a:extLst>
              <a:ext uri="{FF2B5EF4-FFF2-40B4-BE49-F238E27FC236}">
                <a16:creationId xmlns:a16="http://schemas.microsoft.com/office/drawing/2014/main" id="{A27C859D-4C9C-484D-A85E-E8530C93E746}"/>
              </a:ext>
            </a:extLst>
          </p:cNvPr>
          <p:cNvSpPr/>
          <p:nvPr/>
        </p:nvSpPr>
        <p:spPr>
          <a:xfrm>
            <a:off x="7154911" y="4249476"/>
            <a:ext cx="4163748" cy="1752927"/>
          </a:xfrm>
          <a:custGeom>
            <a:avLst/>
            <a:gdLst/>
            <a:ahLst/>
            <a:cxnLst/>
            <a:rect l="l" t="t" r="r" b="b"/>
            <a:pathLst>
              <a:path w="14444980" h="3060065" extrusionOk="0">
                <a:moveTo>
                  <a:pt x="14444649" y="3059456"/>
                </a:moveTo>
                <a:lnTo>
                  <a:pt x="0" y="3059456"/>
                </a:lnTo>
                <a:lnTo>
                  <a:pt x="0" y="0"/>
                </a:lnTo>
                <a:lnTo>
                  <a:pt x="14444649" y="0"/>
                </a:lnTo>
                <a:lnTo>
                  <a:pt x="14444649" y="3059456"/>
                </a:lnTo>
                <a:close/>
              </a:path>
            </a:pathLst>
          </a:custGeom>
          <a:solidFill>
            <a:srgbClr val="66CDFF">
              <a:alpha val="13333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s-CL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Del </a:t>
            </a:r>
            <a:r>
              <a:rPr kumimoji="0" lang="es-CL" sz="1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2021 al 2022 </a:t>
            </a:r>
            <a:r>
              <a:rPr kumimoji="0" lang="es-CL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se mantienen las 2 primeras prioridades.</a:t>
            </a:r>
          </a:p>
          <a:p>
            <a:pPr marL="0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s-CL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s-CL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Aumenta el mecanismo mediante </a:t>
            </a:r>
            <a:r>
              <a:rPr kumimoji="0" lang="es-CL" sz="1867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Whatsapp</a:t>
            </a:r>
            <a:r>
              <a:rPr kumimoji="0" lang="es-CL" sz="1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u otras aplicaciones</a:t>
            </a:r>
            <a:r>
              <a:rPr kumimoji="0" lang="es-CL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; y los </a:t>
            </a:r>
            <a:r>
              <a:rPr kumimoji="0" lang="es-CL" sz="1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comunicados de prensa</a:t>
            </a:r>
            <a:r>
              <a:rPr kumimoji="0" lang="es-CL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554323" marR="3081" lvl="2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3081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189" marR="3081" lvl="0" indent="-321725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80990" marR="3081" lvl="0" indent="-245527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3081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479;p51">
            <a:extLst>
              <a:ext uri="{FF2B5EF4-FFF2-40B4-BE49-F238E27FC236}">
                <a16:creationId xmlns:a16="http://schemas.microsoft.com/office/drawing/2014/main" id="{CF899804-077D-E192-994D-CA5F7440DD5D}"/>
              </a:ext>
            </a:extLst>
          </p:cNvPr>
          <p:cNvSpPr/>
          <p:nvPr/>
        </p:nvSpPr>
        <p:spPr>
          <a:xfrm>
            <a:off x="-2" y="121219"/>
            <a:ext cx="9842800" cy="6887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3333"/>
              </a:srgbClr>
            </a:outerShdw>
          </a:effectLst>
        </p:spPr>
        <p:txBody>
          <a:bodyPr spcFirstLastPara="1" wrap="square" lIns="121833" tIns="60900" rIns="121833" bIns="60900" anchor="ctr" anchorCtr="0">
            <a:noAutofit/>
          </a:bodyPr>
          <a:lstStyle/>
          <a:p>
            <a:pPr marL="277165" marR="0" lvl="1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r>
              <a:rPr kumimoji="0" lang="es-CL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Mecanismos de información preferidos</a:t>
            </a:r>
          </a:p>
        </p:txBody>
      </p:sp>
      <p:sp>
        <p:nvSpPr>
          <p:cNvPr id="6" name="Google Shape;1739;p80">
            <a:extLst>
              <a:ext uri="{FF2B5EF4-FFF2-40B4-BE49-F238E27FC236}">
                <a16:creationId xmlns:a16="http://schemas.microsoft.com/office/drawing/2014/main" id="{BBD5E31E-884C-D0A0-F0C1-1CFC91E3C571}"/>
              </a:ext>
            </a:extLst>
          </p:cNvPr>
          <p:cNvSpPr/>
          <p:nvPr/>
        </p:nvSpPr>
        <p:spPr>
          <a:xfrm>
            <a:off x="7111927" y="2941770"/>
            <a:ext cx="499587" cy="463536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3920C98A-4190-B13A-4320-5396A7D98B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5398936"/>
              </p:ext>
            </p:extLst>
          </p:nvPr>
        </p:nvGraphicFramePr>
        <p:xfrm>
          <a:off x="323850" y="2002069"/>
          <a:ext cx="9486900" cy="4707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746" name="Google Shape;1746;p8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3976" y="1"/>
            <a:ext cx="2168025" cy="827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7" name="Google Shape;1747;p83" descr="Un dibujo con letras&#10;&#10;Descripción generada automáticamente con confianza medi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23976" y="6108960"/>
            <a:ext cx="1985657" cy="723661"/>
          </a:xfrm>
          <a:prstGeom prst="rect">
            <a:avLst/>
          </a:prstGeom>
          <a:noFill/>
          <a:ln>
            <a:noFill/>
          </a:ln>
        </p:spPr>
      </p:pic>
      <p:sp>
        <p:nvSpPr>
          <p:cNvPr id="1748" name="Google Shape;1748;p83"/>
          <p:cNvSpPr txBox="1"/>
          <p:nvPr/>
        </p:nvSpPr>
        <p:spPr>
          <a:xfrm>
            <a:off x="181249" y="1058147"/>
            <a:ext cx="10166400" cy="94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s-CL" sz="1867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En el último año, ¿con qué frecuencia se ha enfrentado usted con alguna de las siguientes dificultades para acceder a información pública</a:t>
            </a:r>
            <a:r>
              <a:rPr kumimoji="0" lang="es-CL" sz="1867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kumimoji="0" lang="es-CL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(N=339) (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% mención notas 6 y 7, en escala de “1 nunca – 7 frecuentemente”)</a:t>
            </a:r>
            <a:endParaRPr kumimoji="0" sz="1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479;p51">
            <a:extLst>
              <a:ext uri="{FF2B5EF4-FFF2-40B4-BE49-F238E27FC236}">
                <a16:creationId xmlns:a16="http://schemas.microsoft.com/office/drawing/2014/main" id="{BEE0AA39-EEBA-1519-FADE-766A5BF8E038}"/>
              </a:ext>
            </a:extLst>
          </p:cNvPr>
          <p:cNvSpPr/>
          <p:nvPr/>
        </p:nvSpPr>
        <p:spPr>
          <a:xfrm>
            <a:off x="-1" y="138801"/>
            <a:ext cx="9884229" cy="6887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3333"/>
              </a:srgbClr>
            </a:outerShdw>
          </a:effectLst>
        </p:spPr>
        <p:txBody>
          <a:bodyPr spcFirstLastPara="1" wrap="square" lIns="121833" tIns="60900" rIns="121833" bIns="60900" anchor="ctr" anchorCtr="0">
            <a:noAutofit/>
          </a:bodyPr>
          <a:lstStyle/>
          <a:p>
            <a:pPr marL="277165" marR="0" lvl="1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r>
              <a:rPr kumimoji="0" lang="es-C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Desafíos en el acceso a la información Pública </a:t>
            </a:r>
          </a:p>
        </p:txBody>
      </p:sp>
      <p:sp>
        <p:nvSpPr>
          <p:cNvPr id="1750" name="Google Shape;1750;p83"/>
          <p:cNvSpPr/>
          <p:nvPr/>
        </p:nvSpPr>
        <p:spPr>
          <a:xfrm>
            <a:off x="8086725" y="2312245"/>
            <a:ext cx="962827" cy="943922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721;p78">
            <a:extLst>
              <a:ext uri="{FF2B5EF4-FFF2-40B4-BE49-F238E27FC236}">
                <a16:creationId xmlns:a16="http://schemas.microsoft.com/office/drawing/2014/main" id="{FC9C28C5-799B-67F7-AE3B-A5A3DDBF5167}"/>
              </a:ext>
            </a:extLst>
          </p:cNvPr>
          <p:cNvSpPr/>
          <p:nvPr/>
        </p:nvSpPr>
        <p:spPr>
          <a:xfrm>
            <a:off x="7154911" y="4664853"/>
            <a:ext cx="4163748" cy="1328806"/>
          </a:xfrm>
          <a:custGeom>
            <a:avLst/>
            <a:gdLst/>
            <a:ahLst/>
            <a:cxnLst/>
            <a:rect l="l" t="t" r="r" b="b"/>
            <a:pathLst>
              <a:path w="14444980" h="3060065" extrusionOk="0">
                <a:moveTo>
                  <a:pt x="14444649" y="3059456"/>
                </a:moveTo>
                <a:lnTo>
                  <a:pt x="0" y="3059456"/>
                </a:lnTo>
                <a:lnTo>
                  <a:pt x="0" y="0"/>
                </a:lnTo>
                <a:lnTo>
                  <a:pt x="14444649" y="0"/>
                </a:lnTo>
                <a:lnTo>
                  <a:pt x="14444649" y="3059456"/>
                </a:lnTo>
                <a:close/>
              </a:path>
            </a:pathLst>
          </a:custGeom>
          <a:solidFill>
            <a:srgbClr val="66CDFF">
              <a:alpha val="13333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7000"/>
              </a:lnSpc>
              <a:spcBef>
                <a:spcPts val="1067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s-MX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Las dificultades más comunes con los que se encuentran refieren a la </a:t>
            </a:r>
            <a:r>
              <a: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entrega de informaciones parciales y la no respuesta a llamados telefónicos, mails o WhatsApp.</a:t>
            </a:r>
            <a:endParaRPr kumimoji="0" lang="es-MX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554323" marR="3081" lvl="2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3081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189" marR="3081" lvl="0" indent="-321725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80990" marR="3081" lvl="0" indent="-245527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3081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6" name="Google Shape;1686;p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23976" y="1"/>
            <a:ext cx="2168025" cy="827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7" name="Google Shape;1687;p75" descr="Un dibujo con letras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3976" y="6108960"/>
            <a:ext cx="1985657" cy="72366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88" name="Google Shape;1688;p75"/>
          <p:cNvGraphicFramePr/>
          <p:nvPr/>
        </p:nvGraphicFramePr>
        <p:xfrm>
          <a:off x="-2" y="1190624"/>
          <a:ext cx="9328189" cy="5173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89" name="Google Shape;1689;p75"/>
          <p:cNvSpPr/>
          <p:nvPr/>
        </p:nvSpPr>
        <p:spPr>
          <a:xfrm>
            <a:off x="9547266" y="1521546"/>
            <a:ext cx="2176617" cy="3893412"/>
          </a:xfrm>
          <a:custGeom>
            <a:avLst/>
            <a:gdLst/>
            <a:ahLst/>
            <a:cxnLst/>
            <a:rect l="l" t="t" r="r" b="b"/>
            <a:pathLst>
              <a:path w="14444980" h="3060065" extrusionOk="0">
                <a:moveTo>
                  <a:pt x="14444649" y="3059456"/>
                </a:moveTo>
                <a:lnTo>
                  <a:pt x="0" y="3059456"/>
                </a:lnTo>
                <a:lnTo>
                  <a:pt x="0" y="0"/>
                </a:lnTo>
                <a:lnTo>
                  <a:pt x="14444649" y="0"/>
                </a:lnTo>
                <a:lnTo>
                  <a:pt x="14444649" y="3059456"/>
                </a:lnTo>
                <a:close/>
              </a:path>
            </a:pathLst>
          </a:custGeom>
          <a:solidFill>
            <a:srgbClr val="66CDFF">
              <a:alpha val="13333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kumimoji="0" lang="es-C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medios tradicionales </a:t>
            </a: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(azul), se ubican todos sobre el 45% de confianza. De estos, </a:t>
            </a:r>
            <a:r>
              <a:rPr kumimoji="0" lang="es-C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los más confiables son también los más usados</a:t>
            </a: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(diarios, radio, TV abierta).</a:t>
            </a:r>
          </a:p>
          <a:p>
            <a:pPr marL="0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s-C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RRSS </a:t>
            </a: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(morado) presentan</a:t>
            </a:r>
            <a:r>
              <a:rPr kumimoji="0" lang="es-C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menor confianza que los tradicionales, </a:t>
            </a: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sin embargo </a:t>
            </a:r>
            <a:r>
              <a:rPr kumimoji="0" lang="es-C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todos aumentaron en relación al 2021 (un aumento de entre 2% y 9%).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479;p51">
            <a:extLst>
              <a:ext uri="{FF2B5EF4-FFF2-40B4-BE49-F238E27FC236}">
                <a16:creationId xmlns:a16="http://schemas.microsoft.com/office/drawing/2014/main" id="{0ABC84EA-2C38-A398-8356-36A0DF46B6AC}"/>
              </a:ext>
            </a:extLst>
          </p:cNvPr>
          <p:cNvSpPr/>
          <p:nvPr/>
        </p:nvSpPr>
        <p:spPr>
          <a:xfrm>
            <a:off x="-2" y="121219"/>
            <a:ext cx="9866813" cy="6887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3333"/>
              </a:srgbClr>
            </a:outerShdw>
          </a:effectLst>
        </p:spPr>
        <p:txBody>
          <a:bodyPr spcFirstLastPara="1" wrap="square" lIns="121833" tIns="60900" rIns="121833" bIns="60900" anchor="ctr" anchorCtr="0">
            <a:noAutofit/>
          </a:bodyPr>
          <a:lstStyle/>
          <a:p>
            <a:pPr marL="277165" marR="0" lvl="1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r>
              <a:rPr kumimoji="0" lang="es-C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Uso y Confianza en Medios de Comunicación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10;p77">
            <a:extLst>
              <a:ext uri="{FF2B5EF4-FFF2-40B4-BE49-F238E27FC236}">
                <a16:creationId xmlns:a16="http://schemas.microsoft.com/office/drawing/2014/main" id="{715FD250-CDD4-EC5C-E6B5-B87E976729B0}"/>
              </a:ext>
            </a:extLst>
          </p:cNvPr>
          <p:cNvSpPr/>
          <p:nvPr/>
        </p:nvSpPr>
        <p:spPr>
          <a:xfrm>
            <a:off x="8815527" y="1559006"/>
            <a:ext cx="2914912" cy="1723836"/>
          </a:xfrm>
          <a:custGeom>
            <a:avLst/>
            <a:gdLst/>
            <a:ahLst/>
            <a:cxnLst/>
            <a:rect l="l" t="t" r="r" b="b"/>
            <a:pathLst>
              <a:path w="14444980" h="3060065" extrusionOk="0">
                <a:moveTo>
                  <a:pt x="14444649" y="3059456"/>
                </a:moveTo>
                <a:lnTo>
                  <a:pt x="0" y="3059456"/>
                </a:lnTo>
                <a:lnTo>
                  <a:pt x="0" y="0"/>
                </a:lnTo>
                <a:lnTo>
                  <a:pt x="14444649" y="0"/>
                </a:lnTo>
                <a:lnTo>
                  <a:pt x="14444649" y="3059456"/>
                </a:lnTo>
                <a:close/>
              </a:path>
            </a:pathLst>
          </a:custGeom>
          <a:solidFill>
            <a:srgbClr val="66CDFF">
              <a:alpha val="13333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3081" algn="just" defTabSz="1219170">
              <a:buClr>
                <a:srgbClr val="000000"/>
              </a:buClr>
              <a:buSzPts val="1400"/>
            </a:pPr>
            <a:r>
              <a:rPr lang="es-CL" sz="1867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Más del </a:t>
            </a:r>
            <a:r>
              <a:rPr lang="es-CL" sz="1867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85% </a:t>
            </a:r>
            <a:r>
              <a:rPr lang="es-CL" sz="1867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los/as encuestados/as ha observado en </a:t>
            </a:r>
            <a:r>
              <a:rPr lang="es-CL" sz="1867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Twitter, Facebook y WhatsApp </a:t>
            </a:r>
            <a:r>
              <a:rPr lang="es-CL" sz="1867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apariciones esporádicas de </a:t>
            </a:r>
            <a:r>
              <a:rPr lang="es-CL" sz="1867" i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fake news</a:t>
            </a:r>
            <a:r>
              <a:rPr lang="es-CL" sz="1867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67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4323" marR="3081" lvl="2" defTabSz="1219170">
              <a:buClr>
                <a:srgbClr val="000000"/>
              </a:buClr>
              <a:buSzPts val="1600"/>
            </a:pPr>
            <a:endParaRPr sz="2133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4323" marR="3081" lvl="2" defTabSz="1219170">
              <a:buClr>
                <a:srgbClr val="000000"/>
              </a:buClr>
              <a:buSzPts val="1600"/>
            </a:pPr>
            <a:endParaRPr sz="2133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3081" defTabSz="1219170">
              <a:buClr>
                <a:srgbClr val="000000"/>
              </a:buClr>
              <a:buSzPts val="1600"/>
            </a:pPr>
            <a:endParaRPr sz="2133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3081" indent="-321725" defTabSz="1219170">
              <a:buClr>
                <a:srgbClr val="000000"/>
              </a:buClr>
              <a:buSzPts val="1600"/>
            </a:pPr>
            <a:endParaRPr sz="2133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0990" marR="3081" indent="-245527" defTabSz="1219170">
              <a:buClr>
                <a:srgbClr val="000000"/>
              </a:buClr>
              <a:buSzPts val="1600"/>
            </a:pPr>
            <a:endParaRPr sz="2133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3081" defTabSz="1219170">
              <a:buClr>
                <a:srgbClr val="000000"/>
              </a:buClr>
              <a:buSzPts val="1600"/>
            </a:pPr>
            <a:endParaRPr sz="2133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C1B5503-D245-790E-1E06-E2757C4F19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55"/>
              </p:ext>
            </p:extLst>
          </p:nvPr>
        </p:nvGraphicFramePr>
        <p:xfrm>
          <a:off x="411768" y="1063706"/>
          <a:ext cx="8151208" cy="494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717" name="Google Shape;1717;p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3976" y="1"/>
            <a:ext cx="2168025" cy="827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8" name="Google Shape;1718;p78" descr="Un dibujo con letras&#10;&#10;Descripción generada automáticamente con confianza medi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23976" y="6108960"/>
            <a:ext cx="1985657" cy="7236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20" name="Google Shape;1720;p78"/>
          <p:cNvCxnSpPr>
            <a:cxnSpLocks/>
          </p:cNvCxnSpPr>
          <p:nvPr/>
        </p:nvCxnSpPr>
        <p:spPr>
          <a:xfrm flipV="1">
            <a:off x="5355000" y="2038350"/>
            <a:ext cx="664800" cy="449053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21" name="Google Shape;1721;p78"/>
          <p:cNvSpPr/>
          <p:nvPr/>
        </p:nvSpPr>
        <p:spPr>
          <a:xfrm>
            <a:off x="8815527" y="3418653"/>
            <a:ext cx="2914912" cy="884512"/>
          </a:xfrm>
          <a:custGeom>
            <a:avLst/>
            <a:gdLst/>
            <a:ahLst/>
            <a:cxnLst/>
            <a:rect l="l" t="t" r="r" b="b"/>
            <a:pathLst>
              <a:path w="14444980" h="3060065" extrusionOk="0">
                <a:moveTo>
                  <a:pt x="14444649" y="3059456"/>
                </a:moveTo>
                <a:lnTo>
                  <a:pt x="0" y="3059456"/>
                </a:lnTo>
                <a:lnTo>
                  <a:pt x="0" y="0"/>
                </a:lnTo>
                <a:lnTo>
                  <a:pt x="14444649" y="0"/>
                </a:lnTo>
                <a:lnTo>
                  <a:pt x="14444649" y="3059456"/>
                </a:lnTo>
                <a:close/>
              </a:path>
            </a:pathLst>
          </a:custGeom>
          <a:solidFill>
            <a:srgbClr val="66CDFF">
              <a:alpha val="13333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s-CL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Del 2019 al 2022 </a:t>
            </a:r>
            <a:r>
              <a:rPr kumimoji="0" lang="es-CL" sz="1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sube el nivel de noticias falsas </a:t>
            </a:r>
            <a:r>
              <a:rPr kumimoji="0" lang="es-CL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en Twitter.</a:t>
            </a: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3081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189" marR="3081" lvl="0" indent="-321725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80990" marR="3081" lvl="0" indent="-245527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3081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479;p51">
            <a:extLst>
              <a:ext uri="{FF2B5EF4-FFF2-40B4-BE49-F238E27FC236}">
                <a16:creationId xmlns:a16="http://schemas.microsoft.com/office/drawing/2014/main" id="{558D7084-3B47-6F59-5E2B-71D34D4C6FA0}"/>
              </a:ext>
            </a:extLst>
          </p:cNvPr>
          <p:cNvSpPr/>
          <p:nvPr/>
        </p:nvSpPr>
        <p:spPr>
          <a:xfrm>
            <a:off x="-1" y="121219"/>
            <a:ext cx="9884230" cy="6887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3333"/>
              </a:srgbClr>
            </a:outerShdw>
          </a:effectLst>
        </p:spPr>
        <p:txBody>
          <a:bodyPr spcFirstLastPara="1" wrap="square" lIns="121833" tIns="60900" rIns="121833" bIns="60900" anchor="ctr" anchorCtr="0">
            <a:noAutofit/>
          </a:bodyPr>
          <a:lstStyle/>
          <a:p>
            <a:pPr marL="277165" marR="0" lvl="1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r>
              <a:rPr kumimoji="0" lang="es-C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Uso y Confianza en Medios de Comunicación</a:t>
            </a:r>
          </a:p>
        </p:txBody>
      </p:sp>
      <p:sp>
        <p:nvSpPr>
          <p:cNvPr id="5" name="Google Shape;1668;p73">
            <a:extLst>
              <a:ext uri="{FF2B5EF4-FFF2-40B4-BE49-F238E27FC236}">
                <a16:creationId xmlns:a16="http://schemas.microsoft.com/office/drawing/2014/main" id="{BB2FB6A3-7B6F-7586-2AB4-5F7E5A8312FF}"/>
              </a:ext>
            </a:extLst>
          </p:cNvPr>
          <p:cNvSpPr/>
          <p:nvPr/>
        </p:nvSpPr>
        <p:spPr>
          <a:xfrm>
            <a:off x="8815527" y="4438976"/>
            <a:ext cx="2914912" cy="1264126"/>
          </a:xfrm>
          <a:custGeom>
            <a:avLst/>
            <a:gdLst/>
            <a:ahLst/>
            <a:cxnLst/>
            <a:rect l="l" t="t" r="r" b="b"/>
            <a:pathLst>
              <a:path w="14444980" h="3060065" extrusionOk="0">
                <a:moveTo>
                  <a:pt x="14444649" y="3059456"/>
                </a:moveTo>
                <a:lnTo>
                  <a:pt x="0" y="3059456"/>
                </a:lnTo>
                <a:lnTo>
                  <a:pt x="0" y="0"/>
                </a:lnTo>
                <a:lnTo>
                  <a:pt x="14444649" y="0"/>
                </a:lnTo>
                <a:lnTo>
                  <a:pt x="14444649" y="3059456"/>
                </a:lnTo>
                <a:close/>
              </a:path>
            </a:pathLst>
          </a:custGeom>
          <a:solidFill>
            <a:srgbClr val="66CDFF">
              <a:alpha val="13333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3081" algn="just" defTabSz="1219170">
              <a:buClr>
                <a:srgbClr val="000000"/>
              </a:buClr>
              <a:buSzPts val="1400"/>
            </a:pPr>
            <a:r>
              <a:rPr lang="es-CL" sz="1867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Diarios, Radio, TV abierta </a:t>
            </a:r>
            <a:r>
              <a:rPr lang="es-CL" sz="1867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 redes sociales, como </a:t>
            </a:r>
            <a:r>
              <a:rPr lang="es-CL" sz="1867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Twitter y WhatsApp</a:t>
            </a:r>
            <a:r>
              <a:rPr lang="es-CL" sz="1867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s-CL" sz="1867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867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son los más frecuentemente utilizados.</a:t>
            </a:r>
            <a:endParaRPr sz="1867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4323" marR="3081" lvl="2" defTabSz="1219170">
              <a:buClr>
                <a:srgbClr val="000000"/>
              </a:buClr>
              <a:buSzPts val="1600"/>
            </a:pPr>
            <a:endParaRPr sz="2133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4323" marR="3081" lvl="2" defTabSz="1219170">
              <a:buClr>
                <a:srgbClr val="000000"/>
              </a:buClr>
              <a:buSzPts val="1600"/>
            </a:pPr>
            <a:endParaRPr sz="2133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3081" defTabSz="1219170">
              <a:buClr>
                <a:srgbClr val="000000"/>
              </a:buClr>
              <a:buSzPts val="1600"/>
            </a:pPr>
            <a:endParaRPr sz="2133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3081" indent="-321725" defTabSz="1219170">
              <a:buClr>
                <a:srgbClr val="000000"/>
              </a:buClr>
              <a:buSzPts val="1600"/>
            </a:pPr>
            <a:endParaRPr sz="2133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0990" marR="3081" indent="-245527" defTabSz="1219170">
              <a:buClr>
                <a:srgbClr val="000000"/>
              </a:buClr>
              <a:buSzPts val="1600"/>
            </a:pPr>
            <a:endParaRPr sz="2133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3081" defTabSz="1219170">
              <a:buClr>
                <a:srgbClr val="000000"/>
              </a:buClr>
              <a:buSzPts val="1600"/>
            </a:pPr>
            <a:endParaRPr sz="2133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50"/>
          <p:cNvSpPr/>
          <p:nvPr/>
        </p:nvSpPr>
        <p:spPr>
          <a:xfrm>
            <a:off x="3107554" y="2710859"/>
            <a:ext cx="6552020" cy="1436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s-CL" sz="4267" b="1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Convención Constitucional</a:t>
            </a:r>
            <a:endParaRPr kumimoji="0" sz="4267" b="1" i="0" u="none" strike="noStrike" kern="0" cap="none" spc="0" normalizeH="0" baseline="0" noProof="0" dirty="0">
              <a:ln>
                <a:noFill/>
              </a:ln>
              <a:solidFill>
                <a:srgbClr val="66CD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0" name="Google Shape;1470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89856" y="5706465"/>
            <a:ext cx="2605755" cy="99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1" name="Google Shape;1471;p50" descr="Un dibujo con letras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0718" y="5770513"/>
            <a:ext cx="2857500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2" name="Google Shape;1472;p50"/>
          <p:cNvSpPr/>
          <p:nvPr/>
        </p:nvSpPr>
        <p:spPr>
          <a:xfrm>
            <a:off x="2948880" y="1541353"/>
            <a:ext cx="6710693" cy="779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s-CL" sz="4267" b="1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TEMA EMERGENTE 2022</a:t>
            </a:r>
            <a:endParaRPr kumimoji="0" lang="es-CL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rebuchet MS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7" name="Google Shape;1477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23976" y="1"/>
            <a:ext cx="2168025" cy="827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8" name="Google Shape;1478;p51" descr="Un dibujo con letras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3976" y="6108960"/>
            <a:ext cx="1985657" cy="723661"/>
          </a:xfrm>
          <a:prstGeom prst="rect">
            <a:avLst/>
          </a:prstGeom>
          <a:noFill/>
          <a:ln>
            <a:noFill/>
          </a:ln>
        </p:spPr>
      </p:pic>
      <p:sp>
        <p:nvSpPr>
          <p:cNvPr id="1481" name="Google Shape;1481;p51"/>
          <p:cNvSpPr txBox="1"/>
          <p:nvPr/>
        </p:nvSpPr>
        <p:spPr>
          <a:xfrm>
            <a:off x="181251" y="1176703"/>
            <a:ext cx="9102296" cy="4309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s-CL" sz="1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kumimoji="0" lang="es-ES" sz="1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Durante el último año, ¿solicitó información a la Convención Constitucional?</a:t>
            </a:r>
            <a:endParaRPr kumimoji="0" sz="18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s-CL" sz="1867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*Pregunta de actualidad incorporada solo para la versión 2022 </a:t>
            </a:r>
            <a:r>
              <a:rPr kumimoji="0" lang="es-CL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(N = 278)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28594" marR="0" lvl="0" indent="-135463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kumimoji="0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28594" marR="0" lvl="0" indent="-135463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kumimoji="0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3" name="Google Shape;1483;p51"/>
          <p:cNvSpPr/>
          <p:nvPr/>
        </p:nvSpPr>
        <p:spPr>
          <a:xfrm>
            <a:off x="2364954" y="3628899"/>
            <a:ext cx="1850833" cy="2702127"/>
          </a:xfrm>
          <a:prstGeom prst="rect">
            <a:avLst/>
          </a:prstGeom>
          <a:noFill/>
          <a:ln w="25400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3B5631BC-8306-57BD-D8CD-385D5F8B24B0}"/>
              </a:ext>
            </a:extLst>
          </p:cNvPr>
          <p:cNvGraphicFramePr>
            <a:graphicFrameLocks/>
          </p:cNvGraphicFramePr>
          <p:nvPr/>
        </p:nvGraphicFramePr>
        <p:xfrm>
          <a:off x="1276774" y="2849721"/>
          <a:ext cx="7566097" cy="3313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Google Shape;1479;p51">
            <a:extLst>
              <a:ext uri="{FF2B5EF4-FFF2-40B4-BE49-F238E27FC236}">
                <a16:creationId xmlns:a16="http://schemas.microsoft.com/office/drawing/2014/main" id="{BD306F4A-CEB0-9480-5567-7925620197E0}"/>
              </a:ext>
            </a:extLst>
          </p:cNvPr>
          <p:cNvSpPr/>
          <p:nvPr/>
        </p:nvSpPr>
        <p:spPr>
          <a:xfrm>
            <a:off x="0" y="121219"/>
            <a:ext cx="5505174" cy="6887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3333"/>
              </a:srgbClr>
            </a:outerShdw>
          </a:effectLst>
        </p:spPr>
        <p:txBody>
          <a:bodyPr spcFirstLastPara="1" wrap="square" lIns="121833" tIns="60900" rIns="121833" bIns="60900" anchor="ctr" anchorCtr="0">
            <a:noAutofit/>
          </a:bodyPr>
          <a:lstStyle/>
          <a:p>
            <a:pPr marL="277165" marR="0" lvl="1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r>
              <a:rPr kumimoji="0" lang="es-CL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Convención Constitucional</a:t>
            </a:r>
            <a:endParaRPr kumimoji="0" lang="es-CL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7" name="Google Shape;1477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23976" y="1"/>
            <a:ext cx="2168025" cy="827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8" name="Google Shape;1478;p51" descr="Un dibujo con letras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3976" y="6108960"/>
            <a:ext cx="1985657" cy="7236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481;p51">
            <a:extLst>
              <a:ext uri="{FF2B5EF4-FFF2-40B4-BE49-F238E27FC236}">
                <a16:creationId xmlns:a16="http://schemas.microsoft.com/office/drawing/2014/main" id="{7B8AA428-B7FD-4821-126E-456290FEF4FE}"/>
              </a:ext>
            </a:extLst>
          </p:cNvPr>
          <p:cNvSpPr txBox="1"/>
          <p:nvPr/>
        </p:nvSpPr>
        <p:spPr>
          <a:xfrm>
            <a:off x="181251" y="1176703"/>
            <a:ext cx="9102296" cy="4309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s-CL" sz="1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kumimoji="0" lang="es-ES" sz="1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A través de qué medio solicitó información a la Convención Constitucional?</a:t>
            </a:r>
            <a:endParaRPr kumimoji="0" sz="18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s-CL" sz="1867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*Pregunta de actualidad incorporada solo para la versión 2022 </a:t>
            </a:r>
            <a:r>
              <a:rPr kumimoji="0" lang="es-CL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kumimoji="0" lang="es-CL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N=102)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28594" marR="0" lvl="0" indent="-135463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kumimoji="0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28594" marR="0" lvl="0" indent="-135463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kumimoji="0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CA06E7DE-70D5-1A91-D1D5-A6E14789FB4B}"/>
              </a:ext>
            </a:extLst>
          </p:cNvPr>
          <p:cNvGraphicFramePr>
            <a:graphicFrameLocks/>
          </p:cNvGraphicFramePr>
          <p:nvPr/>
        </p:nvGraphicFramePr>
        <p:xfrm>
          <a:off x="181250" y="1791292"/>
          <a:ext cx="10819903" cy="447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E72A858E-8EC4-D288-95C8-4A70D47D6FB0}"/>
              </a:ext>
            </a:extLst>
          </p:cNvPr>
          <p:cNvSpPr txBox="1"/>
          <p:nvPr/>
        </p:nvSpPr>
        <p:spPr>
          <a:xfrm>
            <a:off x="8347881" y="5013598"/>
            <a:ext cx="2462731" cy="9128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CL" sz="1333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Contacto telefónico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CL" sz="1333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Entrevista de radio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CL" sz="1333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Redes sociales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CL" sz="1333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Teléfono, entrevista online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3EFCE3BE-AA18-7874-6568-5DCD2FDF7FC2}"/>
              </a:ext>
            </a:extLst>
          </p:cNvPr>
          <p:cNvCxnSpPr/>
          <p:nvPr/>
        </p:nvCxnSpPr>
        <p:spPr>
          <a:xfrm>
            <a:off x="6232644" y="5462273"/>
            <a:ext cx="20018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Google Shape;1479;p51">
            <a:extLst>
              <a:ext uri="{FF2B5EF4-FFF2-40B4-BE49-F238E27FC236}">
                <a16:creationId xmlns:a16="http://schemas.microsoft.com/office/drawing/2014/main" id="{782F88FA-D8B8-63D1-C7C2-F6C579E000EB}"/>
              </a:ext>
            </a:extLst>
          </p:cNvPr>
          <p:cNvSpPr/>
          <p:nvPr/>
        </p:nvSpPr>
        <p:spPr>
          <a:xfrm>
            <a:off x="0" y="121219"/>
            <a:ext cx="5505174" cy="6887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3333"/>
              </a:srgbClr>
            </a:outerShdw>
          </a:effectLst>
        </p:spPr>
        <p:txBody>
          <a:bodyPr spcFirstLastPara="1" wrap="square" lIns="121833" tIns="60900" rIns="121833" bIns="60900" anchor="ctr" anchorCtr="0">
            <a:noAutofit/>
          </a:bodyPr>
          <a:lstStyle/>
          <a:p>
            <a:pPr marL="277165" marR="0" lvl="1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r>
              <a:rPr kumimoji="0" lang="es-CL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Convención Constitucional</a:t>
            </a:r>
            <a:endParaRPr kumimoji="0" lang="es-CL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7738929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7" name="Google Shape;1477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23976" y="1"/>
            <a:ext cx="2168025" cy="827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8" name="Google Shape;1478;p51" descr="Un dibujo con letras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3976" y="6108960"/>
            <a:ext cx="1985657" cy="7236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481;p51">
            <a:extLst>
              <a:ext uri="{FF2B5EF4-FFF2-40B4-BE49-F238E27FC236}">
                <a16:creationId xmlns:a16="http://schemas.microsoft.com/office/drawing/2014/main" id="{6C640708-FEA2-D813-4B2F-A9AC3B8986BE}"/>
              </a:ext>
            </a:extLst>
          </p:cNvPr>
          <p:cNvSpPr txBox="1"/>
          <p:nvPr/>
        </p:nvSpPr>
        <p:spPr>
          <a:xfrm>
            <a:off x="181251" y="1176703"/>
            <a:ext cx="9102296" cy="4309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s-CL" sz="1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kumimoji="0" lang="es-ES" sz="1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Recibió la información solicitada?</a:t>
            </a:r>
            <a:endParaRPr kumimoji="0" sz="18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s-CL" sz="1867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*Pregunta de actualidad incorporada solo para la versión 2022 (</a:t>
            </a:r>
            <a:r>
              <a:rPr kumimoji="0" lang="es-CL" sz="1867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N=101)</a:t>
            </a:r>
            <a:endParaRPr kumimoji="0" sz="1867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28594" marR="0" lvl="0" indent="-135463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kumimoji="0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28594" marR="0" lvl="0" indent="-135463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kumimoji="0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1EDFD13F-E08B-5E3C-A94A-2739FF2D04B6}"/>
              </a:ext>
            </a:extLst>
          </p:cNvPr>
          <p:cNvGraphicFramePr>
            <a:graphicFrameLocks/>
          </p:cNvGraphicFramePr>
          <p:nvPr/>
        </p:nvGraphicFramePr>
        <p:xfrm>
          <a:off x="2254102" y="1692402"/>
          <a:ext cx="6833191" cy="4416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Google Shape;1479;p51">
            <a:extLst>
              <a:ext uri="{FF2B5EF4-FFF2-40B4-BE49-F238E27FC236}">
                <a16:creationId xmlns:a16="http://schemas.microsoft.com/office/drawing/2014/main" id="{0201C2B8-9BF4-C8C4-B491-F048C243C94F}"/>
              </a:ext>
            </a:extLst>
          </p:cNvPr>
          <p:cNvSpPr/>
          <p:nvPr/>
        </p:nvSpPr>
        <p:spPr>
          <a:xfrm>
            <a:off x="0" y="121219"/>
            <a:ext cx="5505174" cy="6887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3333"/>
              </a:srgbClr>
            </a:outerShdw>
          </a:effectLst>
        </p:spPr>
        <p:txBody>
          <a:bodyPr spcFirstLastPara="1" wrap="square" lIns="121833" tIns="60900" rIns="121833" bIns="60900" anchor="ctr" anchorCtr="0">
            <a:noAutofit/>
          </a:bodyPr>
          <a:lstStyle/>
          <a:p>
            <a:pPr marL="277165" marR="0" lvl="1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r>
              <a:rPr kumimoji="0" lang="es-CL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Convención Constitucional</a:t>
            </a:r>
            <a:endParaRPr kumimoji="0" lang="es-CL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212888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7" name="Google Shape;1477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23976" y="1"/>
            <a:ext cx="2168025" cy="827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8" name="Google Shape;1478;p51" descr="Un dibujo con letras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3976" y="6108960"/>
            <a:ext cx="1985657" cy="723661"/>
          </a:xfrm>
          <a:prstGeom prst="rect">
            <a:avLst/>
          </a:prstGeom>
          <a:noFill/>
          <a:ln>
            <a:noFill/>
          </a:ln>
        </p:spPr>
      </p:pic>
      <p:sp>
        <p:nvSpPr>
          <p:cNvPr id="1479" name="Google Shape;1479;p51"/>
          <p:cNvSpPr/>
          <p:nvPr/>
        </p:nvSpPr>
        <p:spPr>
          <a:xfrm>
            <a:off x="0" y="121219"/>
            <a:ext cx="5505174" cy="6887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3333"/>
              </a:srgbClr>
            </a:outerShdw>
          </a:effectLst>
        </p:spPr>
        <p:txBody>
          <a:bodyPr spcFirstLastPara="1" wrap="square" lIns="121833" tIns="60900" rIns="121833" bIns="60900" anchor="ctr" anchorCtr="0">
            <a:noAutofit/>
          </a:bodyPr>
          <a:lstStyle/>
          <a:p>
            <a:pPr marL="277165" marR="0" lvl="1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r>
              <a:rPr kumimoji="0" lang="es-CL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Convención Constitucional</a:t>
            </a:r>
            <a:endParaRPr kumimoji="0" lang="es-CL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Google Shape;1481;p51">
            <a:extLst>
              <a:ext uri="{FF2B5EF4-FFF2-40B4-BE49-F238E27FC236}">
                <a16:creationId xmlns:a16="http://schemas.microsoft.com/office/drawing/2014/main" id="{D8A15EA6-53FC-5213-143E-F702802D0B8F}"/>
              </a:ext>
            </a:extLst>
          </p:cNvPr>
          <p:cNvSpPr txBox="1"/>
          <p:nvPr/>
        </p:nvSpPr>
        <p:spPr>
          <a:xfrm>
            <a:off x="181251" y="1176703"/>
            <a:ext cx="9102296" cy="4597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ES" sz="1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Utilizando una escala de 1 a 7, donde 1 es pésimo y 7 excelente, ¿cómo evalúa los siguientes aspectos de la solicitud de información realizada a la Convención Constitucional? </a:t>
            </a:r>
            <a:r>
              <a:rPr kumimoji="0" lang="es-CL" sz="1867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*Pregunta de actualidad incorporada solo para la versión 2022 (</a:t>
            </a:r>
            <a:r>
              <a:rPr kumimoji="0" lang="es-CL" sz="1867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N=85)</a:t>
            </a:r>
            <a:endParaRPr kumimoji="0" sz="1867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28594" marR="0" lvl="0" indent="-135463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kumimoji="0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28594" marR="0" lvl="0" indent="-135463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kumimoji="0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F793F477-D1C2-2A94-DE6A-B21E76554FB3}"/>
              </a:ext>
            </a:extLst>
          </p:cNvPr>
          <p:cNvGraphicFramePr>
            <a:graphicFrameLocks/>
          </p:cNvGraphicFramePr>
          <p:nvPr/>
        </p:nvGraphicFramePr>
        <p:xfrm>
          <a:off x="953725" y="2024084"/>
          <a:ext cx="7777125" cy="436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95037598-1910-6CF5-3F06-9E34FAFA375D}"/>
              </a:ext>
            </a:extLst>
          </p:cNvPr>
          <p:cNvSpPr txBox="1"/>
          <p:nvPr/>
        </p:nvSpPr>
        <p:spPr>
          <a:xfrm>
            <a:off x="8514161" y="3784313"/>
            <a:ext cx="30837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Promedio: </a:t>
            </a:r>
            <a:r>
              <a:rPr lang="es-CL" sz="3200" b="0" i="0" u="none" strike="noStrike" cap="none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5,1</a:t>
            </a:r>
            <a:endParaRPr lang="es-CL" sz="1800" b="0" i="0" u="none" strike="noStrike" cap="none" dirty="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6693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4"/>
          <p:cNvSpPr/>
          <p:nvPr/>
        </p:nvSpPr>
        <p:spPr>
          <a:xfrm>
            <a:off x="281341" y="243981"/>
            <a:ext cx="9599849" cy="688743"/>
          </a:xfrm>
          <a:prstGeom prst="rect">
            <a:avLst/>
          </a:prstGeom>
          <a:solidFill>
            <a:srgbClr val="DAEEF3">
              <a:alpha val="48235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3333"/>
              </a:srgbClr>
            </a:outerShdw>
          </a:effectLst>
        </p:spPr>
        <p:txBody>
          <a:bodyPr spcFirstLastPara="1" wrap="square" lIns="121833" tIns="60900" rIns="121833" bIns="60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endParaRPr kumimoji="0" sz="10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7" name="Google Shape;997;p4"/>
          <p:cNvSpPr txBox="1"/>
          <p:nvPr/>
        </p:nvSpPr>
        <p:spPr>
          <a:xfrm>
            <a:off x="143339" y="296973"/>
            <a:ext cx="4783227" cy="615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33" tIns="60900" rIns="121833" bIns="60900" anchor="t" anchorCtr="0">
            <a:spAutoFit/>
          </a:bodyPr>
          <a:lstStyle/>
          <a:p>
            <a:pPr marL="277165" marR="0" lvl="1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r>
              <a:rPr kumimoji="0" lang="es-C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Objetivo y Metodología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8" name="Google Shape;99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23976" y="1"/>
            <a:ext cx="2168025" cy="827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9" name="Google Shape;999;p4" descr="Un dibujo con letras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3976" y="6108960"/>
            <a:ext cx="1985657" cy="723661"/>
          </a:xfrm>
          <a:prstGeom prst="rect">
            <a:avLst/>
          </a:prstGeom>
          <a:noFill/>
          <a:ln>
            <a:noFill/>
          </a:ln>
        </p:spPr>
      </p:pic>
      <p:sp>
        <p:nvSpPr>
          <p:cNvPr id="1000" name="Google Shape;1000;p4"/>
          <p:cNvSpPr/>
          <p:nvPr/>
        </p:nvSpPr>
        <p:spPr>
          <a:xfrm>
            <a:off x="281338" y="1116684"/>
            <a:ext cx="9599849" cy="1342981"/>
          </a:xfrm>
          <a:custGeom>
            <a:avLst/>
            <a:gdLst/>
            <a:ahLst/>
            <a:cxnLst/>
            <a:rect l="l" t="t" r="r" b="b"/>
            <a:pathLst>
              <a:path w="14444980" h="3060065" extrusionOk="0">
                <a:moveTo>
                  <a:pt x="14444649" y="3059456"/>
                </a:moveTo>
                <a:lnTo>
                  <a:pt x="0" y="3059456"/>
                </a:lnTo>
                <a:lnTo>
                  <a:pt x="0" y="0"/>
                </a:lnTo>
                <a:lnTo>
                  <a:pt x="14444649" y="0"/>
                </a:lnTo>
                <a:lnTo>
                  <a:pt x="14444649" y="3059456"/>
                </a:lnTo>
                <a:close/>
              </a:path>
            </a:pathLst>
          </a:custGeom>
          <a:solidFill>
            <a:srgbClr val="66CDFF">
              <a:alpha val="13333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kumimoji="0" lang="es-CL" sz="21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Objetivo General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kumimoji="0" lang="es-CL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Conocer las percepciones que periodistas que trabajan en medios nacionales, tienen sobre el nivel de acceso a la información en distintas instituciones de relevancia pública.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80990" marR="3081" lvl="0" indent="-245527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1" name="Google Shape;1001;p4"/>
          <p:cNvSpPr/>
          <p:nvPr/>
        </p:nvSpPr>
        <p:spPr>
          <a:xfrm>
            <a:off x="281338" y="2572628"/>
            <a:ext cx="9599849" cy="3168689"/>
          </a:xfrm>
          <a:custGeom>
            <a:avLst/>
            <a:gdLst/>
            <a:ahLst/>
            <a:cxnLst/>
            <a:rect l="l" t="t" r="r" b="b"/>
            <a:pathLst>
              <a:path w="14444980" h="3060065" extrusionOk="0">
                <a:moveTo>
                  <a:pt x="14444649" y="3059456"/>
                </a:moveTo>
                <a:lnTo>
                  <a:pt x="0" y="3059456"/>
                </a:lnTo>
                <a:lnTo>
                  <a:pt x="0" y="0"/>
                </a:lnTo>
                <a:lnTo>
                  <a:pt x="14444649" y="0"/>
                </a:lnTo>
                <a:lnTo>
                  <a:pt x="14444649" y="3059456"/>
                </a:lnTo>
                <a:close/>
              </a:path>
            </a:pathLst>
          </a:custGeom>
          <a:solidFill>
            <a:srgbClr val="66CDFF">
              <a:alpha val="13333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3081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kumimoji="0" lang="es-CL" sz="21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Metodología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80990" marR="3081" lvl="0" indent="-38099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tabLst/>
              <a:defRPr/>
            </a:pPr>
            <a:r>
              <a:rPr kumimoji="0" lang="es-CL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Tipo de estudio: Cuantitativo. Cuestionario de 25 preguntas auto-aplicado a través de la plataforma de encuestaje </a:t>
            </a:r>
            <a:r>
              <a:rPr kumimoji="0" lang="es-CL" sz="2133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on-line</a:t>
            </a:r>
            <a:r>
              <a:rPr kumimoji="0" lang="es-CL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Surveymonkey.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80990" marR="3081" lvl="0" indent="-38099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tabLst/>
              <a:defRPr/>
            </a:pPr>
            <a:r>
              <a:rPr kumimoji="0" lang="es-CL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Grupo objetivo: Periodistas, Directores/as, y Editores/as que se desempeñan en medios de comunicación nacionales, en todo Chile.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80990" marR="3081" lvl="0" indent="-38099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tabLst/>
              <a:defRPr/>
            </a:pPr>
            <a:r>
              <a:rPr kumimoji="0" lang="es-CL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Campo: El periodo de encuestaje fue entre el 16 de Agosto y el 7 de Octubre 2022.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80990" marR="3081" lvl="0" indent="-38099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tabLst/>
              <a:defRPr/>
            </a:pPr>
            <a:r>
              <a:rPr kumimoji="0" lang="es-CL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Muestra: Se </a:t>
            </a:r>
            <a:r>
              <a:rPr kumimoji="0" lang="es-CL" sz="21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recepcionaron</a:t>
            </a:r>
            <a:r>
              <a:rPr kumimoji="0" lang="es-CL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448 encuestas, de un universo de 1.017 invitaciones (tasa de respuesta: 44%).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80990" marR="3081" lvl="0" indent="-245527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80990" marR="3081" lvl="0" indent="-245527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"/>
          <p:cNvSpPr txBox="1">
            <a:spLocks noGrp="1"/>
          </p:cNvSpPr>
          <p:nvPr>
            <p:ph type="title"/>
          </p:nvPr>
        </p:nvSpPr>
        <p:spPr>
          <a:xfrm>
            <a:off x="2008531" y="3504885"/>
            <a:ext cx="8174935" cy="574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s-CL" sz="3733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Resumen Ejecutivo</a:t>
            </a:r>
            <a:endParaRPr sz="3733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66" name="Google Shape;966;p1"/>
          <p:cNvSpPr/>
          <p:nvPr/>
        </p:nvSpPr>
        <p:spPr>
          <a:xfrm>
            <a:off x="1091669" y="1273357"/>
            <a:ext cx="10008657" cy="2339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7" tIns="60933" rIns="121867" bIns="60933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Tx/>
              <a:buNone/>
              <a:tabLst/>
              <a:defRPr/>
            </a:pPr>
            <a:r>
              <a:rPr kumimoji="0" lang="es-CL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BARÓMETRO DE ACCESO A LA INFORMACIÓN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Tx/>
              <a:buNone/>
              <a:tabLst/>
              <a:defRPr/>
            </a:pPr>
            <a:r>
              <a:rPr kumimoji="0" lang="es-CL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ANP 2022</a:t>
            </a: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8" name="Google Shape;968;p1" descr="Un dibujo con letras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718" y="5770513"/>
            <a:ext cx="2857500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969" name="Google Shape;969;p1"/>
          <p:cNvSpPr txBox="1"/>
          <p:nvPr/>
        </p:nvSpPr>
        <p:spPr>
          <a:xfrm>
            <a:off x="2184397" y="4457961"/>
            <a:ext cx="7823200" cy="89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067" rIns="0" bIns="0" anchor="t" anchorCtr="0">
            <a:spAutoFit/>
          </a:bodyPr>
          <a:lstStyle/>
          <a:p>
            <a:pPr marL="7701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s-CL" sz="1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Dirección de Estudios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7701" marR="0" lvl="0" indent="0" algn="ctr" defTabSz="1219170" rtl="0" eaLnBrk="1" fontAlgn="auto" latinLnBrk="0" hangingPunct="1">
              <a:lnSpc>
                <a:spcPct val="100000"/>
              </a:lnSpc>
              <a:spcBef>
                <a:spcPts val="64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s-CL" sz="1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Consejo para la Transparencia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7701" marR="0" lvl="0" indent="0" algn="ctr" defTabSz="1219170" rtl="0" eaLnBrk="1" fontAlgn="auto" latinLnBrk="0" hangingPunct="1">
              <a:lnSpc>
                <a:spcPct val="100000"/>
              </a:lnSpc>
              <a:spcBef>
                <a:spcPts val="64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s-CL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Diciembre 2022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Brand">
            <a:extLst>
              <a:ext uri="{FF2B5EF4-FFF2-40B4-BE49-F238E27FC236}">
                <a16:creationId xmlns:a16="http://schemas.microsoft.com/office/drawing/2014/main" id="{1F83B25E-DDE5-5DC4-1514-2FC19C3BD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269" y="5900291"/>
            <a:ext cx="2198013" cy="75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083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8"/>
          <p:cNvSpPr/>
          <p:nvPr/>
        </p:nvSpPr>
        <p:spPr>
          <a:xfrm>
            <a:off x="281341" y="1204086"/>
            <a:ext cx="9599849" cy="5229765"/>
          </a:xfrm>
          <a:custGeom>
            <a:avLst/>
            <a:gdLst/>
            <a:ahLst/>
            <a:cxnLst/>
            <a:rect l="l" t="t" r="r" b="b"/>
            <a:pathLst>
              <a:path w="14444980" h="3060065" extrusionOk="0">
                <a:moveTo>
                  <a:pt x="14444649" y="3059456"/>
                </a:moveTo>
                <a:lnTo>
                  <a:pt x="0" y="3059456"/>
                </a:lnTo>
                <a:lnTo>
                  <a:pt x="0" y="0"/>
                </a:lnTo>
                <a:lnTo>
                  <a:pt x="14444649" y="0"/>
                </a:lnTo>
                <a:lnTo>
                  <a:pt x="14444649" y="3059456"/>
                </a:lnTo>
                <a:close/>
              </a:path>
            </a:pathLst>
          </a:custGeom>
          <a:solidFill>
            <a:srgbClr val="66CDFF">
              <a:alpha val="13333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3081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kumimoji="0" lang="es-CL" sz="21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Construcción Barómetro de Acceso a la Información 2022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3081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kumimoji="0" lang="es-CL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El Barómetro considera tres dimensiones de acceso a la información:</a:t>
            </a: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609585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kumimoji="0" lang="es-CL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kumimoji="0" lang="es-CL" sz="2133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Disposición</a:t>
            </a:r>
            <a:r>
              <a:rPr kumimoji="0" lang="es-CL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a la entrega de información (D1: Disposición)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609585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kumimoji="0" lang="es-CL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kumimoji="0" lang="es-CL" sz="2133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Confiabilidad</a:t>
            </a:r>
            <a:r>
              <a:rPr kumimoji="0" lang="es-CL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y precisión de la información (D2: Confiabilidad)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609585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s-CL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- </a:t>
            </a:r>
            <a:r>
              <a:rPr kumimoji="0" lang="es-CL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Entrega </a:t>
            </a:r>
            <a:r>
              <a:rPr kumimoji="0" lang="es-CL" sz="2133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oportuna</a:t>
            </a:r>
            <a:r>
              <a:rPr kumimoji="0" lang="es-CL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de la información (D3: E. Oportuna). 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kumimoji="0" lang="es-CL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El cálculo del Barómetro 2022 se hizo en dos métricas distintas: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kumimoji="0" lang="es-CL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	 1) </a:t>
            </a:r>
            <a:r>
              <a:rPr kumimoji="0" lang="es-CL" sz="2133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Nota promedio</a:t>
            </a: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kumimoji="0" lang="es-CL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	 2) Aprobación (</a:t>
            </a:r>
            <a:r>
              <a:rPr kumimoji="0" lang="es-CL" sz="2133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porcentaje de notas 6 y 7</a:t>
            </a:r>
            <a:r>
              <a:rPr kumimoji="0" lang="es-CL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).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kumimoji="0" lang="es-CL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Muestra de instituciones: 65, subclasificadas en 6 grupos: Organismos de Gobierno Central y Municipalidades (30 instituciones), FF.AA. y de Orden (6), Empresas Públicas (4) Superintendencias y Servicios Públicos (10), Órganos Autónomos y otros poderes del Estado (8) y Otras Instituciones (7).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7" name="Google Shape;100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23976" y="1"/>
            <a:ext cx="2168025" cy="827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8" descr="Un dibujo con letras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3976" y="6108960"/>
            <a:ext cx="1985657" cy="723661"/>
          </a:xfrm>
          <a:prstGeom prst="rect">
            <a:avLst/>
          </a:prstGeom>
          <a:noFill/>
          <a:ln>
            <a:noFill/>
          </a:ln>
        </p:spPr>
      </p:pic>
      <p:sp>
        <p:nvSpPr>
          <p:cNvPr id="1009" name="Google Shape;1009;p8"/>
          <p:cNvSpPr/>
          <p:nvPr/>
        </p:nvSpPr>
        <p:spPr>
          <a:xfrm>
            <a:off x="271181" y="249061"/>
            <a:ext cx="9599849" cy="688743"/>
          </a:xfrm>
          <a:prstGeom prst="rect">
            <a:avLst/>
          </a:prstGeom>
          <a:solidFill>
            <a:srgbClr val="DAEEF3">
              <a:alpha val="48235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3333"/>
              </a:srgbClr>
            </a:outerShdw>
          </a:effectLst>
        </p:spPr>
        <p:txBody>
          <a:bodyPr spcFirstLastPara="1" wrap="square" lIns="121833" tIns="60900" rIns="121833" bIns="60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endParaRPr kumimoji="0" sz="10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0" name="Google Shape;1010;p8"/>
          <p:cNvSpPr txBox="1"/>
          <p:nvPr/>
        </p:nvSpPr>
        <p:spPr>
          <a:xfrm>
            <a:off x="133179" y="302053"/>
            <a:ext cx="4783227" cy="615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33" tIns="60900" rIns="121833" bIns="60900" anchor="t" anchorCtr="0">
            <a:spAutoFit/>
          </a:bodyPr>
          <a:lstStyle/>
          <a:p>
            <a:pPr marL="277165" marR="0" lvl="1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r>
              <a:rPr kumimoji="0" lang="es-C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Objetivo y Metodología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18;p24">
            <a:extLst>
              <a:ext uri="{FF2B5EF4-FFF2-40B4-BE49-F238E27FC236}">
                <a16:creationId xmlns:a16="http://schemas.microsoft.com/office/drawing/2014/main" id="{5BB48EE0-261E-4295-9816-E4285D8F2A6D}"/>
              </a:ext>
            </a:extLst>
          </p:cNvPr>
          <p:cNvSpPr/>
          <p:nvPr/>
        </p:nvSpPr>
        <p:spPr>
          <a:xfrm>
            <a:off x="271181" y="249061"/>
            <a:ext cx="9599849" cy="688743"/>
          </a:xfrm>
          <a:prstGeom prst="rect">
            <a:avLst/>
          </a:prstGeom>
          <a:solidFill>
            <a:srgbClr val="DAEEF3">
              <a:alpha val="48627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3725"/>
              </a:srgbClr>
            </a:outerShdw>
          </a:effectLst>
        </p:spPr>
        <p:txBody>
          <a:bodyPr spcFirstLastPara="1" wrap="square" lIns="121833" tIns="60900" rIns="121833" bIns="60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800"/>
            </a:pPr>
            <a:endParaRPr sz="1067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2" name="Google Shape;108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23976" y="1"/>
            <a:ext cx="2168025" cy="827543"/>
          </a:xfrm>
          <a:prstGeom prst="rect">
            <a:avLst/>
          </a:prstGeom>
          <a:noFill/>
          <a:ln>
            <a:noFill/>
          </a:ln>
        </p:spPr>
      </p:pic>
      <p:sp>
        <p:nvSpPr>
          <p:cNvPr id="1085" name="Google Shape;1085;p9"/>
          <p:cNvSpPr txBox="1"/>
          <p:nvPr/>
        </p:nvSpPr>
        <p:spPr>
          <a:xfrm>
            <a:off x="90380" y="306453"/>
            <a:ext cx="9243032" cy="615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33" tIns="60900" rIns="121833" bIns="60900" anchor="t" anchorCtr="0">
            <a:spAutoFit/>
          </a:bodyPr>
          <a:lstStyle/>
          <a:p>
            <a:pPr marL="277165" lvl="1" defTabSz="1219170">
              <a:buClr>
                <a:srgbClr val="000000"/>
              </a:buClr>
              <a:buSzPts val="2400"/>
            </a:pPr>
            <a:r>
              <a:rPr lang="es-CL" sz="3200" kern="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Subclasificación según tipo de institución </a:t>
            </a:r>
            <a:endParaRPr sz="3200" kern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A7BDB1E-EDF2-40D6-97C2-F2B8DA9542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976" y="6083770"/>
            <a:ext cx="2104161" cy="774231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B332054-42FE-B3AC-9AD5-605DDA7DC4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222049"/>
              </p:ext>
            </p:extLst>
          </p:nvPr>
        </p:nvGraphicFramePr>
        <p:xfrm>
          <a:off x="581025" y="1357893"/>
          <a:ext cx="3822469" cy="4757409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3822469">
                  <a:extLst>
                    <a:ext uri="{9D8B030D-6E8A-4147-A177-3AD203B41FA5}">
                      <a16:colId xmlns:a16="http://schemas.microsoft.com/office/drawing/2014/main" val="3992160969"/>
                    </a:ext>
                  </a:extLst>
                </a:gridCol>
              </a:tblGrid>
              <a:tr h="79074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1" u="none" strike="noStrike" dirty="0">
                          <a:effectLst/>
                        </a:rPr>
                        <a:t>Organismos de Gobierno Central y Municipalidades </a:t>
                      </a:r>
                      <a:r>
                        <a:rPr lang="es-MX" sz="105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(30)</a:t>
                      </a:r>
                    </a:p>
                  </a:txBody>
                  <a:tcPr marL="819" marR="819" marT="819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325338"/>
                  </a:ext>
                </a:extLst>
              </a:tr>
              <a:tr h="790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effectLst/>
                        </a:rPr>
                        <a:t>Presidencia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" marR="819" marT="819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576977"/>
                  </a:ext>
                </a:extLst>
              </a:tr>
              <a:tr h="790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effectLst/>
                        </a:rPr>
                        <a:t>Ministerio del Interior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" marR="819" marT="819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889618"/>
                  </a:ext>
                </a:extLst>
              </a:tr>
              <a:tr h="7907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Ministerio Sec. Gral. de la Presidencia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" marR="819" marT="819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147235"/>
                  </a:ext>
                </a:extLst>
              </a:tr>
              <a:tr h="790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effectLst/>
                        </a:rPr>
                        <a:t>Ministerio Sec. Gral. de Gobierno / o Seremi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" marR="819" marT="819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2905"/>
                  </a:ext>
                </a:extLst>
              </a:tr>
              <a:tr h="790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effectLst/>
                        </a:rPr>
                        <a:t>Ministerio de Salud / o Seremi 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" marR="819" marT="819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580539"/>
                  </a:ext>
                </a:extLst>
              </a:tr>
              <a:tr h="790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effectLst/>
                        </a:rPr>
                        <a:t>Ministerio de RR.EE. 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" marR="819" marT="819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649790"/>
                  </a:ext>
                </a:extLst>
              </a:tr>
              <a:tr h="790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effectLst/>
                        </a:rPr>
                        <a:t>Ministerio de Defensa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" marR="819" marT="819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364309"/>
                  </a:ext>
                </a:extLst>
              </a:tr>
              <a:tr h="7907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Ministerio de Obras Públicas / o Seremi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" marR="819" marT="819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01239"/>
                  </a:ext>
                </a:extLst>
              </a:tr>
              <a:tr h="790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effectLst/>
                        </a:rPr>
                        <a:t>Ministerio de Hacienda / o Seremi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" marR="819" marT="819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039969"/>
                  </a:ext>
                </a:extLst>
              </a:tr>
              <a:tr h="790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>
                          <a:effectLst/>
                        </a:rPr>
                        <a:t>Ministerio Economía / o Seremi 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" marR="819" marT="819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058895"/>
                  </a:ext>
                </a:extLst>
              </a:tr>
              <a:tr h="7907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Ministerio de Educación / o Seremi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" marR="819" marT="819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731718"/>
                  </a:ext>
                </a:extLst>
              </a:tr>
              <a:tr h="790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effectLst/>
                        </a:rPr>
                        <a:t>Ministerio de Desarrollo Social / o Seremi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" marR="819" marT="819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929043"/>
                  </a:ext>
                </a:extLst>
              </a:tr>
              <a:tr h="12977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Ministerio de Transportes y Telecomunicaciones / o Seremi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" marR="819" marT="819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893257"/>
                  </a:ext>
                </a:extLst>
              </a:tr>
              <a:tr h="790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effectLst/>
                        </a:rPr>
                        <a:t>Ministerio de Energía / o Seremi 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" marR="819" marT="819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28679"/>
                  </a:ext>
                </a:extLst>
              </a:tr>
              <a:tr h="790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>
                          <a:effectLst/>
                        </a:rPr>
                        <a:t>Ministerio de Minería / o Seremi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" marR="819" marT="819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474723"/>
                  </a:ext>
                </a:extLst>
              </a:tr>
              <a:tr h="7907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Ministerio de la Mujer y Equidad de Género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" marR="819" marT="819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652540"/>
                  </a:ext>
                </a:extLst>
              </a:tr>
              <a:tr h="790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>
                          <a:effectLst/>
                        </a:rPr>
                        <a:t>Ministerio de Vivienda y Urbanismo / o Seremi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" marR="819" marT="819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67741"/>
                  </a:ext>
                </a:extLst>
              </a:tr>
              <a:tr h="790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effectLst/>
                        </a:rPr>
                        <a:t>Ministerio del  Medio Ambiente / o Seremi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" marR="819" marT="819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43726"/>
                  </a:ext>
                </a:extLst>
              </a:tr>
              <a:tr h="12977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Ministerio de las Culturas, las Artes y el Patrimonio / o Seremi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" marR="819" marT="819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727253"/>
                  </a:ext>
                </a:extLst>
              </a:tr>
              <a:tr h="790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>
                          <a:effectLst/>
                        </a:rPr>
                        <a:t>Ministerio del Trabajo / o Seremi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" marR="819" marT="819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869353"/>
                  </a:ext>
                </a:extLst>
              </a:tr>
              <a:tr h="7907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 err="1">
                          <a:effectLst/>
                        </a:rPr>
                        <a:t>Ministerio</a:t>
                      </a:r>
                      <a:r>
                        <a:rPr lang="pt-BR" sz="1000" u="none" strike="noStrike" dirty="0">
                          <a:effectLst/>
                        </a:rPr>
                        <a:t> de </a:t>
                      </a:r>
                      <a:r>
                        <a:rPr lang="pt-BR" sz="1000" u="none" strike="noStrike" dirty="0" err="1">
                          <a:effectLst/>
                        </a:rPr>
                        <a:t>Justicia</a:t>
                      </a:r>
                      <a:r>
                        <a:rPr lang="pt-BR" sz="1000" u="none" strike="noStrike" dirty="0">
                          <a:effectLst/>
                        </a:rPr>
                        <a:t> / o </a:t>
                      </a:r>
                      <a:r>
                        <a:rPr lang="pt-BR" sz="1000" u="none" strike="noStrike" dirty="0" err="1">
                          <a:effectLst/>
                        </a:rPr>
                        <a:t>Seremi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" marR="819" marT="819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853340"/>
                  </a:ext>
                </a:extLst>
              </a:tr>
              <a:tr h="790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effectLst/>
                        </a:rPr>
                        <a:t>Ministerio del Deporte / o Seremi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" marR="819" marT="819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233570"/>
                  </a:ext>
                </a:extLst>
              </a:tr>
              <a:tr h="7907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 err="1">
                          <a:effectLst/>
                        </a:rPr>
                        <a:t>Ministerio</a:t>
                      </a:r>
                      <a:r>
                        <a:rPr lang="pt-BR" sz="1000" u="none" strike="noStrike" dirty="0">
                          <a:effectLst/>
                        </a:rPr>
                        <a:t> de Agricultura / o </a:t>
                      </a:r>
                      <a:r>
                        <a:rPr lang="pt-BR" sz="1000" u="none" strike="noStrike" dirty="0" err="1">
                          <a:effectLst/>
                        </a:rPr>
                        <a:t>Seremi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" marR="819" marT="819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880061"/>
                  </a:ext>
                </a:extLst>
              </a:tr>
              <a:tr h="790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effectLst/>
                        </a:rPr>
                        <a:t>Ministerio de Bienes Nacionales / o Seremi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" marR="819" marT="819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999638"/>
                  </a:ext>
                </a:extLst>
              </a:tr>
              <a:tr h="7907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Ministerio de Ciencia y Tecnología / o Seremi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" marR="819" marT="819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65464"/>
                  </a:ext>
                </a:extLst>
              </a:tr>
              <a:tr h="790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effectLst/>
                        </a:rPr>
                        <a:t>Delegación Presidencial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" marR="819" marT="819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47472"/>
                  </a:ext>
                </a:extLst>
              </a:tr>
              <a:tr h="790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effectLst/>
                        </a:rPr>
                        <a:t>Gobernaciones y Cores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" marR="819" marT="819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774352"/>
                  </a:ext>
                </a:extLst>
              </a:tr>
              <a:tr h="790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effectLst/>
                        </a:rPr>
                        <a:t>Servicio Nacional de Menores (SENAME)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" marR="819" marT="819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564478"/>
                  </a:ext>
                </a:extLst>
              </a:tr>
              <a:tr h="790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effectLst/>
                        </a:rPr>
                        <a:t>Municipalidades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" marR="819" marT="819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759975"/>
                  </a:ext>
                </a:extLst>
              </a:tr>
              <a:tr h="790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effectLst/>
                        </a:rPr>
                        <a:t>Direcciones de Obras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" marR="819" marT="819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50780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D58A939B-63B8-8C94-3A8D-0374C6064F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289638"/>
              </p:ext>
            </p:extLst>
          </p:nvPr>
        </p:nvGraphicFramePr>
        <p:xfrm>
          <a:off x="4543425" y="1358267"/>
          <a:ext cx="3369174" cy="1099823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3369174">
                  <a:extLst>
                    <a:ext uri="{9D8B030D-6E8A-4147-A177-3AD203B41FA5}">
                      <a16:colId xmlns:a16="http://schemas.microsoft.com/office/drawing/2014/main" val="29633692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1" u="none" strike="noStrike" dirty="0">
                          <a:effectLst/>
                        </a:rPr>
                        <a:t>Fuerzas Armadas y de Orden (6)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29" marR="3629" marT="3629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062506"/>
                  </a:ext>
                </a:extLst>
              </a:tr>
              <a:tr h="88446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1000" u="none" strike="noStrike">
                          <a:effectLst/>
                        </a:rPr>
                        <a:t>Ejército de Chile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29" marR="3629" marT="3629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435782"/>
                  </a:ext>
                </a:extLst>
              </a:tr>
              <a:tr h="88446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1000" u="none" strike="noStrike" dirty="0">
                          <a:effectLst/>
                        </a:rPr>
                        <a:t>Armada de Chile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29" marR="3629" marT="3629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086612"/>
                  </a:ext>
                </a:extLst>
              </a:tr>
              <a:tr h="88446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1000" u="none" strike="noStrike" dirty="0">
                          <a:effectLst/>
                        </a:rPr>
                        <a:t>Fuerza Aérea de Chile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29" marR="3629" marT="3629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249076"/>
                  </a:ext>
                </a:extLst>
              </a:tr>
              <a:tr h="88446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1000" u="none" strike="noStrike" dirty="0">
                          <a:effectLst/>
                        </a:rPr>
                        <a:t>Carabineros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29" marR="3629" marT="3629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926573"/>
                  </a:ext>
                </a:extLst>
              </a:tr>
              <a:tr h="88446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1000" u="none" strike="noStrike" dirty="0">
                          <a:effectLst/>
                        </a:rPr>
                        <a:t>Policía de Investigaciones (PDI)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29" marR="3629" marT="3629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853042"/>
                  </a:ext>
                </a:extLst>
              </a:tr>
              <a:tr h="88446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1000" u="none" strike="noStrike" dirty="0">
                          <a:effectLst/>
                        </a:rPr>
                        <a:t>Gendarmería de Chile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29" marR="3629" marT="3629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149009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7CCC2AD8-B2D7-368B-2182-667CDA07D1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00414"/>
              </p:ext>
            </p:extLst>
          </p:nvPr>
        </p:nvGraphicFramePr>
        <p:xfrm>
          <a:off x="8045950" y="1357893"/>
          <a:ext cx="2336299" cy="1099823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2336299">
                  <a:extLst>
                    <a:ext uri="{9D8B030D-6E8A-4147-A177-3AD203B41FA5}">
                      <a16:colId xmlns:a16="http://schemas.microsoft.com/office/drawing/2014/main" val="918817662"/>
                    </a:ext>
                  </a:extLst>
                </a:gridCol>
              </a:tblGrid>
              <a:tr h="238423">
                <a:tc>
                  <a:txBody>
                    <a:bodyPr/>
                    <a:lstStyle/>
                    <a:p>
                      <a:pPr algn="l" fontAlgn="b"/>
                      <a:r>
                        <a:rPr lang="es-CL" sz="1050" b="1" u="none" strike="noStrike" dirty="0">
                          <a:effectLst/>
                        </a:rPr>
                        <a:t>Empresas Públicas (4)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924269"/>
                  </a:ext>
                </a:extLst>
              </a:tr>
              <a:tr h="215350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1000" u="none" strike="noStrike" dirty="0">
                          <a:effectLst/>
                        </a:rPr>
                        <a:t>Codelco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0" marR="5080" marT="508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037943"/>
                  </a:ext>
                </a:extLst>
              </a:tr>
              <a:tr h="215350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1000" u="none" strike="noStrike" dirty="0">
                          <a:effectLst/>
                        </a:rPr>
                        <a:t>Metro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0" marR="5080" marT="508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239283"/>
                  </a:ext>
                </a:extLst>
              </a:tr>
              <a:tr h="215350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1000" u="none" strike="noStrike" dirty="0">
                          <a:effectLst/>
                        </a:rPr>
                        <a:t>Ferrocarriles (EFE)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0" marR="5080" marT="508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606318"/>
                  </a:ext>
                </a:extLst>
              </a:tr>
              <a:tr h="215350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1000" u="none" strike="noStrike" dirty="0">
                          <a:effectLst/>
                        </a:rPr>
                        <a:t>Banco Estado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0" marR="5080" marT="508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435229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3021E2EE-1917-1DFE-2B2F-F13412FF57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844949"/>
              </p:ext>
            </p:extLst>
          </p:nvPr>
        </p:nvGraphicFramePr>
        <p:xfrm>
          <a:off x="4539959" y="2647747"/>
          <a:ext cx="3372640" cy="1709419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3372640">
                  <a:extLst>
                    <a:ext uri="{9D8B030D-6E8A-4147-A177-3AD203B41FA5}">
                      <a16:colId xmlns:a16="http://schemas.microsoft.com/office/drawing/2014/main" val="676765265"/>
                    </a:ext>
                  </a:extLst>
                </a:gridCol>
              </a:tblGrid>
              <a:tr h="109992">
                <a:tc>
                  <a:txBody>
                    <a:bodyPr/>
                    <a:lstStyle/>
                    <a:p>
                      <a:pPr algn="l" fontAlgn="b"/>
                      <a:r>
                        <a:rPr lang="es-CL" sz="1050" b="1" u="none" strike="noStrike" dirty="0">
                          <a:effectLst/>
                        </a:rPr>
                        <a:t>Superintendencias y Servicios Públicos (10)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9" marR="2309" marT="2309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181218"/>
                  </a:ext>
                </a:extLst>
              </a:tr>
              <a:tr h="122250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1000" u="none" strike="noStrike" dirty="0">
                          <a:effectLst/>
                        </a:rPr>
                        <a:t>Instituto Nacional de Estadística (INE)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09" marR="2309" marT="2309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672629"/>
                  </a:ext>
                </a:extLst>
              </a:tr>
              <a:tr h="122250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1000" u="none" strike="noStrike" dirty="0">
                          <a:effectLst/>
                        </a:rPr>
                        <a:t>Registro Civil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09" marR="2309" marT="2309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223739"/>
                  </a:ext>
                </a:extLst>
              </a:tr>
              <a:tr h="122250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1000" u="none" strike="noStrike" dirty="0">
                          <a:effectLst/>
                        </a:rPr>
                        <a:t>Oficina Nacional de Emergencia (</a:t>
                      </a:r>
                      <a:r>
                        <a:rPr lang="es-CL" sz="1000" u="none" strike="noStrike" dirty="0" err="1">
                          <a:effectLst/>
                        </a:rPr>
                        <a:t>Onemi</a:t>
                      </a:r>
                      <a:r>
                        <a:rPr lang="es-CL" sz="1000" u="none" strike="noStrike" dirty="0">
                          <a:effectLst/>
                        </a:rPr>
                        <a:t>)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09" marR="2309" marT="2309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410718"/>
                  </a:ext>
                </a:extLst>
              </a:tr>
              <a:tr h="122250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u="none" strike="noStrike" dirty="0">
                          <a:effectLst/>
                        </a:rPr>
                        <a:t>Servicio Nacional del Consumidor (SERNAC)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09" marR="2309" marT="2309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888854"/>
                  </a:ext>
                </a:extLst>
              </a:tr>
              <a:tr h="122250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u="none" strike="noStrike" dirty="0">
                          <a:effectLst/>
                        </a:rPr>
                        <a:t>Servicio de Impuestos Internos (SII)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09" marR="2309" marT="2309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055036"/>
                  </a:ext>
                </a:extLst>
              </a:tr>
              <a:tr h="122250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1000" u="none" strike="noStrike" dirty="0">
                          <a:effectLst/>
                        </a:rPr>
                        <a:t>Comisión de Mercado Financiero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09" marR="2309" marT="2309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077409"/>
                  </a:ext>
                </a:extLst>
              </a:tr>
              <a:tr h="122250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1000" u="none" strike="noStrike" dirty="0">
                          <a:effectLst/>
                        </a:rPr>
                        <a:t>Superintendencia de Pensiones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09" marR="2309" marT="2309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85958"/>
                  </a:ext>
                </a:extLst>
              </a:tr>
              <a:tr h="122250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1000" u="none" strike="noStrike" dirty="0">
                          <a:effectLst/>
                        </a:rPr>
                        <a:t>Superintendencia de Salud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09" marR="2309" marT="2309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726186"/>
                  </a:ext>
                </a:extLst>
              </a:tr>
              <a:tr h="122250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1000" u="none" strike="noStrike" dirty="0">
                          <a:effectLst/>
                        </a:rPr>
                        <a:t>Superintendencia de Educación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09" marR="2309" marT="2309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843729"/>
                  </a:ext>
                </a:extLst>
              </a:tr>
              <a:tr h="122250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1000" u="none" strike="noStrike" dirty="0">
                          <a:effectLst/>
                        </a:rPr>
                        <a:t>Fiscalía Nacional Económica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09" marR="2309" marT="2309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499964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3551D463-6E2A-0E47-0107-83D5D981AF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644630"/>
              </p:ext>
            </p:extLst>
          </p:nvPr>
        </p:nvGraphicFramePr>
        <p:xfrm>
          <a:off x="4539958" y="4473797"/>
          <a:ext cx="3372641" cy="1404618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3372641">
                  <a:extLst>
                    <a:ext uri="{9D8B030D-6E8A-4147-A177-3AD203B41FA5}">
                      <a16:colId xmlns:a16="http://schemas.microsoft.com/office/drawing/2014/main" val="4018510550"/>
                    </a:ext>
                  </a:extLst>
                </a:gridCol>
              </a:tblGrid>
              <a:tr h="135678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1" u="none" strike="noStrike" dirty="0">
                          <a:effectLst/>
                        </a:rPr>
                        <a:t>Órganos Autónomos y otros poderes del Estado (8)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2" marR="2822" marT="2822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663019"/>
                  </a:ext>
                </a:extLst>
              </a:tr>
              <a:tr h="135678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Contraloría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2" marR="2822" marT="2822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256688"/>
                  </a:ext>
                </a:extLst>
              </a:tr>
              <a:tr h="135678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 dirty="0">
                          <a:effectLst/>
                        </a:rPr>
                        <a:t>Consejo para la Transparencia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2" marR="2822" marT="2822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578507"/>
                  </a:ext>
                </a:extLst>
              </a:tr>
              <a:tr h="135678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 dirty="0">
                          <a:effectLst/>
                        </a:rPr>
                        <a:t>Banco Central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2" marR="2822" marT="2822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0311"/>
                  </a:ext>
                </a:extLst>
              </a:tr>
              <a:tr h="135678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Ministerio Público (Fiscalía de Chile)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2" marR="2822" marT="2822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934203"/>
                  </a:ext>
                </a:extLst>
              </a:tr>
              <a:tr h="135678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 dirty="0">
                          <a:effectLst/>
                        </a:rPr>
                        <a:t>Servel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2" marR="2822" marT="2822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048847"/>
                  </a:ext>
                </a:extLst>
              </a:tr>
              <a:tr h="135678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Poder Judicial (Cortes y Juzgados)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2" marR="2822" marT="2822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577147"/>
                  </a:ext>
                </a:extLst>
              </a:tr>
              <a:tr h="135678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 dirty="0">
                          <a:effectLst/>
                        </a:rPr>
                        <a:t>Cámara de Diputados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2" marR="2822" marT="2822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58505"/>
                  </a:ext>
                </a:extLst>
              </a:tr>
              <a:tr h="135678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 dirty="0">
                          <a:effectLst/>
                        </a:rPr>
                        <a:t>Senado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2" marR="2822" marT="2822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297492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0AEE5187-1282-74A8-98B0-FB94CEBAE4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532646"/>
              </p:ext>
            </p:extLst>
          </p:nvPr>
        </p:nvGraphicFramePr>
        <p:xfrm>
          <a:off x="8045950" y="2638425"/>
          <a:ext cx="2336300" cy="1718740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2336300">
                  <a:extLst>
                    <a:ext uri="{9D8B030D-6E8A-4147-A177-3AD203B41FA5}">
                      <a16:colId xmlns:a16="http://schemas.microsoft.com/office/drawing/2014/main" val="3871733375"/>
                    </a:ext>
                  </a:extLst>
                </a:gridCol>
              </a:tblGrid>
              <a:tr h="188562">
                <a:tc>
                  <a:txBody>
                    <a:bodyPr/>
                    <a:lstStyle/>
                    <a:p>
                      <a:pPr algn="l" fontAlgn="b"/>
                      <a:r>
                        <a:rPr lang="es-CL" sz="1050" b="1" u="none" strike="noStrike" dirty="0">
                          <a:effectLst/>
                        </a:rPr>
                        <a:t>Otras Instituciones (7)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37308"/>
                  </a:ext>
                </a:extLst>
              </a:tr>
              <a:tr h="170794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 dirty="0">
                          <a:effectLst/>
                        </a:rPr>
                        <a:t>SOFOFA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008716"/>
                  </a:ext>
                </a:extLst>
              </a:tr>
              <a:tr h="170794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 dirty="0">
                          <a:effectLst/>
                        </a:rPr>
                        <a:t>Iglesia Católica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402486"/>
                  </a:ext>
                </a:extLst>
              </a:tr>
              <a:tr h="338104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Asociación Nacional de Fútbol Profesional (ANFP)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248953"/>
                  </a:ext>
                </a:extLst>
              </a:tr>
              <a:tr h="338104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Confederación de la Producción y Comercio (CPC)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027918"/>
                  </a:ext>
                </a:extLst>
              </a:tr>
              <a:tr h="170794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 dirty="0">
                          <a:effectLst/>
                        </a:rPr>
                        <a:t>Central Unitaria de Trabajadores (CUT)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580528"/>
                  </a:ext>
                </a:extLst>
              </a:tr>
              <a:tr h="170794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 dirty="0">
                          <a:effectLst/>
                        </a:rPr>
                        <a:t>Teletón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14814"/>
                  </a:ext>
                </a:extLst>
              </a:tr>
              <a:tr h="170794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 dirty="0">
                          <a:effectLst/>
                        </a:rPr>
                        <a:t>Bomberos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152106"/>
                  </a:ext>
                </a:extLst>
              </a:tr>
            </a:tbl>
          </a:graphicData>
        </a:graphic>
      </p:graphicFrame>
      <p:sp>
        <p:nvSpPr>
          <p:cNvPr id="14" name="Google Shape;1308;p32">
            <a:extLst>
              <a:ext uri="{FF2B5EF4-FFF2-40B4-BE49-F238E27FC236}">
                <a16:creationId xmlns:a16="http://schemas.microsoft.com/office/drawing/2014/main" id="{63A2C999-CD53-9707-07A9-D2754FAACCE7}"/>
              </a:ext>
            </a:extLst>
          </p:cNvPr>
          <p:cNvSpPr/>
          <p:nvPr/>
        </p:nvSpPr>
        <p:spPr>
          <a:xfrm>
            <a:off x="7922125" y="4954266"/>
            <a:ext cx="3257519" cy="266202"/>
          </a:xfrm>
          <a:custGeom>
            <a:avLst/>
            <a:gdLst/>
            <a:ahLst/>
            <a:cxnLst/>
            <a:rect l="l" t="t" r="r" b="b"/>
            <a:pathLst>
              <a:path w="14444980" h="3060065" extrusionOk="0">
                <a:moveTo>
                  <a:pt x="14444649" y="3059456"/>
                </a:moveTo>
                <a:lnTo>
                  <a:pt x="0" y="3059456"/>
                </a:lnTo>
                <a:lnTo>
                  <a:pt x="0" y="0"/>
                </a:lnTo>
                <a:lnTo>
                  <a:pt x="14444649" y="0"/>
                </a:lnTo>
                <a:lnTo>
                  <a:pt x="14444649" y="3059456"/>
                </a:lnTo>
                <a:close/>
              </a:path>
            </a:pathLst>
          </a:custGeom>
          <a:solidFill>
            <a:srgbClr val="66CDFF">
              <a:alpha val="13333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3081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s-CL" sz="1400" b="1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Total de organismos evaluados: 65</a:t>
            </a:r>
            <a:endParaRPr kumimoji="0" lang="es-ES" sz="1400" b="1" i="0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3081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394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24"/>
          <p:cNvSpPr/>
          <p:nvPr/>
        </p:nvSpPr>
        <p:spPr>
          <a:xfrm>
            <a:off x="271167" y="1081301"/>
            <a:ext cx="9581837" cy="4866653"/>
          </a:xfrm>
          <a:custGeom>
            <a:avLst/>
            <a:gdLst/>
            <a:ahLst/>
            <a:cxnLst/>
            <a:rect l="l" t="t" r="r" b="b"/>
            <a:pathLst>
              <a:path w="14444980" h="3060065" extrusionOk="0">
                <a:moveTo>
                  <a:pt x="14444649" y="3059456"/>
                </a:moveTo>
                <a:lnTo>
                  <a:pt x="0" y="3059456"/>
                </a:lnTo>
                <a:lnTo>
                  <a:pt x="0" y="0"/>
                </a:lnTo>
                <a:lnTo>
                  <a:pt x="14444649" y="0"/>
                </a:lnTo>
                <a:lnTo>
                  <a:pt x="14444649" y="3059456"/>
                </a:lnTo>
                <a:close/>
              </a:path>
            </a:pathLst>
          </a:custGeom>
          <a:solidFill>
            <a:srgbClr val="66CDFF">
              <a:alpha val="13333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3081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kumimoji="0" lang="es-CL" sz="21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Construcción Barómetro de la Acceso a la Información Comparable (2017, 2018,  2019 , 2021 y 2022)*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3081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kumimoji="0" lang="es-CL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El Barómetro comparable mide las mismas dimensiones que el Barómetro 2022; no obstante, éste sólo considera las 56 instituciones evaluadas el 2017, excluyéndose aquellas que fueron agregadas al cuestionario del 2018 en adelante, a modo de asegurar comparabilidad.</a:t>
            </a: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kumimoji="0" lang="es-CL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El cálculo del Barómetro comparable usa la métrica de aprobación (</a:t>
            </a:r>
            <a:r>
              <a:rPr kumimoji="0" lang="es-CL" sz="2133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% notas 6 y 7</a:t>
            </a:r>
            <a:r>
              <a:rPr kumimoji="0" lang="es-CL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)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kumimoji="0" lang="es-CL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 2017 = 443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kumimoji="0" lang="es-CL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 2018 = 425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kumimoji="0" lang="es-CL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 2019 = 522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kumimoji="0" lang="es-CL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 2021 = 433</a:t>
            </a:r>
          </a:p>
          <a:p>
            <a:pPr marL="0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kumimoji="0" lang="es-CL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 2022 = 448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3081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6" name="Google Shape;1016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23976" y="1"/>
            <a:ext cx="2168025" cy="827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7" name="Google Shape;1017;p24" descr="Un dibujo con letras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3976" y="6108960"/>
            <a:ext cx="1985657" cy="723661"/>
          </a:xfrm>
          <a:prstGeom prst="rect">
            <a:avLst/>
          </a:prstGeom>
          <a:noFill/>
          <a:ln>
            <a:noFill/>
          </a:ln>
        </p:spPr>
      </p:pic>
      <p:sp>
        <p:nvSpPr>
          <p:cNvPr id="1018" name="Google Shape;1018;p24"/>
          <p:cNvSpPr/>
          <p:nvPr/>
        </p:nvSpPr>
        <p:spPr>
          <a:xfrm>
            <a:off x="271181" y="249061"/>
            <a:ext cx="9599849" cy="688743"/>
          </a:xfrm>
          <a:prstGeom prst="rect">
            <a:avLst/>
          </a:prstGeom>
          <a:solidFill>
            <a:srgbClr val="DAEEF3">
              <a:alpha val="48235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3333"/>
              </a:srgbClr>
            </a:outerShdw>
          </a:effectLst>
        </p:spPr>
        <p:txBody>
          <a:bodyPr spcFirstLastPara="1" wrap="square" lIns="121833" tIns="60900" rIns="121833" bIns="60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endParaRPr kumimoji="0" sz="10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9" name="Google Shape;1019;p24"/>
          <p:cNvSpPr txBox="1"/>
          <p:nvPr/>
        </p:nvSpPr>
        <p:spPr>
          <a:xfrm>
            <a:off x="133179" y="302053"/>
            <a:ext cx="4783227" cy="615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33" tIns="60900" rIns="121833" bIns="60900" anchor="t" anchorCtr="0">
            <a:spAutoFit/>
          </a:bodyPr>
          <a:lstStyle/>
          <a:p>
            <a:pPr marL="277165" marR="0" lvl="1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r>
              <a:rPr kumimoji="0" lang="es-C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Objetivo y Metodología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24"/>
          <p:cNvSpPr txBox="1"/>
          <p:nvPr/>
        </p:nvSpPr>
        <p:spPr>
          <a:xfrm>
            <a:off x="182368" y="6091990"/>
            <a:ext cx="9727600" cy="574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es-CL" sz="1467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*El marco temporal se debe a que se cuenta con bases de datos desde el año 2017 en adelante. </a:t>
            </a:r>
            <a:br>
              <a:rPr kumimoji="0" lang="es-CL" sz="1467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es-CL" sz="1467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 El año 2020 no se realizó la medición.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6"/>
          <p:cNvSpPr/>
          <p:nvPr/>
        </p:nvSpPr>
        <p:spPr>
          <a:xfrm>
            <a:off x="2946400" y="2054269"/>
            <a:ext cx="6299200" cy="1436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s-CL" sz="4267" b="1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II. RESULTADOS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endParaRPr kumimoji="0" sz="4267" b="1" i="0" u="none" strike="noStrike" kern="0" cap="none" spc="0" normalizeH="0" baseline="0" noProof="0" dirty="0">
              <a:ln>
                <a:noFill/>
              </a:ln>
              <a:solidFill>
                <a:srgbClr val="66CD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1" name="Google Shape;1041;p6" descr="Un dibujo con letras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718" y="5770513"/>
            <a:ext cx="2857500" cy="104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Brand">
            <a:extLst>
              <a:ext uri="{FF2B5EF4-FFF2-40B4-BE49-F238E27FC236}">
                <a16:creationId xmlns:a16="http://schemas.microsoft.com/office/drawing/2014/main" id="{4B41F78D-0C1B-83B3-4D61-19544F5BC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269" y="5900291"/>
            <a:ext cx="2198013" cy="75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7"/>
          <p:cNvSpPr/>
          <p:nvPr/>
        </p:nvSpPr>
        <p:spPr>
          <a:xfrm>
            <a:off x="2946400" y="1336149"/>
            <a:ext cx="6299200" cy="20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s-CL" sz="4267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BARÓMETRO DE ACCESO A LA INFORMACIÓN 2022</a:t>
            </a:r>
            <a:endParaRPr kumimoji="0" sz="18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endParaRPr kumimoji="0" sz="4267" b="1" i="0" u="none" strike="noStrike" kern="1200" cap="none" spc="0" normalizeH="0" baseline="0" noProof="0" dirty="0">
              <a:ln>
                <a:noFill/>
              </a:ln>
              <a:solidFill>
                <a:srgbClr val="66CD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8" name="Google Shape;1048;p7" descr="Un dibujo con letras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718" y="5770513"/>
            <a:ext cx="2857500" cy="104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Brand">
            <a:extLst>
              <a:ext uri="{FF2B5EF4-FFF2-40B4-BE49-F238E27FC236}">
                <a16:creationId xmlns:a16="http://schemas.microsoft.com/office/drawing/2014/main" id="{30824002-757B-0363-9B44-D8C971618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058" y="5770513"/>
            <a:ext cx="2198013" cy="75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5280</Words>
  <Application>Microsoft Office PowerPoint</Application>
  <PresentationFormat>Panorámica</PresentationFormat>
  <Paragraphs>1517</Paragraphs>
  <Slides>40</Slides>
  <Notes>40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40</vt:i4>
      </vt:variant>
    </vt:vector>
  </HeadingPairs>
  <TitlesOfParts>
    <vt:vector size="50" baseType="lpstr">
      <vt:lpstr>Arial</vt:lpstr>
      <vt:lpstr>Arial Black</vt:lpstr>
      <vt:lpstr>Calibri</vt:lpstr>
      <vt:lpstr>Calibri Light</vt:lpstr>
      <vt:lpstr>Century Gothic</vt:lpstr>
      <vt:lpstr>Roboto</vt:lpstr>
      <vt:lpstr>Trebuchet MS</vt:lpstr>
      <vt:lpstr>Wingdings</vt:lpstr>
      <vt:lpstr>1_Tema de Office</vt:lpstr>
      <vt:lpstr>Tema de Office</vt:lpstr>
      <vt:lpstr>Resumen Ejecutivo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Resumen Ejecutivo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Resumen Ejecutivo</dc:title>
  <dc:creator>Carlos Carrasco Vitalich</dc:creator>
  <cp:lastModifiedBy>Carlos Carrasco Vitalich</cp:lastModifiedBy>
  <cp:revision>2</cp:revision>
  <dcterms:created xsi:type="dcterms:W3CDTF">2022-12-14T22:34:22Z</dcterms:created>
  <dcterms:modified xsi:type="dcterms:W3CDTF">2022-12-30T00:25:37Z</dcterms:modified>
</cp:coreProperties>
</file>