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1" r:id="rId2"/>
    <p:sldId id="266" r:id="rId3"/>
    <p:sldId id="279" r:id="rId4"/>
    <p:sldId id="282" r:id="rId5"/>
    <p:sldId id="267" r:id="rId6"/>
    <p:sldId id="280" r:id="rId7"/>
    <p:sldId id="270" r:id="rId8"/>
    <p:sldId id="260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C95"/>
    <a:srgbClr val="AB3586"/>
    <a:srgbClr val="30BB38"/>
    <a:srgbClr val="BF3C96"/>
    <a:srgbClr val="AB3786"/>
    <a:srgbClr val="2A6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5"/>
    <p:restoredTop sz="95501" autoAdjust="0"/>
  </p:normalViewPr>
  <p:slideViewPr>
    <p:cSldViewPr snapToGrid="0" snapToObjects="1">
      <p:cViewPr varScale="1">
        <p:scale>
          <a:sx n="92" d="100"/>
          <a:sy n="92" d="100"/>
        </p:scale>
        <p:origin x="5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A9C0B-FCD3-41C5-B9FF-2167DC3A1070}" type="datetimeFigureOut">
              <a:rPr lang="es-CL" smtClean="0"/>
              <a:t>17-10-2019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66177-B3C5-49A4-9A12-D565699F98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150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66177-B3C5-49A4-9A12-D565699F9812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930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D7A28F8-CD34-6F44-9FB7-5717943163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4739" y="6386932"/>
            <a:ext cx="994619" cy="346960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B5A95D88-90BA-5D40-B7B2-F8DA209FED0F}"/>
              </a:ext>
            </a:extLst>
          </p:cNvPr>
          <p:cNvCxnSpPr/>
          <p:nvPr userDrawn="1"/>
        </p:nvCxnSpPr>
        <p:spPr>
          <a:xfrm flipH="1">
            <a:off x="243068" y="6632294"/>
            <a:ext cx="103940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17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3488C9-4F03-3142-94CB-2A638F3C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B9D8D37-6E3F-6749-9BCB-946C6C575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3F07280-59E8-474D-AB02-1243A7A4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DA3-E598-8242-A3C2-3E45B4923FC1}" type="datetimeFigureOut">
              <a:rPr lang="es-CL" smtClean="0"/>
              <a:t>17-10-2019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0DB2FB-E71C-C545-981B-BA8F83B4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2CC6A10-44B4-484C-BD48-02DB0F7D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F9C3-1F90-5242-87A5-A0F570DC8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237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BD532E7-EE56-164C-8728-7CC988DF5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C5217EF-4880-954F-B08A-55DEFCDBE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1A3C66C-35DE-244D-A1E2-D81AB5848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DA3-E598-8242-A3C2-3E45B4923FC1}" type="datetimeFigureOut">
              <a:rPr lang="es-CL" smtClean="0"/>
              <a:t>17-10-2019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27A5C14-2669-3E44-8346-AE722970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D440685-3D46-3A42-A157-DAC362DE2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F9C3-1F90-5242-87A5-A0F570DC8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739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498471-2AA4-024B-9D10-96D5169D7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D03601B-77AA-D04F-8183-D3C75E637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4AAFF83-942A-A748-9FA6-58C60546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DA3-E598-8242-A3C2-3E45B4923FC1}" type="datetimeFigureOut">
              <a:rPr lang="es-CL" smtClean="0"/>
              <a:t>17-10-2019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2D817BD-9A58-864C-9985-E4E436C4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6035403-39F9-7F4C-BED6-793FBCB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F9C3-1F90-5242-87A5-A0F570DC8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994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015209-588E-5948-8807-B3B0EFE2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530FE83-8DA1-204A-B12A-AE2C9E12D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F06657E-79A1-B347-BC8E-5D85BD02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DA3-E598-8242-A3C2-3E45B4923FC1}" type="datetimeFigureOut">
              <a:rPr lang="es-CL" smtClean="0"/>
              <a:t>17-10-2019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2F21AB-ED18-7D42-9F89-05FC5E46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CFACF07-A0A1-E84A-95D6-67414C2E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F9C3-1F90-5242-87A5-A0F570DC8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793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52D152-7324-2C4D-B101-A5A7F9E9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0D0FBED-620E-5A4D-92E4-3CA9D559F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FA94F78-AC70-9549-9A4E-6E1E0ECA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0B85193-FEF6-8842-B05E-15325DBE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DA3-E598-8242-A3C2-3E45B4923FC1}" type="datetimeFigureOut">
              <a:rPr lang="es-CL" smtClean="0"/>
              <a:t>17-10-2019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40D3071-CB44-F84F-A6BF-D6CCC870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39F342A-5A30-BD44-9A0A-F6B38FD5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F9C3-1F90-5242-87A5-A0F570DC8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48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F48629-D3E0-2E45-AFBC-1C23B68F0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BE5BCCD-2469-6941-A8A3-2660B985F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34090EC-3804-644E-8315-7F6224946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1D15C72-46D1-A04A-BD0A-66F968000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5C12878-B480-1A47-A51F-C6C287CF0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0FFEF31-71F4-6C4B-A9BF-59F36644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DA3-E598-8242-A3C2-3E45B4923FC1}" type="datetimeFigureOut">
              <a:rPr lang="es-CL" smtClean="0"/>
              <a:t>17-10-2019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8CA034D-82D6-6B46-9987-31A73CC7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0DFA9FF-EE42-7442-8FD2-6FBD3689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F9C3-1F90-5242-87A5-A0F570DC8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720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C069F9-5A4F-6442-8793-4E31FB47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352FABB-B042-254F-B0C6-395EC931D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DA3-E598-8242-A3C2-3E45B4923FC1}" type="datetimeFigureOut">
              <a:rPr lang="es-CL" smtClean="0"/>
              <a:t>17-10-2019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BA65825-38A5-B447-80FC-3EC714B4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CA251F5-B20E-F847-9299-5EFADC60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F9C3-1F90-5242-87A5-A0F570DC8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615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569594A-04D7-2D4D-9FC6-CFE8BFF4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DA3-E598-8242-A3C2-3E45B4923FC1}" type="datetimeFigureOut">
              <a:rPr lang="es-CL" smtClean="0"/>
              <a:t>17-10-2019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0285032-9BA2-A346-850E-5CB71922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46A3E3F-5CF3-D148-AE31-8A54CD53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F9C3-1F90-5242-87A5-A0F570DC8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092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CB3016-47A4-DE41-8D5F-F30A0B79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03065ED-A0F6-FA48-890C-5CF64E9B9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E0ED698-913B-9A4D-A883-094B68CBD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B1A2582-9876-DC47-A960-AFD8B9E37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DA3-E598-8242-A3C2-3E45B4923FC1}" type="datetimeFigureOut">
              <a:rPr lang="es-CL" smtClean="0"/>
              <a:t>17-10-2019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E4DCC46-FCE6-994D-B369-A18DA22B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37895BF-55DB-F94D-A372-B2A9E0FDB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F9C3-1F90-5242-87A5-A0F570DC8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671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CA4354-4206-C54A-95AD-0C488761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87EA2A6-ED3C-DE4C-9401-F5F56CD5D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39E17BD-FE83-8748-B42D-6A5A3FF0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A257C79-00CB-5F40-88BB-759BE3C2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9DA3-E598-8242-A3C2-3E45B4923FC1}" type="datetimeFigureOut">
              <a:rPr lang="es-CL" smtClean="0"/>
              <a:t>17-10-2019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785E70A-8AD2-DD48-AD75-C5D5AD45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A4F3B19-DDD9-4043-B22A-A979F7BF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F9C3-1F90-5242-87A5-A0F570DC8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184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74A8006-58F6-0A4D-B39A-7F6D4FEF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0412C44-408B-924D-84A2-AB39BA8E9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46736A7-D31C-DF4A-9D11-1B249D643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9DA3-E598-8242-A3C2-3E45B4923FC1}" type="datetimeFigureOut">
              <a:rPr lang="es-CL" smtClean="0"/>
              <a:t>17-10-2019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00BF25-C3AD-EE49-A186-9E413ED80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0FDF71C-D004-464E-A123-7034EDAC1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5F9C3-1F90-5242-87A5-A0F570DC8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262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C6ABD40-B3FC-A049-AC5A-E5ABD25C6F66}"/>
              </a:ext>
            </a:extLst>
          </p:cNvPr>
          <p:cNvSpPr txBox="1"/>
          <p:nvPr/>
        </p:nvSpPr>
        <p:spPr>
          <a:xfrm>
            <a:off x="2352476" y="816946"/>
            <a:ext cx="72446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Montserrat Black" pitchFamily="2" charset="77"/>
              </a:rPr>
              <a:t>Effective Personal Data </a:t>
            </a:r>
            <a:r>
              <a:rPr lang="en-US" sz="5400" b="1" dirty="0" smtClean="0">
                <a:solidFill>
                  <a:schemeClr val="bg1"/>
                </a:solidFill>
                <a:latin typeface="Montserrat Black" pitchFamily="2" charset="77"/>
              </a:rPr>
              <a:t>Protection</a:t>
            </a:r>
            <a:r>
              <a:rPr lang="en-US" sz="5400" b="1" dirty="0">
                <a:solidFill>
                  <a:schemeClr val="bg1"/>
                </a:solidFill>
                <a:latin typeface="Montserrat Black" pitchFamily="2" charset="77"/>
              </a:rPr>
              <a:t>: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Montserrat Black" pitchFamily="2" charset="77"/>
              </a:rPr>
              <a:t>Chile is getting up to speed</a:t>
            </a:r>
            <a:endParaRPr lang="es-CL" sz="5400" b="1" dirty="0">
              <a:solidFill>
                <a:schemeClr val="bg1"/>
              </a:solidFill>
              <a:latin typeface="Montserrat Black" pitchFamily="2" charset="77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C6ABD40-B3FC-A049-AC5A-E5ABD25C6F66}"/>
              </a:ext>
            </a:extLst>
          </p:cNvPr>
          <p:cNvSpPr txBox="1"/>
          <p:nvPr/>
        </p:nvSpPr>
        <p:spPr>
          <a:xfrm>
            <a:off x="1991448" y="6086972"/>
            <a:ext cx="8275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1"/>
                </a:solidFill>
                <a:latin typeface="Montserrat Black" pitchFamily="2" charset="77"/>
              </a:rPr>
              <a:t>Marcelo Drago, </a:t>
            </a:r>
            <a:r>
              <a:rPr lang="es-CL" sz="2000" b="1" dirty="0" err="1">
                <a:solidFill>
                  <a:schemeClr val="bg1"/>
                </a:solidFill>
                <a:latin typeface="Montserrat Black" pitchFamily="2" charset="77"/>
              </a:rPr>
              <a:t>Commissioner</a:t>
            </a:r>
            <a:r>
              <a:rPr lang="es-CL" sz="2000" b="1" dirty="0">
                <a:solidFill>
                  <a:schemeClr val="bg1"/>
                </a:solidFill>
                <a:latin typeface="Montserrat Black" pitchFamily="2" charset="77"/>
              </a:rPr>
              <a:t>, </a:t>
            </a:r>
            <a:r>
              <a:rPr lang="es-CL" sz="2000" b="1" dirty="0" err="1">
                <a:solidFill>
                  <a:schemeClr val="bg1"/>
                </a:solidFill>
                <a:latin typeface="Montserrat Black" pitchFamily="2" charset="77"/>
              </a:rPr>
              <a:t>Transparency</a:t>
            </a:r>
            <a:r>
              <a:rPr lang="es-CL" sz="2000" b="1" dirty="0">
                <a:solidFill>
                  <a:schemeClr val="bg1"/>
                </a:solidFill>
                <a:latin typeface="Montserrat Black" pitchFamily="2" charset="77"/>
              </a:rPr>
              <a:t> Council, Chile</a:t>
            </a:r>
            <a:endParaRPr lang="es-CL" sz="2000" b="1" dirty="0">
              <a:solidFill>
                <a:schemeClr val="bg1"/>
              </a:solidFill>
              <a:latin typeface="Montserrat Blac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452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C6ABD40-B3FC-A049-AC5A-E5ABD25C6F66}"/>
              </a:ext>
            </a:extLst>
          </p:cNvPr>
          <p:cNvSpPr txBox="1"/>
          <p:nvPr/>
        </p:nvSpPr>
        <p:spPr>
          <a:xfrm>
            <a:off x="900837" y="462252"/>
            <a:ext cx="3463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Montserrat Black"/>
              </a:rPr>
              <a:t>1999 pre-digital Chilean </a:t>
            </a:r>
            <a:r>
              <a:rPr lang="en-US" sz="2800" b="1" dirty="0">
                <a:solidFill>
                  <a:schemeClr val="bg1"/>
                </a:solidFill>
                <a:latin typeface="Montserrat Black"/>
              </a:rPr>
              <a:t>Data Protection Law has fallen back </a:t>
            </a:r>
            <a:r>
              <a:rPr lang="en-US" sz="2800" b="1" dirty="0" smtClean="0">
                <a:solidFill>
                  <a:schemeClr val="bg1"/>
                </a:solidFill>
                <a:latin typeface="Montserrat Black"/>
              </a:rPr>
              <a:t>behind</a:t>
            </a:r>
            <a:endParaRPr lang="es-CL" sz="3600" b="1" dirty="0">
              <a:solidFill>
                <a:schemeClr val="bg1"/>
              </a:solidFill>
              <a:latin typeface="Montserrat Black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FFE54CC-429C-7D40-A3CB-BBA37639946A}"/>
              </a:ext>
            </a:extLst>
          </p:cNvPr>
          <p:cNvSpPr/>
          <p:nvPr/>
        </p:nvSpPr>
        <p:spPr>
          <a:xfrm>
            <a:off x="2265218" y="2637856"/>
            <a:ext cx="2971799" cy="27758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ontserrat Black"/>
              </a:rPr>
              <a:t>Structural and institutional </a:t>
            </a:r>
            <a:r>
              <a:rPr lang="en-US" sz="1600" dirty="0" smtClean="0">
                <a:latin typeface="Montserrat Black"/>
              </a:rPr>
              <a:t>deficiencies: greatest </a:t>
            </a:r>
            <a:r>
              <a:rPr lang="en-US" sz="1600" dirty="0">
                <a:latin typeface="Montserrat Black"/>
              </a:rPr>
              <a:t>bottlenecks to provide genuine protection of data subjects rights</a:t>
            </a:r>
            <a:endParaRPr lang="es-CL" sz="1600" dirty="0">
              <a:latin typeface="Montserrat Black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BAF89FF0-9F15-824F-8AB0-9713B87C3CC8}"/>
              </a:ext>
            </a:extLst>
          </p:cNvPr>
          <p:cNvSpPr/>
          <p:nvPr/>
        </p:nvSpPr>
        <p:spPr>
          <a:xfrm>
            <a:off x="5361710" y="2637856"/>
            <a:ext cx="3059540" cy="2866229"/>
          </a:xfrm>
          <a:prstGeom prst="ellipse">
            <a:avLst/>
          </a:prstGeom>
          <a:solidFill>
            <a:srgbClr val="B32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734625" y="3039918"/>
            <a:ext cx="23137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Black"/>
              </a:rPr>
              <a:t>lack </a:t>
            </a:r>
            <a:r>
              <a:rPr lang="en-US" sz="1600" dirty="0">
                <a:solidFill>
                  <a:schemeClr val="bg1"/>
                </a:solidFill>
                <a:latin typeface="Montserrat Black"/>
              </a:rPr>
              <a:t>of effective enforcement regime; and absence of </a:t>
            </a:r>
            <a:r>
              <a:rPr lang="en-US" sz="1600" dirty="0" smtClean="0">
                <a:solidFill>
                  <a:schemeClr val="bg1"/>
                </a:solidFill>
                <a:latin typeface="Montserrat Black"/>
              </a:rPr>
              <a:t>national </a:t>
            </a:r>
            <a:r>
              <a:rPr lang="en-US" sz="1600" dirty="0">
                <a:solidFill>
                  <a:schemeClr val="bg1"/>
                </a:solidFill>
                <a:latin typeface="Montserrat Black"/>
              </a:rPr>
              <a:t>data protection authority with competence over public and private sector</a:t>
            </a:r>
            <a:endParaRPr lang="es-CL" sz="1600" dirty="0">
              <a:solidFill>
                <a:schemeClr val="bg1"/>
              </a:solidFill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213636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C6ABD40-B3FC-A049-AC5A-E5ABD25C6F66}"/>
              </a:ext>
            </a:extLst>
          </p:cNvPr>
          <p:cNvSpPr txBox="1"/>
          <p:nvPr/>
        </p:nvSpPr>
        <p:spPr>
          <a:xfrm>
            <a:off x="538307" y="532582"/>
            <a:ext cx="5308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 Black"/>
              </a:rPr>
              <a:t>Major amendment of our Data Protection Law</a:t>
            </a:r>
            <a:endParaRPr lang="es-CL" sz="2800" b="1" dirty="0">
              <a:solidFill>
                <a:schemeClr val="bg1"/>
              </a:solidFill>
              <a:latin typeface="Montserrat Black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" y="2236416"/>
            <a:ext cx="9778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bg1"/>
                </a:solidFill>
                <a:latin typeface="Montserrat Black"/>
              </a:rPr>
              <a:t>Personal data protection as a constitutional </a:t>
            </a:r>
            <a:r>
              <a:rPr lang="en-US" sz="2000" b="1" dirty="0" smtClean="0">
                <a:solidFill>
                  <a:schemeClr val="bg1"/>
                </a:solidFill>
                <a:latin typeface="Montserrat Black"/>
              </a:rPr>
              <a:t>standalone right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Montserrat Black"/>
              </a:rPr>
              <a:t> </a:t>
            </a:r>
            <a:endParaRPr lang="es-CL" sz="2000" b="1" dirty="0">
              <a:solidFill>
                <a:schemeClr val="bg1"/>
              </a:solidFill>
              <a:latin typeface="Montserrat Black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62445" y="3132776"/>
            <a:ext cx="9673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bg1"/>
                </a:solidFill>
                <a:latin typeface="Montserrat Black"/>
              </a:rPr>
              <a:t>Focus</a:t>
            </a:r>
            <a:r>
              <a:rPr lang="en-US" sz="2000" b="1" dirty="0">
                <a:solidFill>
                  <a:schemeClr val="bg1"/>
                </a:solidFill>
                <a:latin typeface="Montserrat Black"/>
              </a:rPr>
              <a:t>: to establish a modern regulatory framework new digital challenges</a:t>
            </a:r>
            <a:endParaRPr lang="es-CL" sz="2000" b="1" dirty="0">
              <a:solidFill>
                <a:schemeClr val="bg1"/>
              </a:solidFill>
              <a:latin typeface="Montserrat Black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93518" y="4029136"/>
            <a:ext cx="9002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bg1"/>
                </a:solidFill>
                <a:latin typeface="Montserrat Black"/>
              </a:rPr>
              <a:t>European </a:t>
            </a:r>
            <a:r>
              <a:rPr lang="en-US" sz="2000" b="1" dirty="0">
                <a:solidFill>
                  <a:schemeClr val="bg1"/>
                </a:solidFill>
                <a:latin typeface="Montserrat Black"/>
              </a:rPr>
              <a:t>regulation as a model in the Chilean reform</a:t>
            </a:r>
            <a:endParaRPr lang="es-CL" sz="2000" b="1" dirty="0">
              <a:solidFill>
                <a:schemeClr val="bg1"/>
              </a:solidFill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252808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9928" y="563047"/>
            <a:ext cx="4562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 Black"/>
                <a:ea typeface="Calibri" panose="020F0502020204030204" pitchFamily="34" charset="0"/>
              </a:rPr>
              <a:t>Draft law: salient features</a:t>
            </a:r>
            <a:endParaRPr lang="es-CL" sz="2800" dirty="0"/>
          </a:p>
        </p:txBody>
      </p:sp>
      <p:sp>
        <p:nvSpPr>
          <p:cNvPr id="5" name="Rectángulo 4"/>
          <p:cNvSpPr/>
          <p:nvPr/>
        </p:nvSpPr>
        <p:spPr>
          <a:xfrm>
            <a:off x="800101" y="1315732"/>
            <a:ext cx="10671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Principles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(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lawfulness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,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purpose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,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proportionality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,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quality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,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liability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,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security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,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transparency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, </a:t>
            </a: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confidentiality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). 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Personal data subjects' rights are </a:t>
            </a:r>
            <a:r>
              <a:rPr lang="en-US" b="1" dirty="0" smtClean="0">
                <a:solidFill>
                  <a:schemeClr val="bg1"/>
                </a:solidFill>
                <a:latin typeface="Montserrat Black"/>
              </a:rPr>
              <a:t>strengthened</a:t>
            </a:r>
            <a:endParaRPr lang="es-CL" b="1" dirty="0" smtClean="0">
              <a:solidFill>
                <a:schemeClr val="bg1"/>
              </a:solidFill>
              <a:latin typeface="Montserrat Black"/>
            </a:endParaRPr>
          </a:p>
          <a:p>
            <a:pPr algn="just"/>
            <a:endParaRPr lang="es-CL" b="1" dirty="0" smtClean="0">
              <a:solidFill>
                <a:schemeClr val="bg1"/>
              </a:solidFill>
              <a:latin typeface="Montserrat Black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bg1"/>
                </a:solidFill>
                <a:latin typeface="Montserrat Black"/>
              </a:rPr>
              <a:t>N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ew </a:t>
            </a:r>
            <a:r>
              <a:rPr lang="pt-BR" b="1" dirty="0" err="1">
                <a:solidFill>
                  <a:schemeClr val="bg1"/>
                </a:solidFill>
                <a:latin typeface="Montserrat Black"/>
              </a:rPr>
              <a:t>lawful</a:t>
            </a:r>
            <a:r>
              <a:rPr lang="pt-BR" b="1" dirty="0">
                <a:solidFill>
                  <a:schemeClr val="bg1"/>
                </a:solidFill>
                <a:latin typeface="Montserrat Black"/>
              </a:rPr>
              <a:t> bases for data </a:t>
            </a:r>
            <a:r>
              <a:rPr lang="pt-BR" b="1" dirty="0" err="1">
                <a:solidFill>
                  <a:schemeClr val="bg1"/>
                </a:solidFill>
                <a:latin typeface="Montserrat Black"/>
              </a:rPr>
              <a:t>processing</a:t>
            </a:r>
            <a:r>
              <a:rPr lang="pt-BR" b="1" dirty="0">
                <a:solidFill>
                  <a:schemeClr val="bg1"/>
                </a:solidFill>
                <a:latin typeface="Montserrat Black"/>
              </a:rPr>
              <a:t> </a:t>
            </a:r>
            <a:endParaRPr lang="es-CL" b="1" dirty="0" smtClean="0">
              <a:solidFill>
                <a:schemeClr val="bg1"/>
              </a:solidFill>
              <a:latin typeface="Montserrat Black"/>
            </a:endParaRPr>
          </a:p>
          <a:p>
            <a:pPr algn="just"/>
            <a:endParaRPr lang="es-CL" b="1" dirty="0" smtClean="0">
              <a:solidFill>
                <a:schemeClr val="bg1"/>
              </a:solidFill>
              <a:latin typeface="Montserrat Black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S</a:t>
            </a: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pecial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provisions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on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automated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individual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decision-making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and </a:t>
            </a: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profiling</a:t>
            </a:r>
            <a:endParaRPr lang="es-CL" b="1" dirty="0" smtClean="0">
              <a:solidFill>
                <a:schemeClr val="bg1"/>
              </a:solidFill>
              <a:latin typeface="Montserrat Black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L" b="1" dirty="0" smtClean="0">
              <a:solidFill>
                <a:schemeClr val="bg1"/>
              </a:solidFill>
              <a:latin typeface="Montserrat Black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S</a:t>
            </a: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pecial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categories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of personal 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data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L" b="1" dirty="0" smtClean="0">
              <a:solidFill>
                <a:schemeClr val="bg1"/>
              </a:solidFill>
              <a:latin typeface="Montserrat Black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It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r</a:t>
            </a: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egulates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the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international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transfer of personal data </a:t>
            </a:r>
            <a:endParaRPr lang="es-CL" b="1" dirty="0" smtClean="0">
              <a:solidFill>
                <a:schemeClr val="bg1"/>
              </a:solidFill>
              <a:latin typeface="Montserrat Black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L" b="1" dirty="0" smtClean="0">
              <a:solidFill>
                <a:schemeClr val="bg1"/>
              </a:solidFill>
              <a:latin typeface="Montserrat Black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New </a:t>
            </a: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duties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and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obligations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associated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with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data </a:t>
            </a: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security</a:t>
            </a:r>
            <a:endParaRPr lang="es-CL" b="1" dirty="0" smtClean="0">
              <a:solidFill>
                <a:schemeClr val="bg1"/>
              </a:solidFill>
              <a:latin typeface="Montserrat Black"/>
            </a:endParaRPr>
          </a:p>
          <a:p>
            <a:pPr algn="just"/>
            <a:endParaRPr lang="es-CL" b="1" dirty="0" smtClean="0">
              <a:solidFill>
                <a:schemeClr val="bg1"/>
              </a:solidFill>
              <a:latin typeface="Montserrat Black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The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most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important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elements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: </a:t>
            </a:r>
            <a:endParaRPr lang="es-CL" b="1" dirty="0" smtClean="0">
              <a:solidFill>
                <a:schemeClr val="bg1"/>
              </a:solidFill>
              <a:latin typeface="Montserrat Black"/>
            </a:endParaRPr>
          </a:p>
          <a:p>
            <a:pPr marL="514350" indent="-514350" algn="just">
              <a:buAutoNum type="romanLcParenBoth"/>
            </a:pP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the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bill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sets up a single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independent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supervisory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authority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for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the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public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and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the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private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sector: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the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Chilean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Transparency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Council; and </a:t>
            </a:r>
            <a:endParaRPr lang="es-CL" b="1" dirty="0" smtClean="0">
              <a:solidFill>
                <a:schemeClr val="bg1"/>
              </a:solidFill>
              <a:latin typeface="Montserrat Black"/>
            </a:endParaRPr>
          </a:p>
          <a:p>
            <a:pPr marL="514350" indent="-514350" algn="just">
              <a:buAutoNum type="romanLcParenBoth"/>
            </a:pP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the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Council, as new DPA, can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assess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effective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and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dissuasive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fines and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sanctions</a:t>
            </a:r>
            <a:endParaRPr lang="es-CL" b="1" dirty="0">
              <a:solidFill>
                <a:schemeClr val="bg1"/>
              </a:solidFill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7868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267690" y="1669162"/>
            <a:ext cx="94037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Leadership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role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played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by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the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Transparency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Council in 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personal data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protection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,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being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the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most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experienced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public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body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in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dealing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with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privacy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issues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,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generating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a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growing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specialization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in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this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area</a:t>
            </a:r>
            <a:endParaRPr lang="es-CL" b="1" dirty="0" smtClean="0">
              <a:solidFill>
                <a:schemeClr val="bg1"/>
              </a:solidFill>
              <a:latin typeface="Montserrat Black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L" b="1" dirty="0" smtClean="0">
              <a:solidFill>
                <a:schemeClr val="bg1"/>
              </a:solidFill>
              <a:latin typeface="Montserrat Black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The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 Council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already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has legal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supervisory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powers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regarding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personal data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held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by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public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bodies</a:t>
            </a:r>
            <a:endParaRPr lang="es-CL" b="1" dirty="0" smtClean="0">
              <a:solidFill>
                <a:schemeClr val="bg1"/>
              </a:solidFill>
              <a:latin typeface="Montserrat Black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L" b="1" dirty="0">
              <a:solidFill>
                <a:schemeClr val="bg1"/>
              </a:solidFill>
              <a:latin typeface="Montserrat Black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Almost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one-third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of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the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Council’s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FOI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decisions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involve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data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protection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issues</a:t>
            </a:r>
            <a:endParaRPr lang="es-CL" b="1" dirty="0" smtClean="0">
              <a:solidFill>
                <a:schemeClr val="bg1"/>
              </a:solidFill>
              <a:latin typeface="Montserrat Black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L" b="1" dirty="0">
              <a:solidFill>
                <a:schemeClr val="bg1"/>
              </a:solidFill>
              <a:latin typeface="Montserrat Black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The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Council has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issued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a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number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of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recommendations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on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the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protection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of personal data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by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public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agencies,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which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address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in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comprehensive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manner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complex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issues</a:t>
            </a:r>
            <a:endParaRPr lang="es-CL" b="1" dirty="0" smtClean="0">
              <a:solidFill>
                <a:schemeClr val="bg1"/>
              </a:solidFill>
              <a:latin typeface="Montserrat Black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L" b="1" dirty="0">
              <a:solidFill>
                <a:schemeClr val="bg1"/>
              </a:solidFill>
              <a:latin typeface="Montserrat Black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The</a:t>
            </a:r>
            <a:r>
              <a:rPr lang="es-CL" b="1" dirty="0" smtClean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Transparency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Council, as a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public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body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,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presents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one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of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the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highest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legal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autonomy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standards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within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the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Chilean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Montserrat Black"/>
              </a:rPr>
              <a:t>regulatory</a:t>
            </a:r>
            <a:r>
              <a:rPr lang="es-CL" b="1" dirty="0">
                <a:solidFill>
                  <a:schemeClr val="bg1"/>
                </a:solidFill>
                <a:latin typeface="Montserrat Black"/>
              </a:rPr>
              <a:t> </a:t>
            </a:r>
            <a:r>
              <a:rPr lang="es-CL" b="1" dirty="0" err="1" smtClean="0">
                <a:solidFill>
                  <a:schemeClr val="bg1"/>
                </a:solidFill>
                <a:latin typeface="Montserrat Black"/>
              </a:rPr>
              <a:t>framework</a:t>
            </a:r>
            <a:endParaRPr lang="es-CL" b="1" dirty="0">
              <a:solidFill>
                <a:schemeClr val="bg1"/>
              </a:solidFill>
              <a:latin typeface="Montserrat Black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7300" y="418007"/>
            <a:ext cx="8218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 Black"/>
                <a:ea typeface="Calibri" panose="020F0502020204030204" pitchFamily="34" charset="0"/>
              </a:rPr>
              <a:t>Transparency Council as </a:t>
            </a:r>
            <a:r>
              <a:rPr lang="en-US" sz="2800" b="1" dirty="0" smtClean="0">
                <a:solidFill>
                  <a:schemeClr val="bg1"/>
                </a:solidFill>
                <a:latin typeface="Montserrat Black"/>
                <a:ea typeface="Calibri" panose="020F0502020204030204" pitchFamily="34" charset="0"/>
              </a:rPr>
              <a:t>supervisory authority</a:t>
            </a:r>
            <a:endParaRPr lang="es-CL" sz="2800" b="1" dirty="0">
              <a:solidFill>
                <a:schemeClr val="bg1"/>
              </a:solidFill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40095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7300" y="418007"/>
            <a:ext cx="6383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 Black"/>
                <a:ea typeface="Calibri" panose="020F0502020204030204" pitchFamily="34" charset="0"/>
              </a:rPr>
              <a:t>Transparency </a:t>
            </a:r>
            <a:r>
              <a:rPr lang="en-US" sz="2800" b="1" dirty="0" smtClean="0">
                <a:solidFill>
                  <a:schemeClr val="bg1"/>
                </a:solidFill>
                <a:latin typeface="Montserrat Black"/>
                <a:ea typeface="Calibri" panose="020F0502020204030204" pitchFamily="34" charset="0"/>
              </a:rPr>
              <a:t>Council’s new powers</a:t>
            </a:r>
            <a:endParaRPr lang="es-CL" sz="2800" b="1" dirty="0">
              <a:solidFill>
                <a:schemeClr val="bg1"/>
              </a:solidFill>
              <a:latin typeface="Montserrat Black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61364" y="1382083"/>
            <a:ext cx="94037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latin typeface="Montserrat Black"/>
              </a:rPr>
              <a:t>Rulemaking and interpretive guidance on all matters related to data protection. These requirements will apply to </a:t>
            </a:r>
            <a:r>
              <a:rPr lang="en-US" b="1" dirty="0" smtClean="0">
                <a:solidFill>
                  <a:schemeClr val="bg1"/>
                </a:solidFill>
                <a:latin typeface="Montserrat Black"/>
              </a:rPr>
              <a:t>public 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and private bodies that process data subjects’ information (data controllers) or that process data on another’s behalf (data processors</a:t>
            </a:r>
            <a:r>
              <a:rPr lang="en-US" b="1" dirty="0" smtClean="0">
                <a:solidFill>
                  <a:schemeClr val="bg1"/>
                </a:solidFill>
                <a:latin typeface="Montserrat Black"/>
              </a:rPr>
              <a:t>)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es-CL" b="1" dirty="0">
              <a:solidFill>
                <a:schemeClr val="bg1"/>
              </a:solidFill>
              <a:latin typeface="Montserrat Black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Montserrat Black"/>
              </a:rPr>
              <a:t>Investigation 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and enforcement of the Data Protection Law, with the ability to 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monitor, apply and enforce the </a:t>
            </a:r>
            <a:r>
              <a:rPr lang="en-US" b="1" dirty="0" smtClean="0">
                <a:solidFill>
                  <a:schemeClr val="bg1"/>
                </a:solidFill>
                <a:latin typeface="Montserrat Black"/>
              </a:rPr>
              <a:t>law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, </a:t>
            </a:r>
            <a:r>
              <a:rPr lang="en-US" b="1" dirty="0" smtClean="0">
                <a:solidFill>
                  <a:schemeClr val="bg1"/>
                </a:solidFill>
                <a:latin typeface="Montserrat Black"/>
              </a:rPr>
              <a:t>imposing 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fines where necessary.</a:t>
            </a:r>
            <a:endParaRPr lang="en-US" b="1" dirty="0" smtClean="0">
              <a:solidFill>
                <a:schemeClr val="bg1"/>
              </a:solidFill>
              <a:latin typeface="Montserrat Black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es-CL" b="1" dirty="0">
              <a:solidFill>
                <a:schemeClr val="bg1"/>
              </a:solidFill>
              <a:latin typeface="Montserrat Black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latin typeface="Montserrat Black"/>
              </a:rPr>
              <a:t>Education 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and promotion of data protection and privacy within the Chilean society</a:t>
            </a:r>
            <a:endParaRPr lang="es-CL" b="1" dirty="0">
              <a:solidFill>
                <a:schemeClr val="bg1"/>
              </a:solidFill>
              <a:latin typeface="Montserrat Black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Montserrat Black"/>
              </a:rPr>
              <a:t> </a:t>
            </a:r>
            <a:endParaRPr lang="en-US" dirty="0" smtClean="0">
              <a:solidFill>
                <a:schemeClr val="bg1"/>
              </a:solidFill>
              <a:latin typeface="Montserrat Black"/>
            </a:endParaRPr>
          </a:p>
          <a:p>
            <a:pPr algn="just"/>
            <a:endParaRPr lang="es-CL" b="1" dirty="0">
              <a:solidFill>
                <a:schemeClr val="bg1"/>
              </a:solidFill>
              <a:latin typeface="Montserrat Black"/>
            </a:endParaRPr>
          </a:p>
          <a:p>
            <a:pPr algn="just"/>
            <a:r>
              <a:rPr lang="en-US" b="1" dirty="0">
                <a:solidFill>
                  <a:schemeClr val="bg1"/>
                </a:solidFill>
                <a:latin typeface="Montserrat Black"/>
              </a:rPr>
              <a:t>To the performance of these new duties, the Council will act with complete independence, taking into account that it is a non-departmental public body, which does not depend on any other governmental entity. </a:t>
            </a:r>
            <a:endParaRPr lang="es-CL" b="1" dirty="0">
              <a:solidFill>
                <a:schemeClr val="bg1"/>
              </a:solidFill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40289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7300" y="418007"/>
            <a:ext cx="105486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 Black"/>
                <a:ea typeface="Calibri" panose="020F0502020204030204" pitchFamily="34" charset="0"/>
              </a:rPr>
              <a:t>To conclude: Chile has understood the imperative necessity </a:t>
            </a:r>
            <a:endParaRPr lang="en-US" sz="2800" b="1" dirty="0" smtClean="0">
              <a:solidFill>
                <a:schemeClr val="bg1"/>
              </a:solidFill>
              <a:latin typeface="Montserrat Black"/>
              <a:ea typeface="Calibri" panose="020F0502020204030204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Montserrat Black"/>
                <a:ea typeface="Calibri" panose="020F0502020204030204" pitchFamily="34" charset="0"/>
              </a:rPr>
              <a:t>of </a:t>
            </a:r>
            <a:r>
              <a:rPr lang="en-US" sz="2800" b="1" dirty="0">
                <a:solidFill>
                  <a:schemeClr val="bg1"/>
                </a:solidFill>
                <a:latin typeface="Montserrat Black"/>
                <a:ea typeface="Calibri" panose="020F0502020204030204" pitchFamily="34" charset="0"/>
              </a:rPr>
              <a:t>modernizing its data protection framework</a:t>
            </a:r>
            <a:endParaRPr lang="es-CL" sz="2800" b="1" dirty="0">
              <a:solidFill>
                <a:schemeClr val="bg1"/>
              </a:solidFill>
              <a:latin typeface="Montserrat Black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11827" y="1793852"/>
            <a:ext cx="94037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Montserrat Black"/>
              </a:rPr>
              <a:t>We seek to strengthen Chilean trade integration and participation in global digital markets. </a:t>
            </a:r>
            <a:endParaRPr lang="en-US" b="1" dirty="0" smtClean="0">
              <a:solidFill>
                <a:schemeClr val="bg1"/>
              </a:solidFill>
              <a:latin typeface="Montserrat Black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  <a:latin typeface="Montserrat Black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Montserrat Black"/>
              </a:rPr>
              <a:t>Certainly, one of the greatest challenges for establishing a good data protection </a:t>
            </a:r>
            <a:r>
              <a:rPr lang="en-US" b="1" dirty="0" smtClean="0">
                <a:solidFill>
                  <a:schemeClr val="bg1"/>
                </a:solidFill>
                <a:latin typeface="Montserrat Black"/>
              </a:rPr>
              <a:t>system </a:t>
            </a:r>
            <a:r>
              <a:rPr lang="en-US" b="1" dirty="0">
                <a:solidFill>
                  <a:schemeClr val="bg1"/>
                </a:solidFill>
                <a:latin typeface="Montserrat Black"/>
              </a:rPr>
              <a:t>lies in proper institutional design.</a:t>
            </a:r>
            <a:endParaRPr lang="en-US" b="1" dirty="0" smtClean="0">
              <a:solidFill>
                <a:schemeClr val="bg1"/>
              </a:solidFill>
              <a:latin typeface="Montserrat Black"/>
            </a:endParaRPr>
          </a:p>
          <a:p>
            <a:pPr algn="just"/>
            <a:endParaRPr lang="en-US" b="1" dirty="0">
              <a:solidFill>
                <a:schemeClr val="bg1"/>
              </a:solidFill>
              <a:latin typeface="Montserrat Black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Montserrat Black"/>
              </a:rPr>
              <a:t>The adoption of privacy principles, rules, and procedures consistent with the GDPR gold standards and the modernized Convention 108 will allow Chile to be considered as a country with an "adequate level of data protection".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  <a:latin typeface="Montserrat Black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Montserrat Black"/>
              </a:rPr>
              <a:t>Chile intends to play a pivotal role in the field of data protection, serving as a model for other Latin-American countries.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L" b="1" dirty="0">
              <a:solidFill>
                <a:schemeClr val="bg1"/>
              </a:solidFill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21164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A3384DE-988B-C547-8072-A106A137F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053" y="2778911"/>
            <a:ext cx="2747458" cy="7675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6912010-79D7-1C4C-88F1-552300F6E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043" y="2438577"/>
            <a:ext cx="40259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466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513</Words>
  <Application>Microsoft Office PowerPoint</Application>
  <PresentationFormat>Panorámica</PresentationFormat>
  <Paragraphs>56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Montserrat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Bratti</dc:creator>
  <cp:lastModifiedBy>CPLT</cp:lastModifiedBy>
  <cp:revision>69</cp:revision>
  <dcterms:created xsi:type="dcterms:W3CDTF">2019-04-23T14:13:33Z</dcterms:created>
  <dcterms:modified xsi:type="dcterms:W3CDTF">2019-10-17T20:28:43Z</dcterms:modified>
</cp:coreProperties>
</file>