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1"/>
  </p:notesMasterIdLst>
  <p:sldIdLst>
    <p:sldId id="433" r:id="rId3"/>
    <p:sldId id="444" r:id="rId4"/>
    <p:sldId id="445" r:id="rId5"/>
    <p:sldId id="446" r:id="rId6"/>
    <p:sldId id="449" r:id="rId7"/>
    <p:sldId id="450" r:id="rId8"/>
    <p:sldId id="448" r:id="rId9"/>
    <p:sldId id="438" r:id="rId10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000"/>
    <a:srgbClr val="ECECEC"/>
    <a:srgbClr val="0000CC"/>
    <a:srgbClr val="8888D8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95907" autoAdjust="0"/>
  </p:normalViewPr>
  <p:slideViewPr>
    <p:cSldViewPr>
      <p:cViewPr>
        <p:scale>
          <a:sx n="80" d="100"/>
          <a:sy n="80" d="100"/>
        </p:scale>
        <p:origin x="-810" y="-618"/>
      </p:cViewPr>
      <p:guideLst>
        <p:guide orient="horz" pos="2387"/>
        <p:guide pos="31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4649505390490165"/>
          <c:y val="0.10045663906386205"/>
          <c:w val="0.54644378837950369"/>
          <c:h val="0.84006468918575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Hoja2!$B$1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Hoja2!$A$2:$A$16</c:f>
              <c:strCache>
                <c:ptCount val="15"/>
                <c:pt idx="0">
                  <c:v>Actos y Res. Con efectos sobre terceros</c:v>
                </c:pt>
                <c:pt idx="1">
                  <c:v>Subsidios y Beneficios</c:v>
                </c:pt>
                <c:pt idx="2">
                  <c:v>Trámites</c:v>
                </c:pt>
                <c:pt idx="3">
                  <c:v>Auditorías</c:v>
                </c:pt>
                <c:pt idx="4">
                  <c:v>Usabilidad</c:v>
                </c:pt>
                <c:pt idx="5">
                  <c:v>Contrataciones y Compras</c:v>
                </c:pt>
                <c:pt idx="6">
                  <c:v>M. Participación Ciudadana</c:v>
                </c:pt>
                <c:pt idx="7">
                  <c:v>Aspectos Generales</c:v>
                </c:pt>
                <c:pt idx="8">
                  <c:v>Participación en Entidades</c:v>
                </c:pt>
                <c:pt idx="9">
                  <c:v>Personal y Remun.</c:v>
                </c:pt>
                <c:pt idx="10">
                  <c:v>Actos y documentos D.O.</c:v>
                </c:pt>
                <c:pt idx="11">
                  <c:v>Potestades y Competencias</c:v>
                </c:pt>
                <c:pt idx="12">
                  <c:v>Estructura Orgánica</c:v>
                </c:pt>
                <c:pt idx="13">
                  <c:v>Transferencias</c:v>
                </c:pt>
                <c:pt idx="14">
                  <c:v>Presupuesto</c:v>
                </c:pt>
              </c:strCache>
            </c:strRef>
          </c:cat>
          <c:val>
            <c:numRef>
              <c:f>Hoja2!$B$2:$B$16</c:f>
              <c:numCache>
                <c:formatCode>General</c:formatCode>
                <c:ptCount val="15"/>
                <c:pt idx="0">
                  <c:v>77.599999999999994</c:v>
                </c:pt>
                <c:pt idx="1">
                  <c:v>93.9</c:v>
                </c:pt>
                <c:pt idx="2">
                  <c:v>95.4</c:v>
                </c:pt>
                <c:pt idx="3">
                  <c:v>85.7</c:v>
                </c:pt>
                <c:pt idx="4">
                  <c:v>85.3</c:v>
                </c:pt>
                <c:pt idx="5">
                  <c:v>77.900000000000006</c:v>
                </c:pt>
                <c:pt idx="6">
                  <c:v>94.3</c:v>
                </c:pt>
                <c:pt idx="7">
                  <c:v>98</c:v>
                </c:pt>
                <c:pt idx="8">
                  <c:v>100</c:v>
                </c:pt>
                <c:pt idx="9">
                  <c:v>96.7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66.7</c:v>
                </c:pt>
              </c:numCache>
            </c:numRef>
          </c:val>
        </c:ser>
        <c:ser>
          <c:idx val="1"/>
          <c:order val="1"/>
          <c:tx>
            <c:strRef>
              <c:f>Hoja2!$C$1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FF">
                <a:lumMod val="75000"/>
              </a:srgbClr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Hoja2!$A$2:$A$16</c:f>
              <c:strCache>
                <c:ptCount val="15"/>
                <c:pt idx="0">
                  <c:v>Actos y Res. Con efectos sobre terceros</c:v>
                </c:pt>
                <c:pt idx="1">
                  <c:v>Subsidios y Beneficios</c:v>
                </c:pt>
                <c:pt idx="2">
                  <c:v>Trámites</c:v>
                </c:pt>
                <c:pt idx="3">
                  <c:v>Auditorías</c:v>
                </c:pt>
                <c:pt idx="4">
                  <c:v>Usabilidad</c:v>
                </c:pt>
                <c:pt idx="5">
                  <c:v>Contrataciones y Compras</c:v>
                </c:pt>
                <c:pt idx="6">
                  <c:v>M. Participación Ciudadana</c:v>
                </c:pt>
                <c:pt idx="7">
                  <c:v>Aspectos Generales</c:v>
                </c:pt>
                <c:pt idx="8">
                  <c:v>Participación en Entidades</c:v>
                </c:pt>
                <c:pt idx="9">
                  <c:v>Personal y Remun.</c:v>
                </c:pt>
                <c:pt idx="10">
                  <c:v>Actos y documentos D.O.</c:v>
                </c:pt>
                <c:pt idx="11">
                  <c:v>Potestades y Competencias</c:v>
                </c:pt>
                <c:pt idx="12">
                  <c:v>Estructura Orgánica</c:v>
                </c:pt>
                <c:pt idx="13">
                  <c:v>Transferencias</c:v>
                </c:pt>
                <c:pt idx="14">
                  <c:v>Presupuesto</c:v>
                </c:pt>
              </c:strCache>
            </c:strRef>
          </c:cat>
          <c:val>
            <c:numRef>
              <c:f>Hoja2!$C$2:$C$16</c:f>
              <c:numCache>
                <c:formatCode>0.00</c:formatCode>
                <c:ptCount val="15"/>
                <c:pt idx="0">
                  <c:v>78.318571428571431</c:v>
                </c:pt>
                <c:pt idx="1">
                  <c:v>80.767142857142858</c:v>
                </c:pt>
                <c:pt idx="2">
                  <c:v>80.95</c:v>
                </c:pt>
                <c:pt idx="3">
                  <c:v>85.714285714285708</c:v>
                </c:pt>
                <c:pt idx="4">
                  <c:v>86.462857142857132</c:v>
                </c:pt>
                <c:pt idx="5">
                  <c:v>87.857142857142861</c:v>
                </c:pt>
                <c:pt idx="6">
                  <c:v>94.285714285714292</c:v>
                </c:pt>
                <c:pt idx="7">
                  <c:v>94.89</c:v>
                </c:pt>
                <c:pt idx="8">
                  <c:v>97.958571428571432</c:v>
                </c:pt>
                <c:pt idx="9">
                  <c:v>99.464285714285708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504960"/>
        <c:axId val="139359872"/>
      </c:barChart>
      <c:catAx>
        <c:axId val="86504960"/>
        <c:scaling>
          <c:orientation val="minMax"/>
        </c:scaling>
        <c:delete val="0"/>
        <c:axPos val="l"/>
        <c:majorTickMark val="out"/>
        <c:minorTickMark val="none"/>
        <c:tickLblPos val="nextTo"/>
        <c:crossAx val="139359872"/>
        <c:crosses val="autoZero"/>
        <c:auto val="1"/>
        <c:lblAlgn val="ctr"/>
        <c:lblOffset val="100"/>
        <c:noMultiLvlLbl val="0"/>
      </c:catAx>
      <c:valAx>
        <c:axId val="139359872"/>
        <c:scaling>
          <c:orientation val="minMax"/>
          <c:max val="1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6504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20731521463044"/>
          <c:y val="8.9921995096177161E-4"/>
          <c:w val="0.21581215251319388"/>
          <c:h val="0.11136513247622339"/>
        </c:manualLayout>
      </c:layout>
      <c:overlay val="0"/>
      <c:txPr>
        <a:bodyPr/>
        <a:lstStyle/>
        <a:p>
          <a:pPr>
            <a:defRPr sz="1100"/>
          </a:pPr>
          <a:endParaRPr lang="es-CL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895BC5-067C-483F-8ECD-34EEAF9767E6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F410B2-86D4-4D65-9109-C575CE34520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9439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410B2-86D4-4D65-9109-C575CE345208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694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410B2-86D4-4D65-9109-C575CE345208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2382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DE0FB-6A81-413E-919E-6795FA1C4402}" type="slidenum">
              <a:rPr lang="es-ES" smtClean="0">
                <a:solidFill>
                  <a:prstClr val="black"/>
                </a:solidFill>
              </a:rPr>
              <a:pPr/>
              <a:t>8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0359C-6660-412A-A8C7-886948879958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DDD37-EF1A-48B3-B33F-F38019CB4B42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F75C6-7C11-4062-9B39-276D6E4E351D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0359C-6660-412A-A8C7-886948879958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D7552-99DA-438A-9D57-A178F73F4B55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B03B4-5202-4209-8129-8981FB9A5105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CBD48E-B426-4D53-B2A3-1DBFE64E768F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D241F5-81E1-4236-BBA9-F8B874DB855B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C6745A-56AD-4842-9824-7998AF4D680E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BCC32-ECDF-44D9-ACFC-7C5C01A93892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5192C-FBE7-44EE-9BE0-B222E1A47E77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D7552-99DA-438A-9D57-A178F73F4B55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EA5E3-A3F9-41CC-9355-BCDBAC909682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DDD37-EF1A-48B3-B33F-F38019CB4B42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0F75C6-7C11-4062-9B39-276D6E4E351D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B03B4-5202-4209-8129-8981FB9A5105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BD48E-B426-4D53-B2A3-1DBFE64E768F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241F5-81E1-4236-BBA9-F8B874DB855B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6745A-56AD-4842-9824-7998AF4D680E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BCC32-ECDF-44D9-ACFC-7C5C01A93892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5192C-FBE7-44EE-9BE0-B222E1A47E77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EA5E3-A3F9-41CC-9355-BCDBAC909682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ES_tradnl" dirty="0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C9B4BF6-B5D2-4AE2-8BD4-9AA8ACC7C8B3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_tradnl" smtClean="0">
                <a:solidFill>
                  <a:srgbClr val="000000"/>
                </a:solidFill>
              </a:rPr>
              <a:t>www.consejotransparencia.cl</a:t>
            </a:r>
            <a:endParaRPr lang="es-ES_tradnl" dirty="0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C9B4BF6-B5D2-4AE2-8BD4-9AA8ACC7C8B3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62825" y="5211663"/>
            <a:ext cx="17811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95536" y="1628800"/>
            <a:ext cx="7488832" cy="3714776"/>
          </a:xfrm>
          <a:prstGeom prst="rect">
            <a:avLst/>
          </a:prstGeom>
          <a:effectLst/>
        </p:spPr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i="0" u="none" strike="noStrike" kern="0" normalizeH="0" baseline="0" noProof="0" dirty="0" smtClean="0">
                <a:uLnTx/>
                <a:uFillTx/>
                <a:latin typeface="Cambria Math" pitchFamily="18" charset="0"/>
                <a:ea typeface="Cambria Math" pitchFamily="18" charset="0"/>
              </a:rPr>
              <a:t>Proceso Fiscalización 2016</a:t>
            </a:r>
            <a:r>
              <a:rPr kumimoji="0" lang="es-ES" sz="5400" i="0" u="none" strike="noStrike" kern="0" normalizeH="0" baseline="0" noProof="0" dirty="0" smtClean="0">
                <a:uLnTx/>
                <a:uFillTx/>
                <a:latin typeface="Century Gothic" pitchFamily="34" charset="0"/>
              </a:rPr>
              <a:t/>
            </a:r>
            <a:br>
              <a:rPr kumimoji="0" lang="es-ES" sz="5400" i="0" u="none" strike="noStrike" kern="0" normalizeH="0" baseline="0" noProof="0" dirty="0" smtClean="0">
                <a:uLnTx/>
                <a:uFillTx/>
                <a:latin typeface="Century Gothic" pitchFamily="34" charset="0"/>
              </a:rPr>
            </a:br>
            <a:r>
              <a:rPr kumimoji="0" lang="es-CL" sz="1800" i="0" u="none" strike="noStrike" kern="1200" normalizeH="0" baseline="0" noProof="0" dirty="0" smtClean="0">
                <a:uLnTx/>
                <a:uFillTx/>
                <a:latin typeface="Century Gothic" pitchFamily="34" charset="0"/>
                <a:ea typeface="+mn-ea"/>
                <a:cs typeface="+mn-cs"/>
              </a:rPr>
              <a:t/>
            </a:r>
            <a:br>
              <a:rPr kumimoji="0" lang="es-CL" sz="1800" i="0" u="none" strike="noStrike" kern="1200" normalizeH="0" baseline="0" noProof="0" dirty="0" smtClean="0">
                <a:uLnTx/>
                <a:uFillTx/>
                <a:latin typeface="Century Gothic" pitchFamily="34" charset="0"/>
                <a:ea typeface="+mn-ea"/>
                <a:cs typeface="+mn-cs"/>
              </a:rPr>
            </a:br>
            <a:r>
              <a:rPr kumimoji="0" lang="es-ES" sz="4400" b="1" i="0" u="none" strike="noStrike" kern="0" normalizeH="0" baseline="0" noProof="0" dirty="0" smtClean="0">
                <a:uLnTx/>
                <a:uFillTx/>
                <a:latin typeface="Cambria" pitchFamily="18" charset="0"/>
                <a:cs typeface="+mn-cs"/>
              </a:rPr>
              <a:t>Fundaciones</a:t>
            </a:r>
            <a:endParaRPr kumimoji="0" lang="es-CL" sz="3200" i="0" u="none" strike="noStrike" kern="0" normalizeH="0" baseline="0" noProof="0" dirty="0">
              <a:uLnTx/>
              <a:uFillTx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9192" y="1441723"/>
            <a:ext cx="19812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2387654"/>
            <a:ext cx="1944216" cy="75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http://www.fundaciondelafamilia.cl/static/img/logo-fundacion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36879" y="3318495"/>
            <a:ext cx="1571625" cy="1046609"/>
          </a:xfrm>
          <a:prstGeom prst="rect">
            <a:avLst/>
          </a:prstGeom>
          <a:noFill/>
        </p:spPr>
      </p:pic>
      <p:pic>
        <p:nvPicPr>
          <p:cNvPr id="1031" name="Picture 7" descr="logo Artesanias de Chil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00392" y="1361702"/>
            <a:ext cx="885825" cy="1419226"/>
          </a:xfrm>
          <a:prstGeom prst="rect">
            <a:avLst/>
          </a:prstGeom>
          <a:noFill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43575" y="4437484"/>
            <a:ext cx="2028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084168" y="6032326"/>
            <a:ext cx="13049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7660" y="-24"/>
            <a:ext cx="146635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66" y="3001"/>
            <a:ext cx="1160077" cy="68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4 Título"/>
          <p:cNvSpPr>
            <a:spLocks noGrp="1"/>
          </p:cNvSpPr>
          <p:nvPr>
            <p:ph type="title"/>
          </p:nvPr>
        </p:nvSpPr>
        <p:spPr>
          <a:xfrm>
            <a:off x="1166936" y="346646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es-ES" sz="2800" b="1" spc="-150" dirty="0" smtClean="0">
                <a:solidFill>
                  <a:srgbClr val="0070C0"/>
                </a:solidFill>
                <a:latin typeface="Century Gothic" pitchFamily="34" charset="0"/>
                <a:ea typeface="+mn-ea"/>
                <a:cs typeface="+mn-cs"/>
              </a:rPr>
              <a:t>Antecedentes: </a:t>
            </a:r>
            <a:r>
              <a:rPr lang="es-CL" sz="2800" b="1" spc="-15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Parámetros de Fiscalización </a:t>
            </a:r>
            <a:r>
              <a:rPr lang="es-CL" sz="2800" b="1" spc="-15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2016</a:t>
            </a:r>
            <a:endParaRPr lang="es-CL" sz="2800" b="1" spc="-150" dirty="0">
              <a:solidFill>
                <a:srgbClr val="0070C0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5 Marcador de contenido"/>
          <p:cNvSpPr>
            <a:spLocks noGrp="1"/>
          </p:cNvSpPr>
          <p:nvPr>
            <p:ph idx="1"/>
          </p:nvPr>
        </p:nvSpPr>
        <p:spPr>
          <a:xfrm>
            <a:off x="1166936" y="1124744"/>
            <a:ext cx="8229600" cy="5544616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tx2">
                  <a:lumMod val="5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ES" sz="2000" b="1" dirty="0" smtClean="0">
                <a:solidFill>
                  <a:schemeClr val="tx2"/>
                </a:solidFill>
                <a:latin typeface="Calibri" pitchFamily="34" charset="0"/>
              </a:rPr>
              <a:t>Período de Fiscalización</a:t>
            </a:r>
            <a:endParaRPr lang="es-CL" sz="20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Información publicada en </a:t>
            </a:r>
            <a:r>
              <a:rPr lang="es-CL" sz="15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Mayo </a:t>
            </a:r>
            <a:r>
              <a:rPr lang="es-CL" sz="15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de </a:t>
            </a:r>
            <a:r>
              <a:rPr lang="es-CL" sz="15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2016.</a:t>
            </a:r>
            <a:endParaRPr lang="es-CL" sz="1500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Fiscalización realizada </a:t>
            </a:r>
            <a:r>
              <a:rPr lang="es-CL" sz="15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entre el 10 y 13 de Mayo </a:t>
            </a:r>
            <a:r>
              <a:rPr lang="es-CL" sz="15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de </a:t>
            </a:r>
            <a:r>
              <a:rPr lang="es-CL" sz="15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2016.</a:t>
            </a:r>
            <a:endParaRPr lang="es-CL" sz="1500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marL="400050" lvl="1" indent="0" algn="just">
              <a:buClr>
                <a:schemeClr val="tx2">
                  <a:lumMod val="75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0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400050" lvl="1" indent="0" algn="just">
              <a:buClr>
                <a:schemeClr val="tx2">
                  <a:lumMod val="75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CL" sz="15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361950" indent="-361950">
              <a:buClr>
                <a:schemeClr val="tx2">
                  <a:lumMod val="5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000" b="1" dirty="0" smtClean="0">
                <a:solidFill>
                  <a:schemeClr val="tx2"/>
                </a:solidFill>
                <a:latin typeface="Calibri" pitchFamily="34" charset="0"/>
              </a:rPr>
              <a:t>Informes de Fiscalización</a:t>
            </a:r>
            <a:r>
              <a:rPr lang="es-CL" sz="16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 smtClean="0">
                <a:solidFill>
                  <a:schemeClr val="tx2"/>
                </a:solidFill>
                <a:latin typeface="Calibri" pitchFamily="34" charset="0"/>
              </a:rPr>
              <a:t>Consignan el puntaje general y el detalle por cada ítem.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 smtClean="0">
                <a:solidFill>
                  <a:schemeClr val="tx2"/>
                </a:solidFill>
                <a:latin typeface="Calibri" pitchFamily="34" charset="0"/>
              </a:rPr>
              <a:t>Representan las omisiones y observaciones que corresponden en cada ítem.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5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361950" indent="-361950">
              <a:buClr>
                <a:schemeClr val="tx2">
                  <a:lumMod val="5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000" b="1" dirty="0" smtClean="0">
                <a:solidFill>
                  <a:schemeClr val="tx2"/>
                </a:solidFill>
                <a:latin typeface="Calibri" pitchFamily="34" charset="0"/>
              </a:rPr>
              <a:t>Universo</a:t>
            </a:r>
            <a:endParaRPr lang="es-CL" sz="16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b="1" dirty="0" smtClean="0">
                <a:solidFill>
                  <a:schemeClr val="tx2"/>
                </a:solidFill>
                <a:latin typeface="Calibri" pitchFamily="34" charset="0"/>
              </a:rPr>
              <a:t>7</a:t>
            </a:r>
            <a:r>
              <a:rPr lang="es-CL" sz="1500" dirty="0" smtClean="0">
                <a:solidFill>
                  <a:schemeClr val="tx2"/>
                </a:solidFill>
                <a:latin typeface="Calibri" pitchFamily="34" charset="0"/>
              </a:rPr>
              <a:t> Fundaciones</a:t>
            </a:r>
          </a:p>
          <a:p>
            <a:pPr marL="1162050" lvl="2" indent="-361950" algn="just">
              <a:buClr>
                <a:schemeClr val="tx2">
                  <a:lumMod val="75000"/>
                </a:schemeClr>
              </a:buClr>
              <a:buSzPct val="80000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Fundación de la Familia</a:t>
            </a:r>
          </a:p>
          <a:p>
            <a:pPr marL="1162050" lvl="2" indent="-361950" algn="just">
              <a:buClr>
                <a:schemeClr val="tx2">
                  <a:lumMod val="75000"/>
                </a:schemeClr>
              </a:buClr>
              <a:buSzPct val="80000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Fundación Orquestas Juveniles e Infantiles de Chile</a:t>
            </a:r>
          </a:p>
          <a:p>
            <a:pPr marL="1162050" lvl="2" indent="-361950" algn="just">
              <a:buClr>
                <a:schemeClr val="tx2">
                  <a:lumMod val="75000"/>
                </a:schemeClr>
              </a:buClr>
              <a:buSzPct val="80000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Fundación para la Promoción y Desarrollo de la Mujer - PRODEMU</a:t>
            </a:r>
          </a:p>
          <a:p>
            <a:pPr marL="1162050" lvl="2" indent="-361950" algn="just">
              <a:buClr>
                <a:schemeClr val="tx2">
                  <a:lumMod val="75000"/>
                </a:schemeClr>
              </a:buClr>
              <a:buSzPct val="80000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Fundación Tiempos Nuevos</a:t>
            </a:r>
          </a:p>
          <a:p>
            <a:pPr marL="1162050" lvl="2" indent="-361950" algn="just">
              <a:buClr>
                <a:schemeClr val="tx2">
                  <a:lumMod val="75000"/>
                </a:schemeClr>
              </a:buClr>
              <a:buSzPct val="80000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Fundación Artesanías de Chile</a:t>
            </a:r>
          </a:p>
          <a:p>
            <a:pPr marL="1162050" lvl="2" indent="-361950" algn="just">
              <a:buClr>
                <a:schemeClr val="tx2">
                  <a:lumMod val="75000"/>
                </a:schemeClr>
              </a:buClr>
              <a:buSzPct val="80000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Fundación Integra</a:t>
            </a:r>
          </a:p>
          <a:p>
            <a:pPr marL="1162050" lvl="2" indent="-361950" algn="just">
              <a:buClr>
                <a:schemeClr val="tx2">
                  <a:lumMod val="75000"/>
                </a:schemeClr>
              </a:buClr>
              <a:buSzPct val="80000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Fundación </a:t>
            </a:r>
            <a:r>
              <a:rPr lang="es-CL" sz="1400" dirty="0" err="1">
                <a:solidFill>
                  <a:schemeClr val="tx2"/>
                </a:solidFill>
                <a:latin typeface="Calibri" pitchFamily="34" charset="0"/>
              </a:rPr>
              <a:t>Chilenter</a:t>
            </a:r>
            <a:r>
              <a:rPr lang="es-CL" sz="1400" dirty="0">
                <a:solidFill>
                  <a:schemeClr val="tx2"/>
                </a:solidFill>
                <a:latin typeface="Calibri" pitchFamily="34" charset="0"/>
              </a:rPr>
              <a:t> </a:t>
            </a:r>
            <a:endParaRPr lang="es-CL" sz="1500" dirty="0" smtClean="0">
              <a:latin typeface="Calibri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endParaRPr lang="es-CL" dirty="0"/>
          </a:p>
        </p:txBody>
      </p:sp>
      <p:sp>
        <p:nvSpPr>
          <p:cNvPr id="9" name="8 Rectángulo"/>
          <p:cNvSpPr/>
          <p:nvPr/>
        </p:nvSpPr>
        <p:spPr>
          <a:xfrm>
            <a:off x="5004048" y="6654552"/>
            <a:ext cx="37079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b="1" i="1" dirty="0" smtClean="0"/>
              <a:t>Dirección de Fiscalización, Consejo para la Transparencia </a:t>
            </a:r>
            <a:endParaRPr lang="es-ES" sz="9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58880" y="6309320"/>
            <a:ext cx="2133600" cy="365125"/>
          </a:xfrm>
        </p:spPr>
        <p:txBody>
          <a:bodyPr/>
          <a:lstStyle/>
          <a:p>
            <a:pPr>
              <a:defRPr/>
            </a:pPr>
            <a:fld id="{D5AD7552-99DA-438A-9D57-A178F73F4B55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3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77660" y="-24"/>
            <a:ext cx="146635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66" y="3001"/>
            <a:ext cx="1160077" cy="68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5 Marcador de contenido"/>
          <p:cNvSpPr>
            <a:spLocks noGrp="1"/>
          </p:cNvSpPr>
          <p:nvPr>
            <p:ph idx="1"/>
          </p:nvPr>
        </p:nvSpPr>
        <p:spPr>
          <a:xfrm>
            <a:off x="1094928" y="1309800"/>
            <a:ext cx="7941568" cy="5143536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tx2">
                  <a:lumMod val="5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000" b="1" dirty="0" smtClean="0">
                <a:solidFill>
                  <a:schemeClr val="tx2"/>
                </a:solidFill>
                <a:latin typeface="Calibri" pitchFamily="34" charset="0"/>
              </a:rPr>
              <a:t>Objetivo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500" dirty="0" smtClean="0">
                <a:solidFill>
                  <a:schemeClr val="tx2"/>
                </a:solidFill>
                <a:latin typeface="Calibri" pitchFamily="34" charset="0"/>
              </a:rPr>
              <a:t>Verificar el cumplimiento del Título III de la Ley de Transparencia de la Función Pública y de Acceso a la Información de la Administración del Estado, aprobada por el artículo 1° de la Ley N° 20.285, de 2008, del artículo 51 de su reglamento y </a:t>
            </a:r>
            <a:r>
              <a:rPr lang="es-ES" sz="1600" b="1" dirty="0" smtClean="0">
                <a:solidFill>
                  <a:schemeClr val="tx2"/>
                </a:solidFill>
                <a:latin typeface="Calibri" pitchFamily="34" charset="0"/>
              </a:rPr>
              <a:t>la Instrucción General N° 11</a:t>
            </a:r>
            <a:r>
              <a:rPr lang="es-ES" sz="1500" b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s-ES" sz="1500" dirty="0">
                <a:solidFill>
                  <a:schemeClr val="tx2"/>
                </a:solidFill>
                <a:latin typeface="Calibri" pitchFamily="34" charset="0"/>
              </a:rPr>
              <a:t>de</a:t>
            </a:r>
            <a:r>
              <a:rPr lang="es-ES" sz="1500" b="1" dirty="0" smtClean="0">
                <a:solidFill>
                  <a:schemeClr val="tx2"/>
                </a:solidFill>
                <a:latin typeface="Calibri" pitchFamily="34" charset="0"/>
              </a:rPr>
              <a:t>l </a:t>
            </a:r>
            <a:r>
              <a:rPr lang="es-ES" sz="1500" dirty="0" smtClean="0">
                <a:solidFill>
                  <a:schemeClr val="tx2"/>
                </a:solidFill>
                <a:latin typeface="Calibri" pitchFamily="34" charset="0"/>
              </a:rPr>
              <a:t>Consejo para la Transparencia.</a:t>
            </a:r>
          </a:p>
          <a:p>
            <a:pPr marL="361950" indent="-361950">
              <a:buClr>
                <a:schemeClr val="tx2">
                  <a:lumMod val="5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000" b="1" dirty="0" smtClean="0">
                <a:solidFill>
                  <a:schemeClr val="tx2"/>
                </a:solidFill>
                <a:latin typeface="Calibri" pitchFamily="34" charset="0"/>
              </a:rPr>
              <a:t>Alcances</a:t>
            </a:r>
            <a:r>
              <a:rPr lang="es-CL" sz="16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 smtClean="0">
                <a:solidFill>
                  <a:schemeClr val="tx2"/>
                </a:solidFill>
                <a:latin typeface="Calibri" pitchFamily="34" charset="0"/>
              </a:rPr>
              <a:t>Existencia y operatividad de los vínculos a todas las materias exigidas por la Ley de Transparencia.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 smtClean="0">
                <a:solidFill>
                  <a:schemeClr val="tx2"/>
                </a:solidFill>
                <a:latin typeface="Calibri" pitchFamily="34" charset="0"/>
              </a:rPr>
              <a:t>Actualización de la Información dentro de los 10 primeros días hábiles del mes.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 smtClean="0">
                <a:solidFill>
                  <a:schemeClr val="tx2"/>
                </a:solidFill>
                <a:latin typeface="Calibri" pitchFamily="34" charset="0"/>
              </a:rPr>
              <a:t>En materias que incluyen distintas tipologías o categorías, como Actos y Resoluciones que tenga Efectos sobre Terceros y Subsidios , se selecciona una de ellas y se especifica su revisión en los informes. Pueden seleccionarse distintas categorías en distintos procesos.</a:t>
            </a:r>
          </a:p>
          <a:p>
            <a:pPr marL="762000" lvl="1" indent="-361950" algn="just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500" dirty="0" smtClean="0">
                <a:solidFill>
                  <a:schemeClr val="tx2"/>
                </a:solidFill>
                <a:latin typeface="Calibri" pitchFamily="34" charset="0"/>
              </a:rPr>
              <a:t>Control de consistencia con otras bases de datos.</a:t>
            </a:r>
            <a:endParaRPr lang="es-CL" sz="1400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endParaRPr lang="es-CL" dirty="0"/>
          </a:p>
        </p:txBody>
      </p:sp>
      <p:sp>
        <p:nvSpPr>
          <p:cNvPr id="9" name="4 Título"/>
          <p:cNvSpPr>
            <a:spLocks noGrp="1"/>
          </p:cNvSpPr>
          <p:nvPr>
            <p:ph type="title"/>
          </p:nvPr>
        </p:nvSpPr>
        <p:spPr>
          <a:xfrm>
            <a:off x="1166936" y="346646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es-ES" sz="2800" b="1" spc="-150" dirty="0" smtClean="0">
                <a:solidFill>
                  <a:srgbClr val="0070C0"/>
                </a:solidFill>
                <a:latin typeface="Century Gothic" pitchFamily="34" charset="0"/>
                <a:ea typeface="+mn-ea"/>
                <a:cs typeface="+mn-cs"/>
              </a:rPr>
              <a:t>Antecedentes: </a:t>
            </a:r>
            <a:r>
              <a:rPr lang="es-CL" sz="2800" b="1" spc="-15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Parámetros de Fiscalización </a:t>
            </a:r>
            <a:r>
              <a:rPr lang="es-CL" sz="2800" b="1" spc="-15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2016</a:t>
            </a:r>
            <a:endParaRPr lang="es-CL" sz="2800" b="1" spc="-150" dirty="0">
              <a:solidFill>
                <a:srgbClr val="0070C0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249184" y="5085184"/>
            <a:ext cx="1785950" cy="3077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Ítems Evaluados</a:t>
            </a:r>
            <a:endParaRPr lang="es-CL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320886" y="5085184"/>
            <a:ext cx="2205054" cy="3077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Aspectos Obligatorios</a:t>
            </a:r>
            <a:endParaRPr lang="es-CL" sz="1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749778" y="5085184"/>
            <a:ext cx="1785950" cy="307777"/>
          </a:xfrm>
          <a:prstGeom prst="rect">
            <a:avLst/>
          </a:prstGeom>
          <a:solidFill>
            <a:srgbClr val="3E988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*Buenas Prácticas</a:t>
            </a:r>
            <a:endParaRPr lang="es-CL" sz="14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750042" y="5085184"/>
            <a:ext cx="1214446" cy="307777"/>
          </a:xfrm>
          <a:prstGeom prst="rect">
            <a:avLst/>
          </a:prstGeom>
          <a:solidFill>
            <a:srgbClr val="3E988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*Usabilidad</a:t>
            </a:r>
            <a:endParaRPr lang="es-CL" sz="1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650520" y="5532927"/>
            <a:ext cx="983278" cy="531674"/>
          </a:xfrm>
          <a:prstGeom prst="fram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chemeClr val="accent6">
                    <a:lumMod val="50000"/>
                  </a:schemeClr>
                </a:solidFill>
              </a:rPr>
              <a:t>G + 13</a:t>
            </a:r>
            <a:endParaRPr lang="es-CL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069677" y="5532927"/>
            <a:ext cx="707472" cy="531674"/>
          </a:xfrm>
          <a:prstGeom prst="fram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chemeClr val="accent6">
                    <a:lumMod val="50000"/>
                  </a:schemeClr>
                </a:solidFill>
              </a:rPr>
              <a:t>241</a:t>
            </a:r>
            <a:endParaRPr lang="es-CL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356116" y="5532927"/>
            <a:ext cx="573275" cy="531674"/>
          </a:xfrm>
          <a:prstGeom prst="frame">
            <a:avLst/>
          </a:prstGeom>
          <a:ln>
            <a:solidFill>
              <a:srgbClr val="3E988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3E988D"/>
                </a:solidFill>
              </a:rPr>
              <a:t>27</a:t>
            </a:r>
            <a:endParaRPr lang="es-CL" sz="2000" b="1" dirty="0">
              <a:solidFill>
                <a:srgbClr val="3E988D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8070628" y="5532927"/>
            <a:ext cx="573275" cy="531674"/>
          </a:xfrm>
          <a:prstGeom prst="frame">
            <a:avLst/>
          </a:prstGeom>
          <a:ln>
            <a:solidFill>
              <a:srgbClr val="3E988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000" b="1" dirty="0" smtClean="0">
                <a:solidFill>
                  <a:srgbClr val="3E988D"/>
                </a:solidFill>
              </a:rPr>
              <a:t>20</a:t>
            </a:r>
            <a:endParaRPr lang="es-CL" sz="2000" b="1" dirty="0">
              <a:solidFill>
                <a:srgbClr val="3E988D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 rot="10800000" flipV="1">
            <a:off x="6065170" y="6165304"/>
            <a:ext cx="2786082" cy="2308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182563" indent="-182563"/>
            <a:r>
              <a:rPr lang="es-CL" sz="900" dirty="0" smtClean="0">
                <a:solidFill>
                  <a:schemeClr val="tx1"/>
                </a:solidFill>
              </a:rPr>
              <a:t>*Se evalúan pero no tienen incidencia en el puntaje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5004048" y="6654552"/>
            <a:ext cx="37079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b="1" i="1" dirty="0" smtClean="0"/>
              <a:t>Dirección de Fiscalización, Consejo para la Transparencia </a:t>
            </a:r>
            <a:endParaRPr lang="es-ES" sz="9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58880" y="6309320"/>
            <a:ext cx="2133600" cy="365125"/>
          </a:xfrm>
        </p:spPr>
        <p:txBody>
          <a:bodyPr/>
          <a:lstStyle/>
          <a:p>
            <a:pPr>
              <a:defRPr/>
            </a:pPr>
            <a:fld id="{D5AD7552-99DA-438A-9D57-A178F73F4B55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s-ES_trad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67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66" y="3001"/>
            <a:ext cx="1160077" cy="68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87480" y="6320408"/>
            <a:ext cx="1905000" cy="348952"/>
          </a:xfrm>
        </p:spPr>
        <p:txBody>
          <a:bodyPr/>
          <a:lstStyle/>
          <a:p>
            <a:fld id="{2A5D40D2-CA0A-4356-B867-641B9B025487}" type="slidenum">
              <a:rPr lang="es-CL" sz="120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</a:t>
            </a:fld>
            <a:endParaRPr lang="es-CL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5616" y="16947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spc="-150" dirty="0" smtClean="0">
                <a:solidFill>
                  <a:srgbClr val="0070C0"/>
                </a:solidFill>
                <a:latin typeface="Century Gothic" pitchFamily="34" charset="0"/>
              </a:rPr>
              <a:t>Puntaje Promedio 2016</a:t>
            </a:r>
            <a:endParaRPr lang="es-ES" sz="2800" b="1" spc="-150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7660" y="-24"/>
            <a:ext cx="146635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5004048" y="6654552"/>
            <a:ext cx="37079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b="1" i="1" dirty="0" smtClean="0">
                <a:solidFill>
                  <a:srgbClr val="000000"/>
                </a:solidFill>
              </a:rPr>
              <a:t>Dirección de Fiscalización, Consejo para la Transparencia </a:t>
            </a:r>
            <a:endParaRPr lang="es-ES" sz="900" dirty="0">
              <a:solidFill>
                <a:srgbClr val="000000"/>
              </a:solidFill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385133"/>
              </p:ext>
            </p:extLst>
          </p:nvPr>
        </p:nvGraphicFramePr>
        <p:xfrm>
          <a:off x="3023828" y="1988840"/>
          <a:ext cx="3960440" cy="21602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3960440"/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es-CL" sz="4800" b="1" kern="1200" dirty="0" smtClean="0">
                          <a:solidFill>
                            <a:srgbClr val="002060"/>
                          </a:solidFill>
                          <a:latin typeface="Segoe UI" pitchFamily="34" charset="0"/>
                          <a:ea typeface="+mn-ea"/>
                          <a:cs typeface="Segoe UI" pitchFamily="34" charset="0"/>
                        </a:rPr>
                        <a:t>93,06%</a:t>
                      </a:r>
                      <a:endParaRPr lang="es-ES" sz="4800" b="1" kern="1200" dirty="0">
                        <a:solidFill>
                          <a:srgbClr val="002060"/>
                        </a:solidFill>
                        <a:latin typeface="Segoe UI" pitchFamily="34" charset="0"/>
                        <a:ea typeface="+mn-ea"/>
                        <a:cs typeface="Segoe U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es-CL" sz="2400" b="1" dirty="0" smtClean="0">
                          <a:solidFill>
                            <a:schemeClr val="bg1"/>
                          </a:solidFill>
                          <a:latin typeface="Segoe UI" pitchFamily="34" charset="0"/>
                          <a:cs typeface="Segoe UI" pitchFamily="34" charset="0"/>
                        </a:rPr>
                        <a:t>Puntaje</a:t>
                      </a:r>
                      <a:r>
                        <a:rPr lang="es-CL" sz="2400" b="1" baseline="0" dirty="0" smtClean="0">
                          <a:solidFill>
                            <a:schemeClr val="bg1"/>
                          </a:solidFill>
                          <a:latin typeface="Segoe UI" pitchFamily="34" charset="0"/>
                          <a:cs typeface="Segoe UI" pitchFamily="34" charset="0"/>
                        </a:rPr>
                        <a:t> Promedio</a:t>
                      </a:r>
                    </a:p>
                    <a:p>
                      <a:pPr algn="ctr"/>
                      <a:r>
                        <a:rPr lang="es-CL" sz="1600" b="1" i="1" baseline="0" dirty="0" smtClean="0">
                          <a:solidFill>
                            <a:schemeClr val="bg1"/>
                          </a:solidFill>
                          <a:latin typeface="Segoe UI" pitchFamily="34" charset="0"/>
                          <a:cs typeface="Segoe UI" pitchFamily="34" charset="0"/>
                        </a:rPr>
                        <a:t>(7 Fundaciones Fiscalizadas)</a:t>
                      </a:r>
                      <a:endParaRPr lang="es-ES" sz="1600" b="1" i="1" dirty="0">
                        <a:solidFill>
                          <a:schemeClr val="bg1"/>
                        </a:solidFill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417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Flecha curvada hacia abajo"/>
          <p:cNvSpPr/>
          <p:nvPr/>
        </p:nvSpPr>
        <p:spPr bwMode="auto">
          <a:xfrm rot="1829140">
            <a:off x="4652370" y="2967620"/>
            <a:ext cx="1407688" cy="538078"/>
          </a:xfrm>
          <a:prstGeom prst="curvedDownArrow">
            <a:avLst>
              <a:gd name="adj1" fmla="val 25000"/>
              <a:gd name="adj2" fmla="val 37889"/>
              <a:gd name="adj3" fmla="val 28701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gradFill flip="none" rotWithShape="1">
                <a:gsLst>
                  <a:gs pos="0">
                    <a:schemeClr val="tx1">
                      <a:tint val="66000"/>
                      <a:satMod val="160000"/>
                    </a:schemeClr>
                  </a:gs>
                  <a:gs pos="50000">
                    <a:schemeClr val="tx1">
                      <a:tint val="44500"/>
                      <a:satMod val="160000"/>
                    </a:schemeClr>
                  </a:gs>
                  <a:gs pos="100000">
                    <a:schemeClr val="tx1">
                      <a:tint val="23500"/>
                      <a:satMod val="16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5" name="4 Flecha curvada hacia abajo"/>
          <p:cNvSpPr/>
          <p:nvPr/>
        </p:nvSpPr>
        <p:spPr bwMode="auto">
          <a:xfrm rot="1829140">
            <a:off x="2909770" y="1832956"/>
            <a:ext cx="1529249" cy="731520"/>
          </a:xfrm>
          <a:prstGeom prst="curvedDownArrow">
            <a:avLst>
              <a:gd name="adj1" fmla="val 25000"/>
              <a:gd name="adj2" fmla="val 37889"/>
              <a:gd name="adj3" fmla="val 28701"/>
            </a:avLst>
          </a:prstGeom>
          <a:solidFill>
            <a:srgbClr val="FF0000">
              <a:alpha val="16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66" y="3001"/>
            <a:ext cx="1160077" cy="68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87480" y="6309320"/>
            <a:ext cx="1905000" cy="406152"/>
          </a:xfrm>
        </p:spPr>
        <p:txBody>
          <a:bodyPr/>
          <a:lstStyle/>
          <a:p>
            <a:fld id="{2A5D40D2-CA0A-4356-B867-641B9B025487}" type="slidenum">
              <a:rPr lang="es-CL" sz="1200" smtClean="0">
                <a:latin typeface="Calibri" panose="020F0502020204030204" pitchFamily="34" charset="0"/>
              </a:rPr>
              <a:t>5</a:t>
            </a:fld>
            <a:endParaRPr lang="es-CL" sz="1200" dirty="0">
              <a:latin typeface="Calibri" panose="020F0502020204030204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5616" y="16947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spc="-150" dirty="0" smtClean="0">
                <a:solidFill>
                  <a:srgbClr val="0070C0"/>
                </a:solidFill>
                <a:latin typeface="Century Gothic" pitchFamily="34" charset="0"/>
              </a:rPr>
              <a:t>Puntajes Promedios 2013 </a:t>
            </a:r>
            <a:r>
              <a:rPr lang="es-CL" sz="2800" b="1" spc="-150" dirty="0">
                <a:solidFill>
                  <a:srgbClr val="0070C0"/>
                </a:solidFill>
                <a:latin typeface="Century Gothic" pitchFamily="34" charset="0"/>
              </a:rPr>
              <a:t>a</a:t>
            </a:r>
            <a:r>
              <a:rPr lang="es-CL" sz="2800" b="1" spc="-150" dirty="0" smtClean="0">
                <a:solidFill>
                  <a:srgbClr val="0070C0"/>
                </a:solidFill>
                <a:latin typeface="Century Gothic" pitchFamily="34" charset="0"/>
              </a:rPr>
              <a:t> 2016</a:t>
            </a:r>
            <a:endParaRPr lang="es-ES" sz="2800" b="1" spc="-150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7660" y="-24"/>
            <a:ext cx="146635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5004048" y="6654552"/>
            <a:ext cx="37079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b="1" i="1" dirty="0" smtClean="0"/>
              <a:t>Dirección de Fiscalización, Consejo para la Transparencia </a:t>
            </a:r>
            <a:endParaRPr lang="es-ES" sz="900" dirty="0"/>
          </a:p>
        </p:txBody>
      </p:sp>
      <p:sp>
        <p:nvSpPr>
          <p:cNvPr id="3" name="2 Elipse"/>
          <p:cNvSpPr/>
          <p:nvPr/>
        </p:nvSpPr>
        <p:spPr bwMode="auto">
          <a:xfrm>
            <a:off x="1115616" y="1808792"/>
            <a:ext cx="1858316" cy="1110196"/>
          </a:xfrm>
          <a:prstGeom prst="ellipse">
            <a:avLst/>
          </a:prstGeom>
          <a:solidFill>
            <a:srgbClr val="ECECE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143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4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Arial" charset="0"/>
                <a:ea typeface="ＭＳ Ｐゴシック" pitchFamily="1" charset="-128"/>
              </a:rPr>
              <a:t>94,15%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L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ＭＳ Ｐゴシック" pitchFamily="1" charset="-128"/>
              </a:rPr>
              <a:t>Año 2013</a:t>
            </a: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charset="0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1" name="10 Elipse"/>
          <p:cNvSpPr/>
          <p:nvPr/>
        </p:nvSpPr>
        <p:spPr bwMode="auto">
          <a:xfrm>
            <a:off x="2685900" y="2791752"/>
            <a:ext cx="2016224" cy="1110196"/>
          </a:xfrm>
          <a:prstGeom prst="ellipse">
            <a:avLst/>
          </a:prstGeom>
          <a:solidFill>
            <a:srgbClr val="ECECE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143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91,31%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L" dirty="0" smtClean="0">
                <a:latin typeface="Arial" charset="0"/>
                <a:ea typeface="ＭＳ Ｐゴシック" pitchFamily="1" charset="-128"/>
              </a:rPr>
              <a:t>Año 2014</a:t>
            </a: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11 Elipse"/>
          <p:cNvSpPr/>
          <p:nvPr/>
        </p:nvSpPr>
        <p:spPr bwMode="auto">
          <a:xfrm>
            <a:off x="4450399" y="3727856"/>
            <a:ext cx="2569873" cy="1357328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143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8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ＭＳ Ｐゴシック" pitchFamily="1" charset="-128"/>
              </a:rPr>
              <a:t>90,85%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L" dirty="0" smtClean="0">
                <a:latin typeface="Arial" charset="0"/>
                <a:ea typeface="ＭＳ Ｐゴシック" pitchFamily="1" charset="-128"/>
              </a:rPr>
              <a:t>Año 2015</a:t>
            </a: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6" name="5 Rectángulo"/>
          <p:cNvSpPr/>
          <p:nvPr/>
        </p:nvSpPr>
        <p:spPr bwMode="auto">
          <a:xfrm>
            <a:off x="5220072" y="2420888"/>
            <a:ext cx="914400" cy="457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-0,46</a:t>
            </a:r>
          </a:p>
        </p:txBody>
      </p:sp>
      <p:sp>
        <p:nvSpPr>
          <p:cNvPr id="18" name="17 Rectángulo"/>
          <p:cNvSpPr/>
          <p:nvPr/>
        </p:nvSpPr>
        <p:spPr bwMode="auto">
          <a:xfrm>
            <a:off x="3779912" y="1340768"/>
            <a:ext cx="914400" cy="457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-2,84</a:t>
            </a:r>
          </a:p>
        </p:txBody>
      </p:sp>
      <p:sp>
        <p:nvSpPr>
          <p:cNvPr id="14" name="13 Flecha curvada hacia arriba"/>
          <p:cNvSpPr/>
          <p:nvPr/>
        </p:nvSpPr>
        <p:spPr bwMode="auto">
          <a:xfrm rot="16667954">
            <a:off x="6779787" y="3553764"/>
            <a:ext cx="1106551" cy="479857"/>
          </a:xfrm>
          <a:prstGeom prst="curvedUp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pitchFamily="1" charset="-128"/>
            </a:endParaRPr>
          </a:p>
        </p:txBody>
      </p:sp>
      <p:sp>
        <p:nvSpPr>
          <p:cNvPr id="19" name="18 Elipse"/>
          <p:cNvSpPr/>
          <p:nvPr/>
        </p:nvSpPr>
        <p:spPr bwMode="auto">
          <a:xfrm>
            <a:off x="6250599" y="1855648"/>
            <a:ext cx="2569873" cy="135732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143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ＭＳ Ｐゴシック" pitchFamily="1" charset="-128"/>
              </a:rPr>
              <a:t>93,06%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L" dirty="0" smtClean="0">
                <a:latin typeface="Arial" charset="0"/>
                <a:ea typeface="ＭＳ Ｐゴシック" pitchFamily="1" charset="-128"/>
              </a:rPr>
              <a:t>Año 2016</a:t>
            </a: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7846132" y="3337828"/>
            <a:ext cx="1262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smtClean="0"/>
              <a:t>+ 2,21</a:t>
            </a:r>
            <a:endParaRPr lang="es-CL" sz="2800" dirty="0"/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466" b="35408"/>
          <a:stretch/>
        </p:blipFill>
        <p:spPr>
          <a:xfrm>
            <a:off x="1656096" y="4406520"/>
            <a:ext cx="1294085" cy="206125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75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66" y="3001"/>
            <a:ext cx="1160077" cy="68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87480" y="6309320"/>
            <a:ext cx="1905000" cy="406152"/>
          </a:xfrm>
        </p:spPr>
        <p:txBody>
          <a:bodyPr/>
          <a:lstStyle/>
          <a:p>
            <a:fld id="{2A5D40D2-CA0A-4356-B867-641B9B025487}" type="slidenum">
              <a:rPr lang="es-CL" sz="1200" smtClean="0">
                <a:latin typeface="Calibri" panose="020F0502020204030204" pitchFamily="34" charset="0"/>
              </a:rPr>
              <a:t>6</a:t>
            </a:fld>
            <a:endParaRPr lang="es-CL" sz="1200" dirty="0">
              <a:latin typeface="Calibri" panose="020F0502020204030204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5616" y="16947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spc="-150" dirty="0" smtClean="0">
                <a:solidFill>
                  <a:srgbClr val="0070C0"/>
                </a:solidFill>
                <a:latin typeface="Century Gothic" pitchFamily="34" charset="0"/>
              </a:rPr>
              <a:t>Puntajes por materias</a:t>
            </a:r>
            <a:endParaRPr lang="es-ES" sz="2800" b="1" spc="-150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7660" y="-24"/>
            <a:ext cx="146635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5004048" y="6654552"/>
            <a:ext cx="37079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b="1" i="1" dirty="0" smtClean="0"/>
              <a:t>Dirección de Fiscalización, Consejo para la Transparencia </a:t>
            </a:r>
            <a:endParaRPr lang="es-ES" sz="900" dirty="0"/>
          </a:p>
        </p:txBody>
      </p:sp>
      <p:sp>
        <p:nvSpPr>
          <p:cNvPr id="2" name="1 Cerrar llave"/>
          <p:cNvSpPr/>
          <p:nvPr/>
        </p:nvSpPr>
        <p:spPr bwMode="auto">
          <a:xfrm>
            <a:off x="7236296" y="4725894"/>
            <a:ext cx="272002" cy="1150628"/>
          </a:xfrm>
          <a:prstGeom prst="rightBrace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4" name="13 Rectángulo"/>
          <p:cNvSpPr/>
          <p:nvPr/>
        </p:nvSpPr>
        <p:spPr bwMode="auto">
          <a:xfrm>
            <a:off x="7614886" y="5014965"/>
            <a:ext cx="1094928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Variaciones negativas</a:t>
            </a:r>
            <a:r>
              <a:rPr kumimoji="0" lang="es-CL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 más importantes.</a:t>
            </a: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325011"/>
              </p:ext>
            </p:extLst>
          </p:nvPr>
        </p:nvGraphicFramePr>
        <p:xfrm>
          <a:off x="1259631" y="647700"/>
          <a:ext cx="6807291" cy="556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5843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65" y="3001"/>
            <a:ext cx="978066" cy="68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87480" y="6320408"/>
            <a:ext cx="1905000" cy="348952"/>
          </a:xfrm>
        </p:spPr>
        <p:txBody>
          <a:bodyPr/>
          <a:lstStyle/>
          <a:p>
            <a:fld id="{2A5D40D2-CA0A-4356-B867-641B9B025487}" type="slidenum">
              <a:rPr lang="es-CL" sz="1200" smtClean="0">
                <a:latin typeface="Calibri" panose="020F0502020204030204" pitchFamily="34" charset="0"/>
              </a:rPr>
              <a:t>7</a:t>
            </a:fld>
            <a:endParaRPr lang="es-CL" sz="1200">
              <a:latin typeface="Calibri" panose="020F05020202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97468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>
              <a:defRPr sz="2800" b="1" spc="-150">
                <a:solidFill>
                  <a:srgbClr val="0070C0"/>
                </a:solidFill>
                <a:latin typeface="Century Gothic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0" cap="none" spc="-15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itchFamily="34" charset="0"/>
              </a:rPr>
              <a:t>Puntajes por Fundación</a:t>
            </a:r>
            <a:endParaRPr kumimoji="0" lang="es-ES" sz="2800" b="1" i="0" u="none" strike="noStrike" kern="0" cap="none" spc="-15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7660" y="-24"/>
            <a:ext cx="146635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5004048" y="6654552"/>
            <a:ext cx="370790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b="1" i="1" dirty="0" smtClean="0"/>
              <a:t>Dirección de Fiscalización, Consejo para la Transparencia </a:t>
            </a:r>
            <a:endParaRPr lang="es-ES" sz="9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665510"/>
              </p:ext>
            </p:extLst>
          </p:nvPr>
        </p:nvGraphicFramePr>
        <p:xfrm>
          <a:off x="1259632" y="788990"/>
          <a:ext cx="6935186" cy="5445959"/>
        </p:xfrm>
        <a:graphic>
          <a:graphicData uri="http://schemas.openxmlformats.org/drawingml/2006/table">
            <a:tbl>
              <a:tblPr/>
              <a:tblGrid>
                <a:gridCol w="1758062"/>
                <a:gridCol w="862854"/>
                <a:gridCol w="862854"/>
                <a:gridCol w="862854"/>
                <a:gridCol w="862854"/>
                <a:gridCol w="862854"/>
                <a:gridCol w="862854"/>
              </a:tblGrid>
              <a:tr h="33575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Fundación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Puntaje de Cumplimiento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3180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2016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Variación 2015/16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69125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Fundación para la Promoción y Desarrollo de la Mujer - PRODEMU</a:t>
                      </a: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97,30%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97,27%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84,93%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92,51%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B050"/>
                          </a:solidFill>
                          <a:effectLst/>
                          <a:latin typeface="Wingdings 3"/>
                        </a:rPr>
                        <a:t>h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7,58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4354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Fundación </a:t>
                      </a:r>
                      <a:r>
                        <a:rPr lang="es-C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Chilenter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86,30%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65,28%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79,80%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85,56%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B050"/>
                          </a:solidFill>
                          <a:effectLst/>
                          <a:latin typeface="Wingdings 3"/>
                        </a:rPr>
                        <a:t>h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5,76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5322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Fundación Tiempos Nuevos</a:t>
                      </a: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98,66%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96,76%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93,39%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97,89%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B050"/>
                          </a:solidFill>
                          <a:effectLst/>
                          <a:latin typeface="Wingdings 3"/>
                        </a:rPr>
                        <a:t>h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4,50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5184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Fundación de la Familia</a:t>
                      </a: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99,44%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99,44%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99,65%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99,29%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FF0000"/>
                          </a:solidFill>
                          <a:effectLst/>
                          <a:latin typeface="Wingdings 3"/>
                        </a:rPr>
                        <a:t>i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0,36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52535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Fundación Integra</a:t>
                      </a: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93,64%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88,56%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100,00%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99,62%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FF0000"/>
                          </a:solidFill>
                          <a:effectLst/>
                          <a:latin typeface="Wingdings 3"/>
                        </a:rPr>
                        <a:t>i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0,38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7189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Fundación Orquestas Juveniles e Infantiles de Chile</a:t>
                      </a: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86,81%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99,44%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84,83%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84,37%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FF0000"/>
                          </a:solidFill>
                          <a:effectLst/>
                          <a:latin typeface="Wingdings 3"/>
                        </a:rPr>
                        <a:t>i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0,46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59447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Fundación Artesanías de Chile</a:t>
                      </a: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96,89%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92,40%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93,33%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92,20%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Wingdings 3"/>
                        </a:rPr>
                        <a:t>i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1,13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59447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PUNTAJE PROMEDIO GENERAL</a:t>
                      </a:r>
                    </a:p>
                  </a:txBody>
                  <a:tcPr marL="50045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94,15%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91,31%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90,85%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93,06%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Wingdings 3"/>
                        </a:rPr>
                        <a:t>h</a:t>
                      </a:r>
                    </a:p>
                  </a:txBody>
                  <a:tcPr marL="5561" marR="5561" marT="5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2,21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61" marR="5561" marT="55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75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interior">
  <a:themeElements>
    <a:clrScheme name="interi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terio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interi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Tema de Office">
  <a:themeElements>
    <a:clrScheme name="cpl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A78BB"/>
      </a:accent1>
      <a:accent2>
        <a:srgbClr val="B8CCE4"/>
      </a:accent2>
      <a:accent3>
        <a:srgbClr val="006871"/>
      </a:accent3>
      <a:accent4>
        <a:srgbClr val="0A96BC"/>
      </a:accent4>
      <a:accent5>
        <a:srgbClr val="17365D"/>
      </a:accent5>
      <a:accent6>
        <a:srgbClr val="DBE5F1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plt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A78BB"/>
    </a:accent1>
    <a:accent2>
      <a:srgbClr val="B8CCE4"/>
    </a:accent2>
    <a:accent3>
      <a:srgbClr val="006871"/>
    </a:accent3>
    <a:accent4>
      <a:srgbClr val="0A96BC"/>
    </a:accent4>
    <a:accent5>
      <a:srgbClr val="17365D"/>
    </a:accent5>
    <a:accent6>
      <a:srgbClr val="DBE5F1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12368</TotalTime>
  <Words>507</Words>
  <Application>Microsoft Office PowerPoint</Application>
  <PresentationFormat>Presentación en pantalla (4:3)</PresentationFormat>
  <Paragraphs>135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1_interior</vt:lpstr>
      <vt:lpstr>2_Tema de Office</vt:lpstr>
      <vt:lpstr>Proceso Fiscalización 2016  Fundaciones</vt:lpstr>
      <vt:lpstr>Antecedentes: Parámetros de Fiscalización 2016</vt:lpstr>
      <vt:lpstr>Antecedentes: Parámetros de Fiscalización 2016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Puntajes Piloto                              Derecho de Acceso a la Información</dc:title>
  <dc:creator>Mauricio Godoy Godoy</dc:creator>
  <cp:lastModifiedBy>José Toro Quintullanca</cp:lastModifiedBy>
  <cp:revision>717</cp:revision>
  <cp:lastPrinted>2015-09-28T14:05:52Z</cp:lastPrinted>
  <dcterms:created xsi:type="dcterms:W3CDTF">2012-01-09T13:34:16Z</dcterms:created>
  <dcterms:modified xsi:type="dcterms:W3CDTF">2016-06-30T14:13:44Z</dcterms:modified>
</cp:coreProperties>
</file>