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70" r:id="rId13"/>
    <p:sldId id="266" r:id="rId14"/>
    <p:sldId id="280" r:id="rId15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2E"/>
    <a:srgbClr val="ECECEC"/>
    <a:srgbClr val="C8E6EE"/>
    <a:srgbClr val="79DCFF"/>
    <a:srgbClr val="3FCDFF"/>
    <a:srgbClr val="FFFFD1"/>
    <a:srgbClr val="FFFFBD"/>
    <a:srgbClr val="153153"/>
    <a:srgbClr val="071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2" autoAdjust="0"/>
    <p:restoredTop sz="94662" autoAdjust="0"/>
  </p:normalViewPr>
  <p:slideViewPr>
    <p:cSldViewPr showGuides="1">
      <p:cViewPr>
        <p:scale>
          <a:sx n="75" d="100"/>
          <a:sy n="75" d="100"/>
        </p:scale>
        <p:origin x="-2580" y="-10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pt.lan\documentos\Direcci&#243;n%20Fiscalizaci&#243;n\Fiscalizaci&#243;n%20T.A\T.A.%202017\5to%20Proceso%20Empresas%20Publicas\ReporteDatos_5to_Pr_Empresas_2017_20170511130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pt.lan\documentos\Direcci&#243;n%20Fiscalizaci&#243;n\Fiscalizaci&#243;n%20T.A\T.A.%202017\5to%20Proceso%20Empresas%20Publicas\ReporteDatos_5to_Pr_Empresas_2017_20170511130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pt.lan\documentos\Direcci&#243;n%20Fiscalizaci&#243;n\Fiscalizaci&#243;n%20T.A\T.A.%202017\5to%20Proceso%20Empresas%20Publicas\ReporteDatos_5to_Pr_Empresas_2017_20170511130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cpt.lan\documentos\Direcci&#243;n%20Fiscalizaci&#243;n\Fiscalizaci&#243;n%20T.A\T.A.%202017\5to%20Proceso%20Empresas%20Publicas\ReporteDatos_5to_Pr_Empresas_2017_20170511130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cpt.lan\documentos\Direcci&#243;n%20Fiscalizaci&#243;n\Fiscalizaci&#243;n%20T.A\T.A.%202017\5to%20Proceso%20Empresas%20Publicas\ReporteDatos_5to_Pr_Empresas_2017_20170511130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cpt.lan\documentos\Direcci&#243;n%20Fiscalizaci&#243;n\Fiscalizaci&#243;n%20T.A\T.A.%202017\5to%20Proceso%20Empresas%20Publicas\ReporteDatos_5to_Pr_Empresas_2017_201705111300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cpt.lan\documentos\Direcci&#243;n%20Fiscalizaci&#243;n\Fiscalizaci&#243;n%20T.A\T.A.%202017\5to%20Proceso%20Empresas%20Publicas\ReporteDatos_5to_Pr_Empresas_2017_201705111300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cpt.lan\documentos\Direcci&#243;n%20Fiscalizaci&#243;n\Fiscalizaci&#243;n%20T.A\T.A.%202017\5to%20Proceso%20Empresas%20Publicas\ReporteDatos_5to_Pr_Empresas_2017_20170511130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2661854768154"/>
          <c:y val="4.6296296296296294E-2"/>
          <c:w val="0.54637002341920371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'Por item'!$B$2</c:f>
              <c:strCache>
                <c:ptCount val="1"/>
                <c:pt idx="0">
                  <c:v>Composición del Directorio y Responsables de la Gestión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pattFill prst="wdDnDiag">
                <a:fgClr>
                  <a:schemeClr val="accent6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'Por item'!$C$1:$D$1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'Por item'!$C$2:$D$2</c:f>
              <c:numCache>
                <c:formatCode>0.00%</c:formatCode>
                <c:ptCount val="2"/>
                <c:pt idx="0">
                  <c:v>1</c:v>
                </c:pt>
                <c:pt idx="1">
                  <c:v>0.96551724137931039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481920"/>
        <c:axId val="17374528"/>
      </c:barChart>
      <c:catAx>
        <c:axId val="18248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Segoe UI Semilight" panose="020B0402040204020203" pitchFamily="34" charset="0"/>
                <a:cs typeface="Segoe UI Semilight" panose="020B0402040204020203" pitchFamily="34" charset="0"/>
              </a:defRPr>
            </a:pPr>
            <a:endParaRPr lang="es-CL"/>
          </a:p>
        </c:txPr>
        <c:crossAx val="17374528"/>
        <c:crosses val="autoZero"/>
        <c:auto val="1"/>
        <c:lblAlgn val="ctr"/>
        <c:lblOffset val="100"/>
        <c:noMultiLvlLbl val="0"/>
      </c:catAx>
      <c:valAx>
        <c:axId val="17374528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nextTo"/>
        <c:crossAx val="182481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2661854768154"/>
          <c:y val="4.6296296296296294E-2"/>
          <c:w val="0.54637002341920371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'Por item'!$B$3</c:f>
              <c:strCache>
                <c:ptCount val="1"/>
                <c:pt idx="0">
                  <c:v>Aspectos Generales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pattFill prst="wdDnDiag">
                <a:fgClr>
                  <a:schemeClr val="accent6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'Por item'!$C$1:$D$1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'Por item'!$C$3:$D$3</c:f>
              <c:numCache>
                <c:formatCode>0.00%</c:formatCode>
                <c:ptCount val="2"/>
                <c:pt idx="0">
                  <c:v>0.9916666666666667</c:v>
                </c:pt>
                <c:pt idx="1">
                  <c:v>0.96551034482758624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481408"/>
        <c:axId val="17386880"/>
      </c:barChart>
      <c:catAx>
        <c:axId val="182481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Segoe UI Semilight" panose="020B0402040204020203" pitchFamily="34" charset="0"/>
                <a:cs typeface="Segoe UI Semilight" panose="020B0402040204020203" pitchFamily="34" charset="0"/>
              </a:defRPr>
            </a:pPr>
            <a:endParaRPr lang="es-CL"/>
          </a:p>
        </c:txPr>
        <c:crossAx val="17386880"/>
        <c:crosses val="autoZero"/>
        <c:auto val="1"/>
        <c:lblAlgn val="ctr"/>
        <c:lblOffset val="100"/>
        <c:noMultiLvlLbl val="0"/>
      </c:catAx>
      <c:valAx>
        <c:axId val="1738688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nextTo"/>
        <c:crossAx val="182481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2661854768154"/>
          <c:y val="4.6296296296296294E-2"/>
          <c:w val="0.54637002341920371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'Por item'!$B$4</c:f>
              <c:strCache>
                <c:ptCount val="1"/>
                <c:pt idx="0">
                  <c:v>Filiales o Coligadas y todas las entidades (Participación, representación e Intervención)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pattFill prst="wdDnDiag">
                <a:fgClr>
                  <a:schemeClr val="accent6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'Por item'!$C$1:$D$1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'Por item'!$C$4:$D$4</c:f>
              <c:numCache>
                <c:formatCode>0.00%</c:formatCode>
                <c:ptCount val="2"/>
                <c:pt idx="0">
                  <c:v>0.9375</c:v>
                </c:pt>
                <c:pt idx="1">
                  <c:v>0.94827241379310345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482944"/>
        <c:axId val="17388608"/>
      </c:barChart>
      <c:catAx>
        <c:axId val="182482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Segoe UI Semilight" panose="020B0402040204020203" pitchFamily="34" charset="0"/>
                <a:cs typeface="Segoe UI Semilight" panose="020B0402040204020203" pitchFamily="34" charset="0"/>
              </a:defRPr>
            </a:pPr>
            <a:endParaRPr lang="es-CL"/>
          </a:p>
        </c:txPr>
        <c:crossAx val="17388608"/>
        <c:crosses val="autoZero"/>
        <c:auto val="1"/>
        <c:lblAlgn val="ctr"/>
        <c:lblOffset val="100"/>
        <c:noMultiLvlLbl val="0"/>
      </c:catAx>
      <c:valAx>
        <c:axId val="17388608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nextTo"/>
        <c:crossAx val="182482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2661854768154"/>
          <c:y val="4.6296296296296294E-2"/>
          <c:w val="0.54637002341920371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'Por item'!$B$5</c:f>
              <c:strCache>
                <c:ptCount val="1"/>
                <c:pt idx="0">
                  <c:v>Marco Normativo aplicable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pattFill prst="wdDnDiag">
                <a:fgClr>
                  <a:schemeClr val="accent6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'Por item'!$C$1:$D$1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'Por item'!$C$5:$D$5</c:f>
              <c:numCache>
                <c:formatCode>0.00%</c:formatCode>
                <c:ptCount val="2"/>
                <c:pt idx="0">
                  <c:v>0.91231000000000018</c:v>
                </c:pt>
                <c:pt idx="1">
                  <c:v>0.92805517241379321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483456"/>
        <c:axId val="17390912"/>
      </c:barChart>
      <c:catAx>
        <c:axId val="182483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Segoe UI Semilight" panose="020B0402040204020203" pitchFamily="34" charset="0"/>
                <a:cs typeface="Segoe UI Semilight" panose="020B0402040204020203" pitchFamily="34" charset="0"/>
              </a:defRPr>
            </a:pPr>
            <a:endParaRPr lang="es-CL"/>
          </a:p>
        </c:txPr>
        <c:crossAx val="17390912"/>
        <c:crosses val="autoZero"/>
        <c:auto val="1"/>
        <c:lblAlgn val="ctr"/>
        <c:lblOffset val="100"/>
        <c:noMultiLvlLbl val="0"/>
      </c:catAx>
      <c:valAx>
        <c:axId val="17390912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nextTo"/>
        <c:crossAx val="182483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2661854768154"/>
          <c:y val="4.6296296296296294E-2"/>
          <c:w val="0.54637002341920371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'Por item'!$B$6</c:f>
              <c:strCache>
                <c:ptCount val="1"/>
                <c:pt idx="0">
                  <c:v>Estados Financieros y Memorias anuales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pattFill prst="wdDnDiag">
                <a:fgClr>
                  <a:schemeClr val="accent5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'Por item'!$C$1:$D$1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'Por item'!$C$6:$D$6</c:f>
              <c:numCache>
                <c:formatCode>0.00%</c:formatCode>
                <c:ptCount val="2"/>
                <c:pt idx="0">
                  <c:v>0.92999999999999994</c:v>
                </c:pt>
                <c:pt idx="1">
                  <c:v>0.87356206896551725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197120"/>
        <c:axId val="133179072"/>
      </c:barChart>
      <c:catAx>
        <c:axId val="192197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Segoe UI Semilight" panose="020B0402040204020203" pitchFamily="34" charset="0"/>
                <a:cs typeface="Segoe UI Semilight" panose="020B0402040204020203" pitchFamily="34" charset="0"/>
              </a:defRPr>
            </a:pPr>
            <a:endParaRPr lang="es-CL"/>
          </a:p>
        </c:txPr>
        <c:crossAx val="133179072"/>
        <c:crosses val="autoZero"/>
        <c:auto val="1"/>
        <c:lblAlgn val="ctr"/>
        <c:lblOffset val="100"/>
        <c:noMultiLvlLbl val="0"/>
      </c:catAx>
      <c:valAx>
        <c:axId val="133179072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nextTo"/>
        <c:crossAx val="192197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2661854768154"/>
          <c:y val="4.6296296296296294E-2"/>
          <c:w val="0.54637002341920371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'Por item'!$B$7</c:f>
              <c:strCache>
                <c:ptCount val="1"/>
                <c:pt idx="0">
                  <c:v>Estructura Orgánica y funciones de cada unidad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pattFill prst="wdDnDiag">
                <a:fgClr>
                  <a:schemeClr val="accent5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'Por item'!$C$1:$D$1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'Por item'!$C$7:$D$7</c:f>
              <c:numCache>
                <c:formatCode>0.00%</c:formatCode>
                <c:ptCount val="2"/>
                <c:pt idx="0">
                  <c:v>0.91110333333333327</c:v>
                </c:pt>
                <c:pt idx="1">
                  <c:v>0.86206206896551729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651456"/>
        <c:axId val="133180800"/>
      </c:barChart>
      <c:catAx>
        <c:axId val="221651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Segoe UI Semilight" panose="020B0402040204020203" pitchFamily="34" charset="0"/>
                <a:cs typeface="Segoe UI Semilight" panose="020B0402040204020203" pitchFamily="34" charset="0"/>
              </a:defRPr>
            </a:pPr>
            <a:endParaRPr lang="es-CL"/>
          </a:p>
        </c:txPr>
        <c:crossAx val="133180800"/>
        <c:crosses val="autoZero"/>
        <c:auto val="1"/>
        <c:lblAlgn val="ctr"/>
        <c:lblOffset val="100"/>
        <c:noMultiLvlLbl val="0"/>
      </c:catAx>
      <c:valAx>
        <c:axId val="133180800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nextTo"/>
        <c:crossAx val="221651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2661854768154"/>
          <c:y val="4.6296296296296294E-2"/>
          <c:w val="0.54637002341920371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'Por item'!$B$8</c:f>
              <c:strCache>
                <c:ptCount val="1"/>
                <c:pt idx="0">
                  <c:v>Información consolidada del Personal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pattFill prst="wdDnDiag">
                <a:fgClr>
                  <a:schemeClr val="accent5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'Por item'!$C$1:$D$1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'Por item'!$C$8:$D$8</c:f>
              <c:numCache>
                <c:formatCode>0.00%</c:formatCode>
                <c:ptCount val="2"/>
                <c:pt idx="0">
                  <c:v>0.95833000000000002</c:v>
                </c:pt>
                <c:pt idx="1">
                  <c:v>0.81034137931034489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652480"/>
        <c:axId val="133182528"/>
      </c:barChart>
      <c:catAx>
        <c:axId val="221652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Segoe UI Semilight" panose="020B0402040204020203" pitchFamily="34" charset="0"/>
                <a:cs typeface="Segoe UI Semilight" panose="020B0402040204020203" pitchFamily="34" charset="0"/>
              </a:defRPr>
            </a:pPr>
            <a:endParaRPr lang="es-CL"/>
          </a:p>
        </c:txPr>
        <c:crossAx val="133182528"/>
        <c:crosses val="autoZero"/>
        <c:auto val="1"/>
        <c:lblAlgn val="ctr"/>
        <c:lblOffset val="100"/>
        <c:noMultiLvlLbl val="0"/>
      </c:catAx>
      <c:valAx>
        <c:axId val="133182528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nextTo"/>
        <c:crossAx val="221652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2661854768154"/>
          <c:y val="4.6296296296296294E-2"/>
          <c:w val="0.54637002341920371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'Por item'!$B$9</c:f>
              <c:strCache>
                <c:ptCount val="1"/>
                <c:pt idx="0">
                  <c:v>Remuneración: Directores, Presidente o Vicepresidente Ejecutivo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pattFill prst="wdDnDiag">
                <a:fgClr>
                  <a:schemeClr val="accent5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'Por item'!$C$1:$D$1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'Por item'!$C$9:$D$9</c:f>
              <c:numCache>
                <c:formatCode>0.00%</c:formatCode>
                <c:ptCount val="2"/>
                <c:pt idx="0">
                  <c:v>0.94601666666666662</c:v>
                </c:pt>
                <c:pt idx="1">
                  <c:v>0.77684137931034491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652992"/>
        <c:axId val="133184832"/>
      </c:barChart>
      <c:catAx>
        <c:axId val="221652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Segoe UI Semilight" panose="020B0402040204020203" pitchFamily="34" charset="0"/>
                <a:cs typeface="Segoe UI Semilight" panose="020B0402040204020203" pitchFamily="34" charset="0"/>
              </a:defRPr>
            </a:pPr>
            <a:endParaRPr lang="es-CL"/>
          </a:p>
        </c:txPr>
        <c:crossAx val="133184832"/>
        <c:crosses val="autoZero"/>
        <c:auto val="1"/>
        <c:lblAlgn val="ctr"/>
        <c:lblOffset val="100"/>
        <c:noMultiLvlLbl val="0"/>
      </c:catAx>
      <c:valAx>
        <c:axId val="133184832"/>
        <c:scaling>
          <c:orientation val="minMax"/>
          <c:max val="1"/>
          <c:min val="0"/>
        </c:scaling>
        <c:delete val="1"/>
        <c:axPos val="b"/>
        <c:numFmt formatCode="0.00%" sourceLinked="1"/>
        <c:majorTickMark val="out"/>
        <c:minorTickMark val="none"/>
        <c:tickLblPos val="nextTo"/>
        <c:crossAx val="221652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67E66-B06C-44EF-BF3C-67053B42BDEB}" type="datetimeFigureOut">
              <a:rPr lang="es-CL" smtClean="0"/>
              <a:t>20-04-2018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831C9-58A5-430B-9B6F-53DDEE7CE82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9754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0F51-E9CA-485C-83D9-CDAD9E3712D9}" type="datetimeFigureOut">
              <a:rPr lang="es-CL" smtClean="0"/>
              <a:t>20-04-2018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383E1-0BF2-4657-9C7C-EE0C5C323C51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Picture 3" descr="Y:\Dirección Fiscalización\Ppt Fiscalización\Imágenes para presentaciones\CPLT Vecto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1907704" cy="70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 userDrawn="1"/>
        </p:nvSpPr>
        <p:spPr>
          <a:xfrm>
            <a:off x="7183729" y="654804"/>
            <a:ext cx="199678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050" b="1" i="1" dirty="0">
                <a:solidFill>
                  <a:srgbClr val="000000"/>
                </a:solidFill>
              </a:rPr>
              <a:t>Dirección de </a:t>
            </a:r>
            <a:r>
              <a:rPr lang="es-ES" sz="1050" b="1" i="1" dirty="0" smtClean="0">
                <a:solidFill>
                  <a:srgbClr val="000000"/>
                </a:solidFill>
              </a:rPr>
              <a:t>Fiscalización</a:t>
            </a:r>
            <a:r>
              <a:rPr lang="es-ES" sz="1050" b="1" i="1" dirty="0">
                <a:solidFill>
                  <a:srgbClr val="000000"/>
                </a:solidFill>
              </a:rPr>
              <a:t>.</a:t>
            </a:r>
            <a:endParaRPr lang="es-E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721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0F51-E9CA-485C-83D9-CDAD9E3712D9}" type="datetimeFigureOut">
              <a:rPr lang="es-CL" smtClean="0"/>
              <a:t>20-04-2018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383E1-0BF2-4657-9C7C-EE0C5C323C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3267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0F51-E9CA-485C-83D9-CDAD9E3712D9}" type="datetimeFigureOut">
              <a:rPr lang="es-CL" smtClean="0"/>
              <a:t>20-04-2018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383E1-0BF2-4657-9C7C-EE0C5C323C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599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0F51-E9CA-485C-83D9-CDAD9E3712D9}" type="datetimeFigureOut">
              <a:rPr lang="es-CL" smtClean="0"/>
              <a:t>20-04-2018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383E1-0BF2-4657-9C7C-EE0C5C323C51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Picture 2" descr="C:\Users\ccastillo\Desktop\Portad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29" y="170636"/>
            <a:ext cx="8788559" cy="613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35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0F51-E9CA-485C-83D9-CDAD9E3712D9}" type="datetimeFigureOut">
              <a:rPr lang="es-CL" smtClean="0"/>
              <a:t>20-04-2018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383E1-0BF2-4657-9C7C-EE0C5C323C51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Rectángulo"/>
          <p:cNvSpPr/>
          <p:nvPr userDrawn="1"/>
        </p:nvSpPr>
        <p:spPr>
          <a:xfrm>
            <a:off x="251520" y="692696"/>
            <a:ext cx="8640960" cy="5544616"/>
          </a:xfrm>
          <a:prstGeom prst="rect">
            <a:avLst/>
          </a:prstGeom>
          <a:noFill/>
          <a:ln w="25400" cap="rnd" cmpd="sng"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2251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0F51-E9CA-485C-83D9-CDAD9E3712D9}" type="datetimeFigureOut">
              <a:rPr lang="es-CL" smtClean="0"/>
              <a:t>20-04-2018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383E1-0BF2-4657-9C7C-EE0C5C323C51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Rectángulo"/>
          <p:cNvSpPr/>
          <p:nvPr userDrawn="1"/>
        </p:nvSpPr>
        <p:spPr>
          <a:xfrm>
            <a:off x="251520" y="692696"/>
            <a:ext cx="8640960" cy="5544616"/>
          </a:xfrm>
          <a:prstGeom prst="rect">
            <a:avLst/>
          </a:prstGeom>
          <a:noFill/>
          <a:ln w="25400" cap="rnd" cmpd="sng"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3033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0F51-E9CA-485C-83D9-CDAD9E3712D9}" type="datetimeFigureOut">
              <a:rPr lang="es-CL" smtClean="0"/>
              <a:t>20-04-2018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383E1-0BF2-4657-9C7C-EE0C5C323C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26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0F51-E9CA-485C-83D9-CDAD9E3712D9}" type="datetimeFigureOut">
              <a:rPr lang="es-CL" smtClean="0"/>
              <a:t>20-04-2018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383E1-0BF2-4657-9C7C-EE0C5C323C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310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0F51-E9CA-485C-83D9-CDAD9E3712D9}" type="datetimeFigureOut">
              <a:rPr lang="es-CL" smtClean="0"/>
              <a:t>20-04-2018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383E1-0BF2-4657-9C7C-EE0C5C323C51}" type="slidenum">
              <a:rPr lang="es-CL" smtClean="0"/>
              <a:t>‹Nº›</a:t>
            </a:fld>
            <a:endParaRPr lang="es-CL"/>
          </a:p>
        </p:txBody>
      </p:sp>
      <p:pic>
        <p:nvPicPr>
          <p:cNvPr id="5" name="Picture 3" descr="Y:\Dirección Fiscalización\Ppt Fiscalización\Imágenes para presentaciones\CPLT Vecto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328" y="1942371"/>
            <a:ext cx="3555343" cy="130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 userDrawn="1"/>
        </p:nvSpPr>
        <p:spPr>
          <a:xfrm>
            <a:off x="2915816" y="3316922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i="1" dirty="0">
                <a:solidFill>
                  <a:srgbClr val="000000"/>
                </a:solidFill>
              </a:rPr>
              <a:t>Dirección de </a:t>
            </a:r>
            <a:r>
              <a:rPr lang="es-ES" sz="2000" b="1" i="1" dirty="0" smtClean="0">
                <a:solidFill>
                  <a:srgbClr val="000000"/>
                </a:solidFill>
              </a:rPr>
              <a:t>Fiscalización</a:t>
            </a:r>
            <a:r>
              <a:rPr lang="es-ES" sz="2000" b="1" i="1" dirty="0">
                <a:solidFill>
                  <a:srgbClr val="000000"/>
                </a:solidFill>
              </a:rPr>
              <a:t>.</a:t>
            </a:r>
            <a:endParaRPr lang="es-E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00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0F51-E9CA-485C-83D9-CDAD9E3712D9}" type="datetimeFigureOut">
              <a:rPr lang="es-CL" smtClean="0"/>
              <a:t>20-04-2018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383E1-0BF2-4657-9C7C-EE0C5C323C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473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0F51-E9CA-485C-83D9-CDAD9E3712D9}" type="datetimeFigureOut">
              <a:rPr lang="es-CL" smtClean="0"/>
              <a:t>20-04-2018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383E1-0BF2-4657-9C7C-EE0C5C323C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722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10F51-E9CA-485C-83D9-CDAD9E3712D9}" type="datetimeFigureOut">
              <a:rPr lang="es-CL" smtClean="0"/>
              <a:t>20-04-2018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383E1-0BF2-4657-9C7C-EE0C5C323C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229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castillo\Desktop\Port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3" y="0"/>
            <a:ext cx="9147583" cy="832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572000" y="1079500"/>
            <a:ext cx="4572000" cy="909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5to proceso de Fiscalización</a:t>
            </a:r>
          </a:p>
          <a:p>
            <a:pPr algn="r"/>
            <a:endParaRPr lang="es-CL" sz="1000" b="1" dirty="0" smtClean="0">
              <a:solidFill>
                <a:srgbClr val="FFC000"/>
              </a:solidFill>
              <a:latin typeface="Arial Narrow" panose="020B0606020202030204" pitchFamily="34" charset="0"/>
            </a:endParaRPr>
          </a:p>
          <a:p>
            <a:pPr algn="r"/>
            <a:r>
              <a:rPr lang="es-CL" sz="2800" b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EMPRESAS PÚBLICAS</a:t>
            </a:r>
          </a:p>
          <a:p>
            <a:pPr algn="r"/>
            <a:endParaRPr lang="es-CL" sz="1000" b="1" dirty="0">
              <a:solidFill>
                <a:srgbClr val="FFC000"/>
              </a:solidFill>
              <a:latin typeface="Arial Narrow" panose="020B0606020202030204" pitchFamily="34" charset="0"/>
            </a:endParaRPr>
          </a:p>
          <a:p>
            <a:pPr algn="r"/>
            <a:r>
              <a:rPr lang="es-CL" sz="2400" b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Año 2017</a:t>
            </a:r>
            <a:endParaRPr lang="es-CL" sz="2400" b="1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52976" y="4838228"/>
            <a:ext cx="2739504" cy="318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Dirección de Fiscalización</a:t>
            </a:r>
            <a:endParaRPr lang="es-CL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7" name="Picture 3" descr="Y:\Dirección Fiscalización\Ppt Fiscalización\Imágenes para presentaciones\CPLT 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693" y="3756918"/>
            <a:ext cx="2829795" cy="104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8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 redondeado"/>
          <p:cNvSpPr/>
          <p:nvPr/>
        </p:nvSpPr>
        <p:spPr>
          <a:xfrm>
            <a:off x="2339752" y="5093514"/>
            <a:ext cx="2619329" cy="85576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Triángulo isósceles"/>
          <p:cNvSpPr/>
          <p:nvPr/>
        </p:nvSpPr>
        <p:spPr>
          <a:xfrm>
            <a:off x="-2052736" y="327698"/>
            <a:ext cx="4608512" cy="6525344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6" name="Picture 2" descr="C:\Users\ccastillo\Desktop\1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9768"/>
            <a:ext cx="743796" cy="187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castillo\Desktop\2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59" y="2708920"/>
            <a:ext cx="1412205" cy="194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castillo\Desktop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9" y="4663571"/>
            <a:ext cx="2186315" cy="202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339752" y="5157192"/>
            <a:ext cx="2668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Gerentes</a:t>
            </a:r>
            <a:r>
              <a:rPr lang="es-CL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CL" sz="2000" b="1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responsables </a:t>
            </a:r>
          </a:p>
          <a:p>
            <a:r>
              <a:rPr lang="es-CL" sz="2000" b="1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</a:t>
            </a:r>
            <a:r>
              <a:rPr lang="es-CL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CL" sz="2000" b="1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la</a:t>
            </a:r>
            <a:r>
              <a:rPr lang="es-CL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CL" sz="2000" b="1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dirección</a:t>
            </a:r>
            <a:endParaRPr lang="es-CL" sz="2000" b="1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269515" y="4491047"/>
            <a:ext cx="3050573" cy="620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80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r>
              <a:rPr lang="es-CL" sz="2000" dirty="0" smtClean="0">
                <a:solidFill>
                  <a:schemeClr val="tx1"/>
                </a:solidFill>
              </a:rPr>
              <a:t> No publica Información</a:t>
            </a:r>
            <a:endParaRPr lang="es-CL" sz="2000" dirty="0">
              <a:solidFill>
                <a:schemeClr val="tx1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729442" y="5517232"/>
            <a:ext cx="2736305" cy="620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80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r>
              <a:rPr lang="es-CL" sz="2000" dirty="0" smtClean="0">
                <a:solidFill>
                  <a:schemeClr val="tx1"/>
                </a:solidFill>
              </a:rPr>
              <a:t> Link no operativo</a:t>
            </a:r>
            <a:endParaRPr lang="es-CL" sz="2000" dirty="0">
              <a:solidFill>
                <a:schemeClr val="tx1"/>
              </a:solidFill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13188098" y="3861048"/>
            <a:ext cx="3913294" cy="1555849"/>
          </a:xfrm>
          <a:prstGeom prst="round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052" name="Picture 4" descr="Y:\Dirección Fiscalización\Ppt Fiscalización\Imágenes para presentaciones\Íconos\Íconos\Business\decision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835" y="4563055"/>
            <a:ext cx="531936" cy="53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Y:\Dirección Fiscalización\Ppt Fiscalización\Imágenes para presentaciones\Íconos\Íconos\Computer_Hardware\system_report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686" y="5624236"/>
            <a:ext cx="541068" cy="5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35 Rectángulo redondeado"/>
          <p:cNvSpPr/>
          <p:nvPr/>
        </p:nvSpPr>
        <p:spPr>
          <a:xfrm>
            <a:off x="5269515" y="4373364"/>
            <a:ext cx="3622965" cy="855836"/>
          </a:xfrm>
          <a:prstGeom prst="round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39 Rectángulo redondeado"/>
          <p:cNvSpPr/>
          <p:nvPr/>
        </p:nvSpPr>
        <p:spPr>
          <a:xfrm>
            <a:off x="5269515" y="5400819"/>
            <a:ext cx="3622965" cy="836493"/>
          </a:xfrm>
          <a:prstGeom prst="round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0" name="49 Rectángulo"/>
          <p:cNvSpPr/>
          <p:nvPr/>
        </p:nvSpPr>
        <p:spPr>
          <a:xfrm>
            <a:off x="611560" y="119100"/>
            <a:ext cx="4125580" cy="3575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Ítem 1.7 Remuneraciones de Gerentes</a:t>
            </a:r>
            <a:endParaRPr lang="es-CL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29 Flecha abajo"/>
          <p:cNvSpPr/>
          <p:nvPr/>
        </p:nvSpPr>
        <p:spPr>
          <a:xfrm>
            <a:off x="3574026" y="1281956"/>
            <a:ext cx="1502030" cy="2795116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30 Rectángulo redondeado"/>
          <p:cNvSpPr/>
          <p:nvPr/>
        </p:nvSpPr>
        <p:spPr>
          <a:xfrm>
            <a:off x="1907703" y="980728"/>
            <a:ext cx="6774068" cy="3168352"/>
          </a:xfrm>
          <a:prstGeom prst="round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33" name="32 Grupo"/>
          <p:cNvGrpSpPr/>
          <p:nvPr/>
        </p:nvGrpSpPr>
        <p:grpSpPr>
          <a:xfrm>
            <a:off x="4067944" y="1110225"/>
            <a:ext cx="672273" cy="2966847"/>
            <a:chOff x="4691815" y="939815"/>
            <a:chExt cx="672273" cy="2966847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060" y="2983755"/>
              <a:ext cx="654028" cy="922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" name="34 Grupo"/>
            <p:cNvGrpSpPr/>
            <p:nvPr/>
          </p:nvGrpSpPr>
          <p:grpSpPr>
            <a:xfrm>
              <a:off x="4691815" y="939815"/>
              <a:ext cx="623871" cy="2070814"/>
              <a:chOff x="4691815" y="939815"/>
              <a:chExt cx="623871" cy="2070814"/>
            </a:xfrm>
          </p:grpSpPr>
          <p:pic>
            <p:nvPicPr>
              <p:cNvPr id="37" name="Picture 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1815" y="2034454"/>
                <a:ext cx="623871" cy="976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1815" y="939815"/>
                <a:ext cx="540060" cy="1121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9" name="38 Rectángulo"/>
          <p:cNvSpPr/>
          <p:nvPr/>
        </p:nvSpPr>
        <p:spPr>
          <a:xfrm>
            <a:off x="1763688" y="1556792"/>
            <a:ext cx="208823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19</a:t>
            </a:r>
            <a:r>
              <a:rPr lang="es-CL" sz="2000" dirty="0" smtClean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es-CL" sz="1500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Presentan información actualizada</a:t>
            </a:r>
          </a:p>
        </p:txBody>
      </p:sp>
      <p:sp>
        <p:nvSpPr>
          <p:cNvPr id="41" name="40 Rectángulo"/>
          <p:cNvSpPr/>
          <p:nvPr/>
        </p:nvSpPr>
        <p:spPr>
          <a:xfrm>
            <a:off x="4860032" y="2662871"/>
            <a:ext cx="2339220" cy="445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800" dirty="0">
                <a:solidFill>
                  <a:srgbClr val="FF0000"/>
                </a:solidFill>
                <a:latin typeface="Arial Black" panose="020B0A04020102020204" pitchFamily="34" charset="0"/>
              </a:rPr>
              <a:t>7</a:t>
            </a:r>
            <a:r>
              <a:rPr lang="es-CL" dirty="0" smtClean="0">
                <a:solidFill>
                  <a:schemeClr val="tx1"/>
                </a:solidFill>
              </a:rPr>
              <a:t> </a:t>
            </a:r>
          </a:p>
          <a:p>
            <a:r>
              <a:rPr lang="es-CL" sz="1500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Presentan información desactualizada</a:t>
            </a:r>
            <a:endParaRPr lang="es-CL" sz="15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s-CL" sz="2000" dirty="0" smtClean="0">
              <a:solidFill>
                <a:schemeClr val="tx1"/>
              </a:solidFill>
            </a:endParaRPr>
          </a:p>
        </p:txBody>
      </p:sp>
      <p:sp>
        <p:nvSpPr>
          <p:cNvPr id="56" name="55 Rectángulo redondeado"/>
          <p:cNvSpPr/>
          <p:nvPr/>
        </p:nvSpPr>
        <p:spPr>
          <a:xfrm>
            <a:off x="3635896" y="4390255"/>
            <a:ext cx="1584176" cy="550913"/>
          </a:xfrm>
          <a:prstGeom prst="round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i="1" dirty="0" smtClean="0">
                <a:solidFill>
                  <a:schemeClr val="tx1"/>
                </a:solidFill>
              </a:rPr>
              <a:t>Observaciones:</a:t>
            </a:r>
            <a:endParaRPr lang="es-CL" sz="1600" i="1" dirty="0">
              <a:solidFill>
                <a:schemeClr val="tx1"/>
              </a:solidFill>
            </a:endParaRPr>
          </a:p>
        </p:txBody>
      </p:sp>
      <p:sp>
        <p:nvSpPr>
          <p:cNvPr id="58" name="57 Rectángulo redondeado"/>
          <p:cNvSpPr/>
          <p:nvPr/>
        </p:nvSpPr>
        <p:spPr>
          <a:xfrm>
            <a:off x="3131840" y="620688"/>
            <a:ext cx="2448272" cy="241893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i="1" dirty="0" smtClean="0">
                <a:solidFill>
                  <a:schemeClr val="tx1"/>
                </a:solidFill>
              </a:rPr>
              <a:t>N° de Empresas que:</a:t>
            </a:r>
            <a:endParaRPr lang="es-CL" sz="1600" i="1" dirty="0">
              <a:solidFill>
                <a:schemeClr val="tx1"/>
              </a:solidFill>
            </a:endParaRPr>
          </a:p>
        </p:txBody>
      </p:sp>
      <p:sp>
        <p:nvSpPr>
          <p:cNvPr id="59" name="58 Rectángulo"/>
          <p:cNvSpPr/>
          <p:nvPr/>
        </p:nvSpPr>
        <p:spPr>
          <a:xfrm>
            <a:off x="5485291" y="3342105"/>
            <a:ext cx="2831125" cy="5909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000" dirty="0" smtClean="0">
                <a:solidFill>
                  <a:schemeClr val="tx1"/>
                </a:solidFill>
              </a:rPr>
              <a:t>*No aplica para:</a:t>
            </a:r>
          </a:p>
          <a:p>
            <a:pPr marL="174625" indent="-174625">
              <a:buAutoNum type="arabicParenR"/>
            </a:pPr>
            <a:r>
              <a:rPr lang="es-CL" sz="1000" dirty="0" smtClean="0">
                <a:solidFill>
                  <a:schemeClr val="tx1"/>
                </a:solidFill>
              </a:rPr>
              <a:t>ENACAR [Proceso de liquidación]</a:t>
            </a:r>
          </a:p>
          <a:p>
            <a:pPr marL="174625" indent="-174625">
              <a:buAutoNum type="arabicParenR"/>
            </a:pPr>
            <a:r>
              <a:rPr lang="es-CL" sz="1000" dirty="0" smtClean="0">
                <a:solidFill>
                  <a:schemeClr val="tx1"/>
                </a:solidFill>
              </a:rPr>
              <a:t>ENAMI (Vicepresidente tiene ese cargo)</a:t>
            </a:r>
          </a:p>
          <a:p>
            <a:r>
              <a:rPr lang="es-CL" sz="1000" dirty="0" smtClean="0">
                <a:solidFill>
                  <a:schemeClr val="tx1"/>
                </a:solidFill>
              </a:rPr>
              <a:t>3)  FAMAE (Determinado por el Ejercito de Chile]</a:t>
            </a:r>
          </a:p>
        </p:txBody>
      </p:sp>
    </p:spTree>
    <p:extLst>
      <p:ext uri="{BB962C8B-B14F-4D97-AF65-F5344CB8AC3E}">
        <p14:creationId xmlns:p14="http://schemas.microsoft.com/office/powerpoint/2010/main" val="9482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840061" y="1412776"/>
            <a:ext cx="5775470" cy="1944216"/>
          </a:xfrm>
          <a:prstGeom prst="round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0" y="404664"/>
            <a:ext cx="5292080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EMPRESAS CON 100 PUNTOS</a:t>
            </a:r>
            <a:endParaRPr lang="es-CL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00" y="3689398"/>
            <a:ext cx="1082228" cy="6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93096"/>
            <a:ext cx="1478176" cy="70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Resultado de imagen para ena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344" y="4909063"/>
            <a:ext cx="1800200" cy="68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451" y="3722972"/>
            <a:ext cx="1859681" cy="64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06" y="1520864"/>
            <a:ext cx="1213092" cy="67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16832"/>
            <a:ext cx="97557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Resultado de imagen para EMPRESA PORTUARIA iquiqu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91067"/>
            <a:ext cx="1590439" cy="4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36912"/>
            <a:ext cx="1300394" cy="46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Resultado de imagen para EMPRESA PORTUARIA VALPARAÍS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016" y="2564904"/>
            <a:ext cx="1285144" cy="59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n para ASTILLEROS Y MAESTRANZAS DE LA ARMAD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307" y="4748910"/>
            <a:ext cx="955795" cy="8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castillo\Desktop\g23899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1" y="2564904"/>
            <a:ext cx="1454411" cy="97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-252536" y="3501008"/>
            <a:ext cx="2018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latin typeface="Berlin Sans FB Demi" panose="020E0802020502020306" pitchFamily="34" charset="0"/>
              </a:rPr>
              <a:t>100%</a:t>
            </a:r>
          </a:p>
          <a:p>
            <a:pPr algn="ctr"/>
            <a:r>
              <a:rPr lang="es-CL" sz="2000" dirty="0" smtClean="0">
                <a:latin typeface="Berlin Sans FB Demi" panose="020E0802020502020306" pitchFamily="34" charset="0"/>
              </a:rPr>
              <a:t>(14)</a:t>
            </a:r>
            <a:endParaRPr lang="es-CL" sz="3600" dirty="0">
              <a:latin typeface="Berlin Sans FB Demi" panose="020E0802020502020306" pitchFamily="34" charset="0"/>
            </a:endParaRPr>
          </a:p>
        </p:txBody>
      </p:sp>
      <p:sp>
        <p:nvSpPr>
          <p:cNvPr id="16" name="15 Cerrar llave"/>
          <p:cNvSpPr/>
          <p:nvPr/>
        </p:nvSpPr>
        <p:spPr bwMode="auto">
          <a:xfrm>
            <a:off x="1331640" y="1568066"/>
            <a:ext cx="508421" cy="3949166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615531" y="1844824"/>
            <a:ext cx="1274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Empresas </a:t>
            </a:r>
          </a:p>
          <a:p>
            <a:r>
              <a:rPr lang="es-CL" sz="2000" b="1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Portuarias</a:t>
            </a:r>
            <a:endParaRPr lang="es-CL" sz="2000" b="1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18 Rectángulo"/>
          <p:cNvSpPr/>
          <p:nvPr/>
        </p:nvSpPr>
        <p:spPr bwMode="auto">
          <a:xfrm>
            <a:off x="2483768" y="5949280"/>
            <a:ext cx="5408584" cy="6326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ＭＳ Ｐゴシック" pitchFamily="1" charset="-128"/>
              </a:rPr>
              <a:t>*1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ＭＳ Ｐゴシック" pitchFamily="1" charset="-128"/>
              </a:rPr>
              <a:t> instituciones más que el año 2016.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85679"/>
            <a:ext cx="1905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59238"/>
            <a:ext cx="1944216" cy="69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28800"/>
            <a:ext cx="789608" cy="59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050" y="2500960"/>
            <a:ext cx="1024262" cy="5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080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050169"/>
              </p:ext>
            </p:extLst>
          </p:nvPr>
        </p:nvGraphicFramePr>
        <p:xfrm>
          <a:off x="1024384" y="1966684"/>
          <a:ext cx="7292032" cy="4198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4555"/>
                <a:gridCol w="815892"/>
                <a:gridCol w="815892"/>
                <a:gridCol w="805693"/>
              </a:tblGrid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u="none" strike="noStrike" dirty="0">
                          <a:effectLst/>
                        </a:rPr>
                        <a:t>INSTITUCION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effectLst/>
                        </a:rPr>
                        <a:t>TOTAL</a:t>
                      </a:r>
                      <a:r>
                        <a:rPr lang="es-CL" sz="1400" b="1" u="none" strike="noStrike" dirty="0">
                          <a:effectLst/>
                        </a:rPr>
                        <a:t/>
                      </a:r>
                      <a:br>
                        <a:rPr lang="es-CL" sz="1400" b="1" u="none" strike="noStrike" dirty="0">
                          <a:effectLst/>
                        </a:rPr>
                      </a:br>
                      <a:r>
                        <a:rPr lang="es-CL" sz="1400" b="1" u="none" strike="noStrike" dirty="0">
                          <a:effectLst/>
                        </a:rPr>
                        <a:t> 2016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effectLst/>
                        </a:rPr>
                        <a:t>TOTAL </a:t>
                      </a:r>
                      <a:r>
                        <a:rPr lang="es-CL" sz="1400" b="1" u="none" strike="noStrike" dirty="0">
                          <a:effectLst/>
                        </a:rPr>
                        <a:t/>
                      </a:r>
                      <a:br>
                        <a:rPr lang="es-CL" sz="1400" b="1" u="none" strike="noStrike" dirty="0">
                          <a:effectLst/>
                        </a:rPr>
                      </a:br>
                      <a:r>
                        <a:rPr lang="es-CL" sz="1400" b="1" u="none" strike="noStrike" dirty="0">
                          <a:effectLst/>
                        </a:rPr>
                        <a:t>2017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u="none" strike="noStrike" dirty="0" err="1">
                          <a:effectLst/>
                        </a:rPr>
                        <a:t>var</a:t>
                      </a:r>
                      <a:r>
                        <a:rPr lang="es-CL" sz="1400" b="1" u="none" strike="noStrike" dirty="0">
                          <a:effectLst/>
                        </a:rPr>
                        <a:t>.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 dirty="0">
                          <a:effectLst/>
                        </a:rPr>
                        <a:t>CORPORACIÓN NACIONAL DEL COBRE DE CHILE (CODELCO)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</a:rPr>
                        <a:t>100,00%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u="none" strike="noStrike">
                          <a:effectLst/>
                        </a:rPr>
                        <a:t>100,00%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 =   </a:t>
                      </a:r>
                      <a:r>
                        <a:rPr lang="es-CL" sz="1400" u="none" strike="noStrike" dirty="0" smtClean="0">
                          <a:effectLst/>
                        </a:rPr>
                        <a:t>0,000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 dirty="0">
                          <a:effectLst/>
                        </a:rPr>
                        <a:t>EMPRESA DE CORREOS DE CHILE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</a:rPr>
                        <a:t>100,00%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u="none" strike="noStrike">
                          <a:effectLst/>
                        </a:rPr>
                        <a:t>100,00%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 =   </a:t>
                      </a:r>
                      <a:r>
                        <a:rPr lang="es-CL" sz="1400" u="none" strike="noStrike" dirty="0" smtClean="0">
                          <a:effectLst/>
                        </a:rPr>
                        <a:t>0,000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 dirty="0">
                          <a:effectLst/>
                        </a:rPr>
                        <a:t>EMPRESA NACIONAL DE AERONÁUTICA DE CHILE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</a:rPr>
                        <a:t>100,00%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u="none" strike="noStrike" dirty="0">
                          <a:effectLst/>
                        </a:rPr>
                        <a:t>100,00%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 =   </a:t>
                      </a:r>
                      <a:r>
                        <a:rPr lang="es-CL" sz="1400" u="none" strike="noStrike" dirty="0" smtClean="0">
                          <a:effectLst/>
                        </a:rPr>
                        <a:t>0,000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 dirty="0">
                          <a:effectLst/>
                        </a:rPr>
                        <a:t>EMPRESA PORTUARIA ARICA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</a:rPr>
                        <a:t>100,00%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u="none" strike="noStrike" dirty="0">
                          <a:effectLst/>
                        </a:rPr>
                        <a:t>100,00%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 =   </a:t>
                      </a:r>
                      <a:r>
                        <a:rPr lang="es-CL" sz="1400" u="none" strike="noStrike" dirty="0" smtClean="0">
                          <a:effectLst/>
                        </a:rPr>
                        <a:t>0,000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 dirty="0">
                          <a:effectLst/>
                        </a:rPr>
                        <a:t>EMPRESA PORTUARIA AUSTRAL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</a:rPr>
                        <a:t>100,00%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u="none" strike="noStrike" dirty="0">
                          <a:effectLst/>
                        </a:rPr>
                        <a:t>100,00%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 =   </a:t>
                      </a:r>
                      <a:r>
                        <a:rPr lang="es-CL" sz="1400" u="none" strike="noStrike" dirty="0" smtClean="0">
                          <a:effectLst/>
                        </a:rPr>
                        <a:t>0,000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 dirty="0">
                          <a:effectLst/>
                        </a:rPr>
                        <a:t>EMPRESA PORTUARIA IQUIQUE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</a:rPr>
                        <a:t>100,00%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u="none" strike="noStrike" dirty="0">
                          <a:effectLst/>
                        </a:rPr>
                        <a:t>100,00%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 =   </a:t>
                      </a:r>
                      <a:r>
                        <a:rPr lang="es-CL" sz="1400" u="none" strike="noStrike" dirty="0" smtClean="0">
                          <a:effectLst/>
                        </a:rPr>
                        <a:t>0,000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 dirty="0">
                          <a:effectLst/>
                        </a:rPr>
                        <a:t>EMPRESA PORTUARIA SAN ANTONIO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</a:rPr>
                        <a:t>100,00%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u="none" strike="noStrike" dirty="0">
                          <a:effectLst/>
                        </a:rPr>
                        <a:t>100,00%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 =   </a:t>
                      </a:r>
                      <a:r>
                        <a:rPr lang="es-CL" sz="1400" u="none" strike="noStrike" dirty="0" smtClean="0">
                          <a:effectLst/>
                        </a:rPr>
                        <a:t>0,000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EMPRESA PORTUARIA TALCAHUANO SAN VICENTE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</a:rPr>
                        <a:t>100,00%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u="none" strike="noStrike" dirty="0">
                          <a:effectLst/>
                        </a:rPr>
                        <a:t>100,00%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 =   </a:t>
                      </a:r>
                      <a:r>
                        <a:rPr lang="es-CL" sz="1400" u="none" strike="noStrike" dirty="0" smtClean="0">
                          <a:effectLst/>
                        </a:rPr>
                        <a:t>0,000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 dirty="0">
                          <a:effectLst/>
                        </a:rPr>
                        <a:t>EMPRESA PORTUARIA VALPARAÍSO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</a:rPr>
                        <a:t>100,00%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u="none" strike="noStrike" dirty="0">
                          <a:effectLst/>
                        </a:rPr>
                        <a:t>100,00%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 =   </a:t>
                      </a:r>
                      <a:r>
                        <a:rPr lang="es-CL" sz="1400" u="none" strike="noStrike" dirty="0" smtClean="0">
                          <a:effectLst/>
                        </a:rPr>
                        <a:t>0,000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 dirty="0">
                          <a:effectLst/>
                        </a:rPr>
                        <a:t>POLLA CHILENA DE BENEFICENCIA S.A.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</a:rPr>
                        <a:t>100,00%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u="none" strike="noStrike" dirty="0">
                          <a:effectLst/>
                        </a:rPr>
                        <a:t>100,00%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 =   </a:t>
                      </a:r>
                      <a:r>
                        <a:rPr lang="es-CL" sz="1400" u="none" strike="noStrike" dirty="0" smtClean="0">
                          <a:effectLst/>
                        </a:rPr>
                        <a:t>0,000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 dirty="0">
                          <a:effectLst/>
                        </a:rPr>
                        <a:t>EMPRESA PORTUARIA CHACABUCO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</a:rPr>
                        <a:t>99,69%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u="none" strike="noStrike" dirty="0">
                          <a:effectLst/>
                        </a:rPr>
                        <a:t>100,00%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Segoe UI Semibold"/>
                          <a:cs typeface="Segoe UI Semibold"/>
                        </a:rPr>
                        <a:t> ▲  </a:t>
                      </a:r>
                      <a:r>
                        <a:rPr lang="es-CL" sz="1400" u="none" strike="noStrike" dirty="0" smtClean="0">
                          <a:effectLst/>
                        </a:rPr>
                        <a:t>0,003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 dirty="0">
                          <a:effectLst/>
                        </a:rPr>
                        <a:t>BANCO DEL ESTADO DE CHILE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</a:rPr>
                        <a:t>98,75%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u="none" strike="noStrike" dirty="0">
                          <a:effectLst/>
                        </a:rPr>
                        <a:t>100,00%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Segoe UI Semibold"/>
                          <a:cs typeface="Segoe UI Semibold"/>
                        </a:rPr>
                        <a:t> ▲  </a:t>
                      </a:r>
                      <a:r>
                        <a:rPr lang="es-CL" sz="1400" u="none" strike="noStrike" dirty="0" smtClean="0">
                          <a:effectLst/>
                        </a:rPr>
                        <a:t>0,013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 dirty="0">
                          <a:effectLst/>
                        </a:rPr>
                        <a:t>CASA DE MONEDA DE CHILE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</a:rPr>
                        <a:t>95,54%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u="none" strike="noStrike" dirty="0">
                          <a:effectLst/>
                        </a:rPr>
                        <a:t>100,00%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Segoe UI Semibold"/>
                          <a:cs typeface="Segoe UI Semibold"/>
                        </a:rPr>
                        <a:t> ▲  </a:t>
                      </a:r>
                      <a:r>
                        <a:rPr lang="es-CL" sz="1400" u="none" strike="noStrike" dirty="0" smtClean="0">
                          <a:effectLst/>
                        </a:rPr>
                        <a:t>0,045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 dirty="0">
                          <a:effectLst/>
                        </a:rPr>
                        <a:t>ASTILLEROS Y MAESTRANZAS DE LA ARMADA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</a:rPr>
                        <a:t>93,33%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u="none" strike="noStrike" dirty="0">
                          <a:effectLst/>
                        </a:rPr>
                        <a:t>100,00%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Segoe UI Semibold"/>
                          <a:cs typeface="Segoe UI Semibold"/>
                        </a:rPr>
                        <a:t> ▲  </a:t>
                      </a:r>
                      <a:r>
                        <a:rPr lang="es-CL" sz="1400" u="none" strike="noStrike" dirty="0" smtClean="0">
                          <a:effectLst/>
                        </a:rPr>
                        <a:t>0,067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 dirty="0">
                          <a:effectLst/>
                        </a:rPr>
                        <a:t>FÁBRICAS Y MAESTRANZAS DEL EJÉRCITO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</a:rPr>
                        <a:t>100,00%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u="none" strike="noStrike" dirty="0">
                          <a:effectLst/>
                        </a:rPr>
                        <a:t>98,33%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egoe UI Semibold"/>
                          <a:cs typeface="Segoe UI Semibold"/>
                        </a:rPr>
                        <a:t> ▼  </a:t>
                      </a:r>
                      <a:r>
                        <a:rPr lang="es-CL" sz="1400" u="none" strike="noStrike" dirty="0" smtClean="0">
                          <a:effectLst/>
                        </a:rPr>
                        <a:t>0,017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 dirty="0">
                          <a:effectLst/>
                        </a:rPr>
                        <a:t>EMPRESA DE FERROCARRILES DEL ESTADO (EFE)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</a:rPr>
                        <a:t>100,00%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u="none" strike="noStrike" dirty="0">
                          <a:effectLst/>
                        </a:rPr>
                        <a:t>95,83%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egoe UI Semibold"/>
                          <a:cs typeface="Segoe UI Semibold"/>
                        </a:rPr>
                        <a:t> ▼  </a:t>
                      </a:r>
                      <a:r>
                        <a:rPr lang="es-CL" sz="1400" u="none" strike="noStrike" dirty="0" smtClean="0">
                          <a:effectLst/>
                        </a:rPr>
                        <a:t>0,042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 dirty="0">
                          <a:effectLst/>
                        </a:rPr>
                        <a:t>EMPRESA CONCESIONARIA DE SERVICIOS SANITARIOS (ECONSSA)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</a:rPr>
                        <a:t>100,00%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u="none" strike="noStrike" dirty="0">
                          <a:effectLst/>
                        </a:rPr>
                        <a:t>69,62%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egoe UI Semibold"/>
                          <a:cs typeface="Segoe UI Semibold"/>
                        </a:rPr>
                        <a:t> ▼  </a:t>
                      </a:r>
                      <a:r>
                        <a:rPr lang="es-CL" sz="1400" u="none" strike="noStrike" dirty="0" smtClean="0">
                          <a:effectLst/>
                        </a:rPr>
                        <a:t>0,304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0" y="404664"/>
            <a:ext cx="5292080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EMPRESAS CON 100 PUNTOS</a:t>
            </a:r>
            <a:endParaRPr lang="es-CL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Picture 2" descr="C:\Users\ccastillo\Desktop\g238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947699" cy="6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763688" y="1083166"/>
            <a:ext cx="2286000" cy="617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schemeClr val="tx1"/>
                </a:solidFill>
              </a:rPr>
              <a:t>Año: 2017</a:t>
            </a:r>
            <a:r>
              <a:rPr lang="es-CL" dirty="0" smtClean="0">
                <a:solidFill>
                  <a:schemeClr val="tx1"/>
                </a:solidFill>
              </a:rPr>
              <a:t>: </a:t>
            </a:r>
            <a:r>
              <a:rPr lang="es-CL" sz="2000" b="1" dirty="0" smtClean="0">
                <a:solidFill>
                  <a:schemeClr val="tx1"/>
                </a:solidFill>
              </a:rPr>
              <a:t>14</a:t>
            </a:r>
            <a:r>
              <a:rPr lang="es-CL" dirty="0" smtClean="0">
                <a:solidFill>
                  <a:schemeClr val="tx1"/>
                </a:solidFill>
              </a:rPr>
              <a:t> </a:t>
            </a:r>
            <a:r>
              <a:rPr lang="es-C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Instituciones</a:t>
            </a:r>
            <a:endParaRPr lang="es-C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s-CL" sz="1400" dirty="0" smtClean="0">
                <a:solidFill>
                  <a:schemeClr val="tx1"/>
                </a:solidFill>
              </a:rPr>
              <a:t>         2016</a:t>
            </a:r>
            <a:r>
              <a:rPr lang="es-CL" dirty="0" smtClean="0">
                <a:solidFill>
                  <a:schemeClr val="tx1"/>
                </a:solidFill>
              </a:rPr>
              <a:t>: </a:t>
            </a:r>
            <a:r>
              <a:rPr lang="es-CL" sz="2000" b="1" dirty="0" smtClean="0">
                <a:solidFill>
                  <a:schemeClr val="tx1"/>
                </a:solidFill>
              </a:rPr>
              <a:t>13</a:t>
            </a:r>
            <a:r>
              <a:rPr lang="es-CL" dirty="0" smtClean="0">
                <a:solidFill>
                  <a:schemeClr val="tx1"/>
                </a:solidFill>
              </a:rPr>
              <a:t> </a:t>
            </a:r>
            <a:r>
              <a:rPr lang="es-C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Instituciones</a:t>
            </a:r>
            <a:endParaRPr lang="es-C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404664"/>
            <a:ext cx="5292080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RANKING</a:t>
            </a:r>
            <a:endParaRPr lang="es-CL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655539"/>
              </p:ext>
            </p:extLst>
          </p:nvPr>
        </p:nvGraphicFramePr>
        <p:xfrm>
          <a:off x="396825" y="934555"/>
          <a:ext cx="8423647" cy="58068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"/>
                <a:gridCol w="4362133"/>
                <a:gridCol w="1566609"/>
                <a:gridCol w="622697"/>
                <a:gridCol w="720080"/>
                <a:gridCol w="792088"/>
              </a:tblGrid>
              <a:tr h="227068">
                <a:tc>
                  <a:txBody>
                    <a:bodyPr/>
                    <a:lstStyle/>
                    <a:p>
                      <a:pPr algn="ctr" fontAlgn="ctr"/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3484" marR="3484" marT="34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Institución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3484" marR="3484" marT="348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Tipo</a:t>
                      </a:r>
                      <a:r>
                        <a:rPr lang="es-CL" sz="1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de Empresa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3484" marR="3484" marT="348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% </a:t>
                      </a:r>
                      <a:r>
                        <a:rPr lang="es-CL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3484" marR="3484" marT="348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% 2017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3484" marR="3484" marT="348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Var</a:t>
                      </a:r>
                      <a:r>
                        <a:rPr lang="es-CL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s-CL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3484" marR="3484" marT="348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69655">
                <a:tc rowSpan="14"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ernard MT Condensed" panose="02050806060905020404" pitchFamily="18" charset="0"/>
                        </a:rPr>
                        <a:t>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Bernard MT Condensed" panose="020508060609050204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ASTILLEROS Y MAESTRANZAS DE LA ARMADA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 creada por Ley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Segoe UI Semibold"/>
                          <a:cs typeface="Segoe UI Semibold"/>
                        </a:rPr>
                        <a:t>▲      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9655">
                <a:tc vMerge="1"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DEL ESTADO DE CHILE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 creada por Ley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98,75%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Segoe UI Semibold"/>
                          <a:cs typeface="Segoe UI Semibold"/>
                        </a:rPr>
                        <a:t>▲      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73">
                <a:tc vMerge="1"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CASA DE MONEDA DE CHILE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Sociedades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95,54%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Segoe UI Semibold"/>
                          <a:cs typeface="Segoe UI Semibold"/>
                        </a:rPr>
                        <a:t>▲      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9655">
                <a:tc vMerge="1"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CORPORACIÓN NACIONAL DEL COBRE DE CHILE (CODELCO)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 creada por Ley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=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0,00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9655">
                <a:tc vMerge="1"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 DE CORREOS DE CHILE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 creada por Ley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=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0,00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9655">
                <a:tc vMerge="1"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 NACIONAL DE AERONÁUTICA DE CHILE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 creada por Ley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=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0,00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9655">
                <a:tc vMerge="1"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 PORTUARIA ARICA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 creada por Ley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=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0,00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9655">
                <a:tc vMerge="1"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 PORTUARIA AUSTRAL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 creada por Ley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=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0,00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9655">
                <a:tc vMerge="1"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 PORTUARIA CHACABUCO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 creada por Ley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99,69%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Segoe UI Semibold"/>
                          <a:cs typeface="Segoe UI Semibold"/>
                        </a:rPr>
                        <a:t>▲      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9655">
                <a:tc vMerge="1"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 PORTUARIA IQUIQUE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 creada por Ley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=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0,00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9655">
                <a:tc vMerge="1"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 PORTUARIA SAN ANTONIO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 creada por Ley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=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0,00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9655">
                <a:tc vMerge="1"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 PORTUARIA TALCAHUANO SAN VICENTE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 creada por Ley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=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0,00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9655">
                <a:tc vMerge="1"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 PORTUARIA VALPARAÍSO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 creada por Ley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=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0,00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73">
                <a:tc vMerge="1"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POLLA CHILENA DE BENEFICENCIA S.A.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Sociedades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=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0,00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96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ernard MT Condensed" panose="02050806060905020404" pitchFamily="18" charset="0"/>
                        </a:rPr>
                        <a:t>15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Bernard MT Condensed" panose="020508060609050204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FÁBRICAS Y MAESTRANZAS DEL EJÉRCITO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 creada por Ley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egoe UI Semibold"/>
                          <a:cs typeface="Segoe UI Semibold"/>
                        </a:rPr>
                        <a:t>▼</a:t>
                      </a:r>
                      <a:r>
                        <a:rPr lang="es-C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+mn-cs"/>
                        </a:rPr>
                        <a:t>       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96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ernard MT Condensed" panose="02050806060905020404" pitchFamily="18" charset="0"/>
                        </a:rPr>
                        <a:t>16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Bernard MT Condensed" panose="020508060609050204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 NACIONAL DE MINERÍA (ENAMI)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 creada por Ley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99,72%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97,92%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egoe UI Semibold"/>
                          <a:cs typeface="Segoe UI Semibold"/>
                        </a:rPr>
                        <a:t>▼</a:t>
                      </a:r>
                      <a:r>
                        <a:rPr lang="es-C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+mn-cs"/>
                        </a:rPr>
                        <a:t>       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96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ernard MT Condensed" panose="02050806060905020404" pitchFamily="18" charset="0"/>
                        </a:rPr>
                        <a:t>17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Bernard MT Condensed" panose="020508060609050204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 NACIONAL DEL PETROLEO (ENAP)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 creada por Ley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95,35%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97,92%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Segoe UI Semibold"/>
                          <a:cs typeface="Segoe UI Semibold"/>
                        </a:rPr>
                        <a:t>▲      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96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ernard MT Condensed" panose="02050806060905020404" pitchFamily="18" charset="0"/>
                        </a:rPr>
                        <a:t>18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Bernard MT Condensed" panose="020508060609050204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TELEVISIÓN NACIONAL DE CHILE (TVN)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 creada por Ley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98,83%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97,08%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egoe UI Semibold"/>
                          <a:cs typeface="Segoe UI Semibold"/>
                        </a:rPr>
                        <a:t>▼</a:t>
                      </a:r>
                      <a:r>
                        <a:rPr lang="es-C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+mn-cs"/>
                        </a:rPr>
                        <a:t>       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96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ernard MT Condensed" panose="02050806060905020404" pitchFamily="18" charset="0"/>
                        </a:rPr>
                        <a:t>19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Bernard MT Condensed" panose="020508060609050204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 DE FERROCARRILES DEL ESTADO (EFE)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 creada por Ley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95,83%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egoe UI Semibold"/>
                          <a:cs typeface="Segoe UI Semibold"/>
                        </a:rPr>
                        <a:t>▼</a:t>
                      </a:r>
                      <a:r>
                        <a:rPr lang="es-C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+mn-cs"/>
                        </a:rPr>
                        <a:t>       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96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ernard MT Condensed" panose="02050806060905020404" pitchFamily="18" charset="0"/>
                        </a:rPr>
                        <a:t>20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Bernard MT Condensed" panose="020508060609050204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ZOFRI S.A.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Sociedades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98,95%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91,61%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egoe UI Semibold"/>
                          <a:cs typeface="Segoe UI Semibold"/>
                        </a:rPr>
                        <a:t>▼</a:t>
                      </a:r>
                      <a:r>
                        <a:rPr lang="es-C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+mn-cs"/>
                        </a:rPr>
                        <a:t>       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96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ernard MT Condensed" panose="02050806060905020404" pitchFamily="18" charset="0"/>
                        </a:rPr>
                        <a:t>21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Bernard MT Condensed" panose="020508060609050204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METRO S.A.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Sociedades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94,88%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87,95%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egoe UI Semibold"/>
                          <a:cs typeface="Segoe UI Semibold"/>
                        </a:rPr>
                        <a:t>▼</a:t>
                      </a:r>
                      <a:r>
                        <a:rPr lang="es-C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+mn-cs"/>
                        </a:rPr>
                        <a:t>        6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7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ernard MT Condensed" panose="02050806060905020404" pitchFamily="18" charset="0"/>
                        </a:rPr>
                        <a:t>22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Bernard MT Condensed" panose="020508060609050204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 PORTUARIA COQUIMBO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 creada por Ley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87,92%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Segoe UI Semibold"/>
                          <a:cs typeface="Segoe UI Semibold"/>
                        </a:rPr>
                        <a:t>▲    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15,42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ernard MT Condensed" panose="02050806060905020404" pitchFamily="18" charset="0"/>
                        </a:rPr>
                        <a:t>23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Bernard MT Condensed" panose="020508060609050204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COMERCIALIZADORA DE TRIGO S.A. (COTRISA)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Sociedades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81,04%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egoe UI Semibold"/>
                          <a:cs typeface="Segoe UI Semibold"/>
                        </a:rPr>
                        <a:t>▼</a:t>
                      </a:r>
                      <a:r>
                        <a:rPr lang="es-C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+mn-cs"/>
                        </a:rPr>
                        <a:t>     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96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ernard MT Condensed" panose="02050806060905020404" pitchFamily="18" charset="0"/>
                        </a:rPr>
                        <a:t>24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Bernard MT Condensed" panose="020508060609050204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 PORTUARIA ANTOFAGASTA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 creada por Ley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92,60%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79,58%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egoe UI Semibold"/>
                          <a:cs typeface="Segoe UI Semibold"/>
                        </a:rPr>
                        <a:t>▼</a:t>
                      </a:r>
                      <a:r>
                        <a:rPr lang="es-C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+mn-cs"/>
                        </a:rPr>
                        <a:t>     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965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ernard MT Condensed" panose="02050806060905020404" pitchFamily="18" charset="0"/>
                        </a:rPr>
                        <a:t>25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Bernard MT Condensed" panose="020508060609050204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 PORTUARIA PUERTO MONTT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 creada por Ley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95,59%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78,06%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egoe UI Semibold"/>
                          <a:cs typeface="Segoe UI Semibold"/>
                        </a:rPr>
                        <a:t>▼</a:t>
                      </a:r>
                      <a:r>
                        <a:rPr lang="es-C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+mn-cs"/>
                        </a:rPr>
                        <a:t>     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17,53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7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ernard MT Condensed" panose="02050806060905020404" pitchFamily="18" charset="0"/>
                        </a:rPr>
                        <a:t>26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Bernard MT Condensed" panose="020508060609050204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 CONCESIONARIA DE SERVICIOS SANITARIOS (ECONSSA)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Sociedades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100,0%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69,62%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egoe UI Semibold"/>
                          <a:cs typeface="Segoe UI Semibold"/>
                        </a:rPr>
                        <a:t>▼</a:t>
                      </a:r>
                      <a:r>
                        <a:rPr lang="es-C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+mn-cs"/>
                        </a:rPr>
                        <a:t>     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30,38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7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ernard MT Condensed" panose="02050806060905020404" pitchFamily="18" charset="0"/>
                        </a:rPr>
                        <a:t>27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Bernard MT Condensed" panose="020508060609050204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EMPRESA NACIONAL DEL CARBÓN S.A.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Sociedades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86,97%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egoe UI Semibold"/>
                          <a:cs typeface="Segoe UI Semibold"/>
                        </a:rPr>
                        <a:t>▼</a:t>
                      </a:r>
                      <a:r>
                        <a:rPr lang="es-C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+mn-cs"/>
                        </a:rPr>
                        <a:t>     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39,85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7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ernard MT Condensed" panose="02050806060905020404" pitchFamily="18" charset="0"/>
                        </a:rPr>
                        <a:t>28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Bernard MT Condensed" panose="020508060609050204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SOCIEDAD AGRICOLA SACOR LTDA.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Sociedades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66,49%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egoe UI Semibold"/>
                          <a:cs typeface="Segoe UI Semibold"/>
                        </a:rPr>
                        <a:t>▼</a:t>
                      </a:r>
                      <a:r>
                        <a:rPr lang="es-C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+mn-cs"/>
                        </a:rPr>
                        <a:t>     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21,38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7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ernard MT Condensed" panose="02050806060905020404" pitchFamily="18" charset="0"/>
                        </a:rPr>
                        <a:t>29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Bernard MT Condensed" panose="020508060609050204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SOCIEDAD AGRICOLA Y SERVICIOS ISLA DE PASCUA LIMITADA (SASIPA)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Sociedades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86,55%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40,90%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egoe UI Semibold"/>
                          <a:cs typeface="Segoe UI Semibold"/>
                        </a:rPr>
                        <a:t>▼</a:t>
                      </a:r>
                      <a:r>
                        <a:rPr lang="es-C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+mn-cs"/>
                        </a:rPr>
                        <a:t>     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45,65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2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67744" y="4751908"/>
            <a:ext cx="4572000" cy="909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5to proceso de Fiscalización</a:t>
            </a:r>
          </a:p>
          <a:p>
            <a:pPr algn="ctr"/>
            <a:endParaRPr lang="es-CL" sz="10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CL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EMPRESAS PÚBLICAS</a:t>
            </a:r>
          </a:p>
          <a:p>
            <a:pPr algn="ctr"/>
            <a:endParaRPr lang="es-CL" sz="1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CL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Año 2017</a:t>
            </a:r>
            <a:endParaRPr lang="es-CL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404664"/>
            <a:ext cx="5292080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PARÁMETROS: 5to Proceso de Fiscalización 2017</a:t>
            </a:r>
            <a:endParaRPr lang="es-CL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58122" y="1052736"/>
            <a:ext cx="80277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L" sz="500" b="1" dirty="0">
              <a:solidFill>
                <a:srgbClr val="002060"/>
              </a:solidFill>
            </a:endParaRPr>
          </a:p>
          <a:p>
            <a:pPr algn="just"/>
            <a:r>
              <a:rPr lang="es-CL" dirty="0" smtClean="0">
                <a:latin typeface="Cambria" panose="02040503050406030204" pitchFamily="18" charset="0"/>
                <a:cs typeface="Segoe UI Semilight" panose="020B0402040204020203" pitchFamily="34" charset="0"/>
              </a:rPr>
              <a:t>Empresas </a:t>
            </a:r>
            <a:r>
              <a:rPr lang="es-CL" dirty="0">
                <a:latin typeface="Cambria" panose="02040503050406030204" pitchFamily="18" charset="0"/>
                <a:cs typeface="Segoe UI Semilight" panose="020B0402040204020203" pitchFamily="34" charset="0"/>
              </a:rPr>
              <a:t>públicas creadas por </a:t>
            </a:r>
            <a:r>
              <a:rPr lang="es-CL" dirty="0" smtClean="0">
                <a:latin typeface="Cambria" panose="02040503050406030204" pitchFamily="18" charset="0"/>
                <a:cs typeface="Segoe UI Semilight" panose="020B0402040204020203" pitchFamily="34" charset="0"/>
              </a:rPr>
              <a:t>ley y </a:t>
            </a:r>
            <a:r>
              <a:rPr lang="es-CL" dirty="0">
                <a:latin typeface="Cambria" panose="02040503050406030204" pitchFamily="18" charset="0"/>
                <a:cs typeface="Segoe UI Semilight" panose="020B0402040204020203" pitchFamily="34" charset="0"/>
              </a:rPr>
              <a:t>empresas del Estado y sociedades en que éste tenga participación accionaria superior al 50% o mayoría en el </a:t>
            </a:r>
            <a:r>
              <a:rPr lang="es-CL" dirty="0" smtClean="0">
                <a:latin typeface="Cambria" panose="02040503050406030204" pitchFamily="18" charset="0"/>
                <a:cs typeface="Segoe UI Semilight" panose="020B0402040204020203" pitchFamily="34" charset="0"/>
              </a:rPr>
              <a:t>directorio. Se fiscalizó </a:t>
            </a:r>
            <a:r>
              <a:rPr lang="es-CL" kern="0" dirty="0" smtClean="0">
                <a:latin typeface="Cambria" panose="02040503050406030204" pitchFamily="18" charset="0"/>
                <a:cs typeface="Segoe UI Semilight" pitchFamily="34" charset="0"/>
              </a:rPr>
              <a:t>el </a:t>
            </a:r>
            <a:r>
              <a:rPr lang="es-CL" kern="0" dirty="0">
                <a:latin typeface="Cambria" panose="02040503050406030204" pitchFamily="18" charset="0"/>
                <a:cs typeface="Segoe UI Semilight" pitchFamily="34" charset="0"/>
              </a:rPr>
              <a:t>cumplimiento de la información publicada en el sitio web de cada </a:t>
            </a:r>
            <a:r>
              <a:rPr lang="es-CL" kern="0" dirty="0" smtClean="0">
                <a:latin typeface="Cambria" panose="02040503050406030204" pitchFamily="18" charset="0"/>
                <a:cs typeface="Segoe UI Semilight" pitchFamily="34" charset="0"/>
              </a:rPr>
              <a:t>Empresa o sociedad del </a:t>
            </a:r>
            <a:r>
              <a:rPr lang="es-CL" kern="0" dirty="0">
                <a:latin typeface="Cambria" panose="02040503050406030204" pitchFamily="18" charset="0"/>
                <a:cs typeface="Segoe UI Semilight" pitchFamily="34" charset="0"/>
              </a:rPr>
              <a:t>artículo </a:t>
            </a:r>
            <a:r>
              <a:rPr lang="es-CL" kern="0" dirty="0" smtClean="0">
                <a:latin typeface="Cambria" panose="02040503050406030204" pitchFamily="18" charset="0"/>
                <a:cs typeface="Segoe UI Semilight" pitchFamily="34" charset="0"/>
              </a:rPr>
              <a:t>Décimo </a:t>
            </a:r>
            <a:r>
              <a:rPr lang="es-CL" kern="0" dirty="0">
                <a:latin typeface="Cambria" panose="02040503050406030204" pitchFamily="18" charset="0"/>
                <a:cs typeface="Segoe UI Semilight" pitchFamily="34" charset="0"/>
              </a:rPr>
              <a:t>de la Ley de Transparencia y de </a:t>
            </a:r>
            <a:r>
              <a:rPr lang="es-CL" kern="0" dirty="0" smtClean="0">
                <a:latin typeface="Cambria" panose="02040503050406030204" pitchFamily="18" charset="0"/>
                <a:cs typeface="Segoe UI Semilight" pitchFamily="34" charset="0"/>
              </a:rPr>
              <a:t>la Instrucción General </a:t>
            </a:r>
            <a:r>
              <a:rPr lang="es-CL" kern="0" dirty="0">
                <a:latin typeface="Cambria" panose="02040503050406030204" pitchFamily="18" charset="0"/>
                <a:cs typeface="Segoe UI Semilight" pitchFamily="34" charset="0"/>
              </a:rPr>
              <a:t>N</a:t>
            </a:r>
            <a:r>
              <a:rPr lang="es-CL" kern="0" dirty="0" smtClean="0">
                <a:latin typeface="Cambria" panose="02040503050406030204" pitchFamily="18" charset="0"/>
                <a:cs typeface="Segoe UI Semilight" pitchFamily="34" charset="0"/>
              </a:rPr>
              <a:t>° 5 </a:t>
            </a:r>
            <a:r>
              <a:rPr lang="es-CL" kern="0" dirty="0">
                <a:latin typeface="Cambria" panose="02040503050406030204" pitchFamily="18" charset="0"/>
                <a:cs typeface="Segoe UI Semilight" pitchFamily="34" charset="0"/>
              </a:rPr>
              <a:t>del Consejo para la Transparencia</a:t>
            </a:r>
            <a:r>
              <a:rPr lang="es-CL" kern="0" dirty="0" smtClean="0">
                <a:latin typeface="Cambria" panose="02040503050406030204" pitchFamily="18" charset="0"/>
                <a:cs typeface="Segoe UI Semilight" pitchFamily="34" charset="0"/>
              </a:rPr>
              <a:t>.</a:t>
            </a:r>
          </a:p>
          <a:p>
            <a:pPr algn="just"/>
            <a:endParaRPr lang="es-CL" sz="500" dirty="0">
              <a:latin typeface="Cambria" pitchFamily="18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11560" y="4086071"/>
            <a:ext cx="3340596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8" indent="-273050">
              <a:spcBef>
                <a:spcPct val="0"/>
              </a:spcBef>
              <a:tabLst>
                <a:tab pos="2057400" algn="l"/>
              </a:tabLst>
            </a:pPr>
            <a:r>
              <a:rPr lang="es-CL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ＭＳ Ｐゴシック"/>
              </a:rPr>
              <a:t>Duración del proceso: </a:t>
            </a:r>
            <a:endParaRPr lang="es-CL" b="1" dirty="0">
              <a:solidFill>
                <a:srgbClr val="002060"/>
              </a:solidFill>
              <a:latin typeface="Century Gothic" panose="020B0502020202020204" pitchFamily="34" charset="0"/>
              <a:cs typeface="ＭＳ Ｐゴシック"/>
            </a:endParaRPr>
          </a:p>
          <a:p>
            <a:pPr marL="273050" lvl="8" indent="-273050">
              <a:spcBef>
                <a:spcPct val="0"/>
              </a:spcBef>
              <a:tabLst>
                <a:tab pos="2057400" algn="l"/>
              </a:tabLst>
            </a:pPr>
            <a:r>
              <a:rPr lang="es-419" dirty="0" smtClean="0">
                <a:latin typeface="Cambria" pitchFamily="18" charset="0"/>
                <a:cs typeface="ＭＳ Ｐゴシック"/>
              </a:rPr>
              <a:t>Abril</a:t>
            </a:r>
            <a:r>
              <a:rPr lang="es-CL" dirty="0" smtClean="0">
                <a:latin typeface="Cambria" pitchFamily="18" charset="0"/>
                <a:cs typeface="ＭＳ Ｐゴシック"/>
              </a:rPr>
              <a:t>  a  </a:t>
            </a:r>
            <a:r>
              <a:rPr lang="es-419" dirty="0" smtClean="0">
                <a:latin typeface="Cambria" pitchFamily="18" charset="0"/>
                <a:cs typeface="ＭＳ Ｐゴシック"/>
              </a:rPr>
              <a:t>Mayo de </a:t>
            </a:r>
            <a:r>
              <a:rPr lang="es-CL" dirty="0" smtClean="0">
                <a:latin typeface="Cambria" pitchFamily="18" charset="0"/>
                <a:cs typeface="ＭＳ Ｐゴシック"/>
              </a:rPr>
              <a:t>2017.</a:t>
            </a:r>
          </a:p>
          <a:p>
            <a:pPr marL="273050" lvl="8" indent="-273050">
              <a:spcBef>
                <a:spcPct val="0"/>
              </a:spcBef>
              <a:tabLst>
                <a:tab pos="2057400" algn="l"/>
              </a:tabLst>
            </a:pPr>
            <a:endParaRPr lang="es-CL" sz="500" dirty="0" smtClean="0">
              <a:latin typeface="Cambria" pitchFamily="18" charset="0"/>
              <a:cs typeface="ＭＳ Ｐゴシック"/>
            </a:endParaRPr>
          </a:p>
          <a:p>
            <a:pPr marL="273050" lvl="8" indent="-273050">
              <a:spcBef>
                <a:spcPct val="0"/>
              </a:spcBef>
              <a:tabLst>
                <a:tab pos="2057400" algn="l"/>
              </a:tabLst>
            </a:pPr>
            <a:endParaRPr lang="es-CL" sz="500" dirty="0">
              <a:latin typeface="Cambria" pitchFamily="18" charset="0"/>
              <a:cs typeface="ＭＳ Ｐゴシック"/>
            </a:endParaRPr>
          </a:p>
          <a:p>
            <a:pPr marL="273050" lvl="8" indent="-273050">
              <a:spcBef>
                <a:spcPct val="0"/>
              </a:spcBef>
              <a:tabLst>
                <a:tab pos="2057400" algn="l"/>
              </a:tabLst>
            </a:pPr>
            <a:endParaRPr lang="es-CL" sz="500" dirty="0">
              <a:latin typeface="Cambria" pitchFamily="18" charset="0"/>
              <a:cs typeface="ＭＳ Ｐゴシック"/>
            </a:endParaRPr>
          </a:p>
          <a:p>
            <a:pPr algn="just"/>
            <a:r>
              <a:rPr lang="es-CL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Universo</a:t>
            </a:r>
          </a:p>
          <a:p>
            <a:pPr algn="just"/>
            <a:r>
              <a:rPr lang="es-CL" dirty="0">
                <a:latin typeface="Cambria" pitchFamily="18" charset="0"/>
              </a:rPr>
              <a:t>29 Empresas </a:t>
            </a:r>
            <a:r>
              <a:rPr lang="es-CL" dirty="0" smtClean="0">
                <a:latin typeface="Cambria" pitchFamily="18" charset="0"/>
              </a:rPr>
              <a:t>Públicas</a:t>
            </a:r>
            <a:endParaRPr lang="es-CL" dirty="0">
              <a:latin typeface="Cambria" pitchFamily="18" charset="0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4355976" y="4005064"/>
            <a:ext cx="4608512" cy="2376264"/>
            <a:chOff x="4355976" y="4005064"/>
            <a:chExt cx="4608512" cy="2376264"/>
          </a:xfrm>
        </p:grpSpPr>
        <p:sp>
          <p:nvSpPr>
            <p:cNvPr id="18" name="17 Rectángulo"/>
            <p:cNvSpPr/>
            <p:nvPr/>
          </p:nvSpPr>
          <p:spPr>
            <a:xfrm>
              <a:off x="4355976" y="4005064"/>
              <a:ext cx="4608512" cy="23762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4572000" y="4389798"/>
              <a:ext cx="1845014" cy="307777"/>
            </a:xfrm>
            <a:prstGeom prst="rect">
              <a:avLst/>
            </a:prstGeom>
            <a:gradFill rotWithShape="1">
              <a:gsLst>
                <a:gs pos="0">
                  <a:srgbClr val="4A78BB">
                    <a:shade val="51000"/>
                    <a:satMod val="130000"/>
                  </a:srgbClr>
                </a:gs>
                <a:gs pos="80000">
                  <a:srgbClr val="4A78BB">
                    <a:shade val="93000"/>
                    <a:satMod val="130000"/>
                  </a:srgbClr>
                </a:gs>
                <a:gs pos="100000">
                  <a:srgbClr val="4A78BB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A78BB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s-ES" sz="1400" kern="0" dirty="0" smtClean="0">
                  <a:solidFill>
                    <a:prstClr val="white"/>
                  </a:solidFill>
                </a:rPr>
                <a:t>Aspectos Obligatorios</a:t>
              </a:r>
              <a:endParaRPr lang="es-CL" sz="14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4572000" y="5053115"/>
              <a:ext cx="1845014" cy="307777"/>
            </a:xfrm>
            <a:prstGeom prst="rect">
              <a:avLst/>
            </a:prstGeom>
            <a:solidFill>
              <a:srgbClr val="3E988D"/>
            </a:solidFill>
            <a:ln w="9525" cap="flat" cmpd="sng" algn="ctr">
              <a:solidFill>
                <a:srgbClr val="4A78BB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s-ES" sz="1400" kern="0" dirty="0" smtClean="0">
                  <a:solidFill>
                    <a:prstClr val="white"/>
                  </a:solidFill>
                </a:rPr>
                <a:t>Buenas Prácticas</a:t>
              </a:r>
              <a:endParaRPr lang="es-CL" sz="14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4572000" y="5701188"/>
              <a:ext cx="1845014" cy="307777"/>
            </a:xfrm>
            <a:prstGeom prst="rect">
              <a:avLst/>
            </a:prstGeom>
            <a:solidFill>
              <a:srgbClr val="3E988D"/>
            </a:solidFill>
            <a:ln w="9525" cap="flat" cmpd="sng" algn="ctr">
              <a:solidFill>
                <a:srgbClr val="4A78BB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s-ES" sz="1400" kern="0" dirty="0" smtClean="0">
                  <a:solidFill>
                    <a:prstClr val="white"/>
                  </a:solidFill>
                </a:rPr>
                <a:t>Usabilidad</a:t>
              </a:r>
              <a:endParaRPr lang="es-CL" sz="14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6591013" y="4277850"/>
              <a:ext cx="573275" cy="531674"/>
            </a:xfrm>
            <a:prstGeom prst="fram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B8CCE4"/>
              </a:solidFill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419" sz="2000" b="1" kern="0" dirty="0" smtClean="0">
                  <a:solidFill>
                    <a:srgbClr val="DBE5F1">
                      <a:lumMod val="50000"/>
                    </a:srgbClr>
                  </a:solidFill>
                </a:rPr>
                <a:t>59</a:t>
              </a:r>
              <a:endParaRPr lang="es-CL" sz="2000" b="1" kern="0" dirty="0" smtClean="0">
                <a:solidFill>
                  <a:srgbClr val="DBE5F1">
                    <a:lumMod val="50000"/>
                  </a:srgbClr>
                </a:solidFill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6591013" y="4941168"/>
              <a:ext cx="558821" cy="531674"/>
            </a:xfrm>
            <a:prstGeom prst="fram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3E988D"/>
              </a:solidFill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s-419" sz="2000" b="1" kern="0" dirty="0" smtClean="0">
                  <a:solidFill>
                    <a:srgbClr val="3E988D"/>
                  </a:solidFill>
                </a:rPr>
                <a:t> 8 </a:t>
              </a:r>
              <a:endParaRPr lang="es-CL" sz="2000" b="1" kern="0" dirty="0" smtClean="0">
                <a:solidFill>
                  <a:srgbClr val="3E988D"/>
                </a:solidFill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6583785" y="5589240"/>
              <a:ext cx="573275" cy="531674"/>
            </a:xfrm>
            <a:prstGeom prst="fram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3E988D"/>
              </a:solidFill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419" sz="2000" b="1" kern="0" dirty="0" smtClean="0">
                  <a:solidFill>
                    <a:srgbClr val="3E988D"/>
                  </a:solidFill>
                </a:rPr>
                <a:t>21</a:t>
              </a:r>
              <a:endParaRPr lang="es-CL" sz="2000" b="1" kern="0" dirty="0" smtClean="0">
                <a:solidFill>
                  <a:srgbClr val="3E988D"/>
                </a:solidFill>
              </a:endParaRPr>
            </a:p>
          </p:txBody>
        </p:sp>
        <p:sp>
          <p:nvSpPr>
            <p:cNvPr id="11" name="10 Cerrar llave"/>
            <p:cNvSpPr/>
            <p:nvPr/>
          </p:nvSpPr>
          <p:spPr>
            <a:xfrm>
              <a:off x="7236296" y="4893855"/>
              <a:ext cx="360040" cy="1271449"/>
            </a:xfrm>
            <a:prstGeom prst="rightBrace">
              <a:avLst/>
            </a:prstGeom>
            <a:ln w="12700" cmpd="dbl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12 CuadroTexto"/>
            <p:cNvSpPr txBox="1"/>
            <p:nvPr/>
          </p:nvSpPr>
          <p:spPr>
            <a:xfrm rot="10800000" flipV="1">
              <a:off x="7740352" y="5144859"/>
              <a:ext cx="1152128" cy="76944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spAutoFit/>
            </a:bodyPr>
            <a:lstStyle/>
            <a:p>
              <a:pPr algn="just">
                <a:defRPr/>
              </a:pPr>
              <a:r>
                <a:rPr lang="es-CL" sz="1100" kern="0" dirty="0" smtClean="0">
                  <a:solidFill>
                    <a:prstClr val="black"/>
                  </a:solidFill>
                </a:rPr>
                <a:t>*Se evalúan pero no tienen incidencia en el puntaje</a:t>
              </a:r>
            </a:p>
          </p:txBody>
        </p:sp>
      </p:grpSp>
      <p:sp>
        <p:nvSpPr>
          <p:cNvPr id="2" name="1 Rectángulo"/>
          <p:cNvSpPr/>
          <p:nvPr/>
        </p:nvSpPr>
        <p:spPr>
          <a:xfrm>
            <a:off x="619572" y="3090902"/>
            <a:ext cx="5112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3050" lvl="8" indent="-273050">
              <a:spcBef>
                <a:spcPct val="0"/>
              </a:spcBef>
              <a:tabLst>
                <a:tab pos="2057400" algn="l"/>
              </a:tabLst>
            </a:pPr>
            <a:r>
              <a:rPr lang="es-CL" b="1" dirty="0">
                <a:solidFill>
                  <a:srgbClr val="002060"/>
                </a:solidFill>
                <a:latin typeface="Century Gothic" panose="020B0502020202020204" pitchFamily="34" charset="0"/>
                <a:cs typeface="ＭＳ Ｐゴシック"/>
              </a:rPr>
              <a:t>Información fiscalizada</a:t>
            </a:r>
            <a:r>
              <a:rPr lang="es-CL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ＭＳ Ｐゴシック"/>
              </a:rPr>
              <a:t>:</a:t>
            </a:r>
          </a:p>
          <a:p>
            <a:pPr marL="273050" lvl="8" indent="-273050">
              <a:spcBef>
                <a:spcPct val="0"/>
              </a:spcBef>
              <a:tabLst>
                <a:tab pos="2057400" algn="l"/>
              </a:tabLst>
            </a:pPr>
            <a:r>
              <a:rPr lang="es-CL" dirty="0" smtClean="0">
                <a:latin typeface="Cambria" pitchFamily="18" charset="0"/>
                <a:cs typeface="ＭＳ Ｐゴシック"/>
              </a:rPr>
              <a:t>Información </a:t>
            </a:r>
            <a:r>
              <a:rPr lang="es-CL" dirty="0">
                <a:latin typeface="Cambria" pitchFamily="18" charset="0"/>
                <a:cs typeface="ＭＳ Ｐゴシック"/>
              </a:rPr>
              <a:t>de </a:t>
            </a:r>
            <a:r>
              <a:rPr lang="es-CL" dirty="0" smtClean="0">
                <a:latin typeface="Cambria" pitchFamily="18" charset="0"/>
                <a:cs typeface="ＭＳ Ｐゴシック"/>
              </a:rPr>
              <a:t>Marzo, </a:t>
            </a:r>
            <a:r>
              <a:rPr lang="es-CL" dirty="0">
                <a:latin typeface="Cambria" pitchFamily="18" charset="0"/>
                <a:cs typeface="ＭＳ Ｐゴシック"/>
              </a:rPr>
              <a:t>publicada en </a:t>
            </a:r>
            <a:r>
              <a:rPr lang="es-CL" dirty="0" smtClean="0">
                <a:latin typeface="Cambria" pitchFamily="18" charset="0"/>
                <a:cs typeface="ＭＳ Ｐゴシック"/>
              </a:rPr>
              <a:t>Abril de 2017</a:t>
            </a:r>
            <a:endParaRPr lang="es-CL" dirty="0">
              <a:latin typeface="Cambria" pitchFamily="18" charset="0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9912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404664"/>
            <a:ext cx="5292080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PARÁMETROS: 5to Proceso de Fiscalización 2017</a:t>
            </a:r>
            <a:endParaRPr lang="es-CL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438318"/>
              </p:ext>
            </p:extLst>
          </p:nvPr>
        </p:nvGraphicFramePr>
        <p:xfrm>
          <a:off x="251520" y="1124744"/>
          <a:ext cx="864096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6696744"/>
                <a:gridCol w="1224136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ítem</a:t>
                      </a:r>
                      <a:endParaRPr lang="es-CL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Descripción</a:t>
                      </a:r>
                      <a:endParaRPr lang="es-CL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Pondera</a:t>
                      </a:r>
                      <a:endParaRPr lang="es-CL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G.G.</a:t>
                      </a:r>
                      <a:endParaRPr lang="es-CL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Aspectos Generales</a:t>
                      </a:r>
                      <a:endParaRPr lang="es-CL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10%</a:t>
                      </a:r>
                      <a:endParaRPr lang="es-CL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1.1</a:t>
                      </a:r>
                      <a:endParaRPr lang="es-CL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Marco</a:t>
                      </a:r>
                      <a:r>
                        <a:rPr lang="es-CL" sz="1600" baseline="0" dirty="0" smtClean="0"/>
                        <a:t> normativo que les sea aplicable</a:t>
                      </a:r>
                      <a:endParaRPr lang="es-C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5%</a:t>
                      </a:r>
                      <a:endParaRPr lang="es-CL" sz="2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1.2</a:t>
                      </a:r>
                      <a:endParaRPr lang="es-CL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Su estructura orgánica u organización interna y las funciones y competencias de cada una de sus unidades u</a:t>
                      </a:r>
                      <a:r>
                        <a:rPr lang="es-CL" sz="1600" baseline="0" dirty="0" smtClean="0"/>
                        <a:t> órganos internos</a:t>
                      </a:r>
                      <a:endParaRPr lang="es-CL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17,5%</a:t>
                      </a:r>
                      <a:endParaRPr lang="es-CL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1.3</a:t>
                      </a:r>
                      <a:endParaRPr lang="es-CL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Estado financiero</a:t>
                      </a:r>
                      <a:r>
                        <a:rPr lang="es-CL" sz="1600" baseline="0" dirty="0" smtClean="0"/>
                        <a:t> y memorias anuales</a:t>
                      </a:r>
                      <a:endParaRPr lang="es-C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20%</a:t>
                      </a:r>
                      <a:endParaRPr lang="es-CL" sz="2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1.4</a:t>
                      </a:r>
                      <a:endParaRPr lang="es-CL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Sus filiales o coligadas</a:t>
                      </a:r>
                      <a:r>
                        <a:rPr lang="es-CL" sz="1600" baseline="0" dirty="0" smtClean="0"/>
                        <a:t> y todas las entidades en que tengan participación, representación e intervención, cualquiera sea su naturaleza y el fundamento normativo que la justifica</a:t>
                      </a:r>
                      <a:endParaRPr lang="es-CL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10%</a:t>
                      </a:r>
                      <a:endParaRPr lang="es-CL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1.5</a:t>
                      </a:r>
                      <a:endParaRPr lang="es-CL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La</a:t>
                      </a:r>
                      <a:r>
                        <a:rPr lang="es-CL" sz="1600" baseline="0" dirty="0" smtClean="0"/>
                        <a:t> composición de sus directorios y la individualización de los responsables de la gestión y administración de la empresa</a:t>
                      </a:r>
                      <a:endParaRPr lang="es-C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17,5%</a:t>
                      </a:r>
                      <a:endParaRPr lang="es-CL" sz="2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1.6</a:t>
                      </a:r>
                      <a:endParaRPr lang="es-CL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Información consolidada del personal</a:t>
                      </a:r>
                      <a:r>
                        <a:rPr lang="es-CL" sz="1600" baseline="0" dirty="0" smtClean="0"/>
                        <a:t> y la remuneración total percibida por el personal de la empresa, de forma global y consolidada</a:t>
                      </a:r>
                      <a:endParaRPr lang="es-CL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7,5%</a:t>
                      </a:r>
                      <a:endParaRPr lang="es-CL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1.7</a:t>
                      </a:r>
                      <a:endParaRPr lang="es-CL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Toda remuneración percibida en el año por cada Director, Presidente ejecutivo o Vicepresidente Ejecutivo y Gerentes responsables de la dirección y administración superior de la empresa.</a:t>
                      </a:r>
                      <a:endParaRPr lang="es-C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/>
                        <a:t>12,5%</a:t>
                      </a:r>
                      <a:endParaRPr lang="es-CL" sz="2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1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castillo\Desktop\g458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37112"/>
            <a:ext cx="240058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castillo\Desktop\path1023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770699" y="2147973"/>
            <a:ext cx="2804779" cy="11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932080"/>
              </p:ext>
            </p:extLst>
          </p:nvPr>
        </p:nvGraphicFramePr>
        <p:xfrm>
          <a:off x="2483768" y="4509120"/>
          <a:ext cx="6493042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062"/>
                <a:gridCol w="969096"/>
                <a:gridCol w="1038317"/>
                <a:gridCol w="1038317"/>
                <a:gridCol w="1092960"/>
                <a:gridCol w="1177290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2014</a:t>
                      </a:r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2015</a:t>
                      </a:r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2016</a:t>
                      </a:r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2017</a:t>
                      </a:r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Var. 17-16</a:t>
                      </a:r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s-CL" sz="2000" b="1" dirty="0" smtClean="0">
                          <a:latin typeface="Arial Narrow" panose="020B0606020202030204" pitchFamily="34" charset="0"/>
                        </a:rPr>
                        <a:t>Empresa</a:t>
                      </a:r>
                      <a:endParaRPr lang="es-CL" sz="2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900" dirty="0" smtClean="0">
                          <a:solidFill>
                            <a:schemeClr val="tx1"/>
                          </a:solidFill>
                        </a:rPr>
                        <a:t>83,36%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900" dirty="0" smtClean="0">
                          <a:solidFill>
                            <a:schemeClr val="tx1"/>
                          </a:solidFill>
                        </a:rPr>
                        <a:t>94,72%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900" dirty="0" smtClean="0">
                          <a:solidFill>
                            <a:schemeClr val="tx1"/>
                          </a:solidFill>
                        </a:rPr>
                        <a:t>97,32%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>
                          <a:solidFill>
                            <a:schemeClr val="tx1"/>
                          </a:solidFill>
                        </a:rPr>
                        <a:t>96,63%</a:t>
                      </a:r>
                      <a:endParaRPr lang="es-CL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L" sz="2000" b="1" dirty="0" smtClean="0">
                          <a:solidFill>
                            <a:srgbClr val="FF0000"/>
                          </a:solidFill>
                          <a:latin typeface="Segoe UI Semibold"/>
                          <a:cs typeface="Segoe UI Semibold"/>
                        </a:rPr>
                        <a:t>▼</a:t>
                      </a:r>
                      <a:r>
                        <a:rPr lang="es-CL" sz="2000" b="1" dirty="0" smtClean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   </a:t>
                      </a:r>
                      <a:r>
                        <a:rPr lang="es-CL" sz="2000" b="1" dirty="0" smtClean="0">
                          <a:solidFill>
                            <a:schemeClr val="tx1"/>
                          </a:solidFill>
                        </a:rPr>
                        <a:t>0,69</a:t>
                      </a:r>
                      <a:endParaRPr lang="es-CL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322">
                <a:tc vMerge="1">
                  <a:txBody>
                    <a:bodyPr/>
                    <a:lstStyle/>
                    <a:p>
                      <a:endParaRPr lang="es-CL" sz="13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3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s-CL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3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s-CL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3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s-CL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3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s-CL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CL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s-CL" sz="2000" b="1" dirty="0" smtClean="0">
                          <a:latin typeface="Arial Narrow" panose="020B0606020202030204" pitchFamily="34" charset="0"/>
                        </a:rPr>
                        <a:t>Sociedad</a:t>
                      </a:r>
                      <a:endParaRPr lang="es-CL" sz="2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900" dirty="0" smtClean="0">
                          <a:solidFill>
                            <a:schemeClr val="tx1"/>
                          </a:solidFill>
                        </a:rPr>
                        <a:t>82,91%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900" dirty="0" smtClean="0">
                          <a:solidFill>
                            <a:schemeClr val="tx1"/>
                          </a:solidFill>
                        </a:rPr>
                        <a:t>90,50%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900" dirty="0" smtClean="0">
                          <a:solidFill>
                            <a:schemeClr val="tx1"/>
                          </a:solidFill>
                        </a:rPr>
                        <a:t>90,10%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 smtClean="0">
                          <a:solidFill>
                            <a:schemeClr val="tx1"/>
                          </a:solidFill>
                        </a:rPr>
                        <a:t>73,71</a:t>
                      </a:r>
                      <a:r>
                        <a:rPr lang="es-CL" sz="18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s-CL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 smtClean="0">
                          <a:solidFill>
                            <a:srgbClr val="FF0000"/>
                          </a:solidFill>
                          <a:latin typeface="Segoe UI Semibold"/>
                          <a:cs typeface="Segoe UI Semibold"/>
                        </a:rPr>
                        <a:t>▼</a:t>
                      </a:r>
                      <a:r>
                        <a:rPr lang="es-CL" sz="2000" b="1" dirty="0" smtClean="0">
                          <a:solidFill>
                            <a:schemeClr val="tx1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lang="es-CL" sz="2000" b="1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16</a:t>
                      </a:r>
                      <a:r>
                        <a:rPr lang="es-CL" sz="2000" b="1" dirty="0" smtClean="0">
                          <a:solidFill>
                            <a:schemeClr val="tx1"/>
                          </a:solidFill>
                        </a:rPr>
                        <a:t>,39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7546">
                <a:tc vMerge="1">
                  <a:txBody>
                    <a:bodyPr/>
                    <a:lstStyle/>
                    <a:p>
                      <a:endParaRPr lang="es-CL" sz="13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3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s-CL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3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s-CL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3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s-CL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3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0" y="404664"/>
            <a:ext cx="5292080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RESULTADOS: 5to Proceso de Fiscalización 2017</a:t>
            </a:r>
            <a:endParaRPr lang="es-CL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368365"/>
              </p:ext>
            </p:extLst>
          </p:nvPr>
        </p:nvGraphicFramePr>
        <p:xfrm>
          <a:off x="803920" y="980728"/>
          <a:ext cx="743744" cy="3096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744"/>
              </a:tblGrid>
              <a:tr h="374843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AÑO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0374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Narrow" panose="020B0606020202030204" pitchFamily="34" charset="0"/>
                        </a:rPr>
                        <a:t>2017</a:t>
                      </a:r>
                      <a:endParaRPr lang="es-CL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80374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Narrow" panose="020B0606020202030204" pitchFamily="34" charset="0"/>
                        </a:rPr>
                        <a:t>2016</a:t>
                      </a:r>
                      <a:endParaRPr lang="es-CL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80374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Narrow" panose="020B0606020202030204" pitchFamily="34" charset="0"/>
                        </a:rPr>
                        <a:t>2015</a:t>
                      </a:r>
                      <a:endParaRPr lang="es-CL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80374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Narrow" panose="020B0606020202030204" pitchFamily="34" charset="0"/>
                        </a:rPr>
                        <a:t>2014</a:t>
                      </a:r>
                      <a:endParaRPr lang="es-CL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8" name="7 Grupo"/>
          <p:cNvGrpSpPr/>
          <p:nvPr/>
        </p:nvGrpSpPr>
        <p:grpSpPr>
          <a:xfrm>
            <a:off x="5148064" y="1844824"/>
            <a:ext cx="2160239" cy="1584176"/>
            <a:chOff x="5076056" y="1556792"/>
            <a:chExt cx="2160239" cy="1584176"/>
          </a:xfrm>
        </p:grpSpPr>
        <p:sp>
          <p:nvSpPr>
            <p:cNvPr id="2" name="1 Rectángulo redondeado"/>
            <p:cNvSpPr/>
            <p:nvPr/>
          </p:nvSpPr>
          <p:spPr>
            <a:xfrm>
              <a:off x="5076056" y="1556792"/>
              <a:ext cx="2160239" cy="1584176"/>
            </a:xfrm>
            <a:prstGeom prst="roundRect">
              <a:avLst/>
            </a:prstGeom>
            <a:solidFill>
              <a:srgbClr val="FFF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12" name="11 Grupo"/>
            <p:cNvGrpSpPr/>
            <p:nvPr/>
          </p:nvGrpSpPr>
          <p:grpSpPr>
            <a:xfrm>
              <a:off x="5148064" y="2274700"/>
              <a:ext cx="1947133" cy="756084"/>
              <a:chOff x="6786500" y="1556793"/>
              <a:chExt cx="1947133" cy="756084"/>
            </a:xfrm>
          </p:grpSpPr>
          <p:sp>
            <p:nvSpPr>
              <p:cNvPr id="13" name="12 Flecha derecha"/>
              <p:cNvSpPr/>
              <p:nvPr/>
            </p:nvSpPr>
            <p:spPr bwMode="auto">
              <a:xfrm rot="5400000">
                <a:off x="6669614" y="1673679"/>
                <a:ext cx="756084" cy="522312"/>
              </a:xfrm>
              <a:prstGeom prst="rightArrow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L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7452320" y="1615733"/>
                <a:ext cx="12813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3200" b="1" dirty="0">
                    <a:solidFill>
                      <a:srgbClr val="000000"/>
                    </a:solidFill>
                  </a:rPr>
                  <a:t>-</a:t>
                </a:r>
                <a:r>
                  <a:rPr lang="es-ES" sz="3200" b="1" dirty="0" smtClean="0">
                    <a:solidFill>
                      <a:srgbClr val="000000"/>
                    </a:solidFill>
                  </a:rPr>
                  <a:t> 5,39</a:t>
                </a:r>
                <a:endParaRPr lang="es-CL" sz="32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" name="9 CuadroTexto"/>
            <p:cNvSpPr txBox="1"/>
            <p:nvPr/>
          </p:nvSpPr>
          <p:spPr>
            <a:xfrm>
              <a:off x="5582139" y="1633837"/>
              <a:ext cx="11480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u="sng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Variación </a:t>
              </a:r>
            </a:p>
            <a:p>
              <a:r>
                <a:rPr lang="es-CL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2017-2016</a:t>
              </a:r>
              <a:endParaRPr lang="es-CL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925758"/>
              </p:ext>
            </p:extLst>
          </p:nvPr>
        </p:nvGraphicFramePr>
        <p:xfrm>
          <a:off x="2627784" y="1772816"/>
          <a:ext cx="1368152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481701">
                <a:tc>
                  <a:txBody>
                    <a:bodyPr/>
                    <a:lstStyle/>
                    <a:p>
                      <a:pPr algn="ctr"/>
                      <a:r>
                        <a:rPr lang="es-CL" sz="2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89,52 </a:t>
                      </a:r>
                      <a:r>
                        <a:rPr lang="es-CL" sz="1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%</a:t>
                      </a:r>
                      <a:endParaRPr lang="es-CL" sz="2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030">
                <a:tc>
                  <a:txBody>
                    <a:bodyPr/>
                    <a:lstStyle/>
                    <a:p>
                      <a:pPr algn="ctr"/>
                      <a:r>
                        <a:rPr lang="es-CL" sz="2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94,91</a:t>
                      </a:r>
                      <a:r>
                        <a:rPr lang="es-CL" sz="2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CL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%</a:t>
                      </a:r>
                      <a:endParaRPr lang="es-CL" sz="2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030">
                <a:tc>
                  <a:txBody>
                    <a:bodyPr/>
                    <a:lstStyle/>
                    <a:p>
                      <a:pPr algn="ctr"/>
                      <a:r>
                        <a:rPr lang="es-CL" sz="2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93,31</a:t>
                      </a:r>
                      <a:r>
                        <a:rPr lang="es-CL" sz="2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CL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%</a:t>
                      </a:r>
                      <a:endParaRPr lang="es-CL" sz="2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030">
                <a:tc>
                  <a:txBody>
                    <a:bodyPr/>
                    <a:lstStyle/>
                    <a:p>
                      <a:pPr algn="ctr"/>
                      <a:r>
                        <a:rPr lang="es-CL" sz="2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83,21</a:t>
                      </a:r>
                      <a:r>
                        <a:rPr lang="es-CL" sz="2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CL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%</a:t>
                      </a:r>
                      <a:endParaRPr lang="es-CL" sz="2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1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045443"/>
              </p:ext>
            </p:extLst>
          </p:nvPr>
        </p:nvGraphicFramePr>
        <p:xfrm>
          <a:off x="395535" y="1033883"/>
          <a:ext cx="8496945" cy="4823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093"/>
                <a:gridCol w="2971452"/>
                <a:gridCol w="864096"/>
                <a:gridCol w="2736304"/>
              </a:tblGrid>
              <a:tr h="349202">
                <a:tc>
                  <a:txBody>
                    <a:bodyPr/>
                    <a:lstStyle/>
                    <a:p>
                      <a:pPr algn="ctr"/>
                      <a:endParaRPr lang="es-CL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CL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s-CL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s-CL" sz="12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Necesitan para alcanzar 100%</a:t>
                      </a:r>
                      <a:endParaRPr lang="es-CL" sz="12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111096">
                <a:tc>
                  <a:txBody>
                    <a:bodyPr/>
                    <a:lstStyle/>
                    <a:p>
                      <a:pPr algn="ctr"/>
                      <a:r>
                        <a:rPr lang="es-CL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Composición del Directorio y Responsables de la Gestión</a:t>
                      </a:r>
                      <a:endParaRPr lang="es-CL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E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CL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- 3,4%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/>
                      <a:r>
                        <a:rPr lang="es-CL" sz="12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*Indicar los nombres de los miembros del directorio y de los responsables de la gestión de la empresa.</a:t>
                      </a:r>
                      <a:endParaRPr lang="es-CL" sz="12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EE"/>
                    </a:solidFill>
                  </a:tcPr>
                </a:tc>
              </a:tr>
              <a:tr h="10874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Aspectos Generales</a:t>
                      </a:r>
                      <a:endParaRPr lang="es-CL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s-CL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- 2,6%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CL" sz="12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*Indicar la fecha de la última actualización.</a:t>
                      </a:r>
                      <a:endParaRPr lang="es-CL" sz="12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EE"/>
                    </a:solidFill>
                  </a:tcPr>
                </a:tc>
              </a:tr>
              <a:tr h="10874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Filiales o Coligadas y todas las entidades</a:t>
                      </a:r>
                      <a:endParaRPr lang="es-CL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s-CL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+ 1,0%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L" sz="12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*Incorporar</a:t>
                      </a:r>
                      <a:r>
                        <a:rPr lang="es-CL" sz="1200" b="0" kern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una descripción del vínculo presentado.</a:t>
                      </a:r>
                    </a:p>
                    <a:p>
                      <a:pPr marL="0" algn="just" defTabSz="914400" rtl="0" eaLnBrk="1" latinLnBrk="0" hangingPunct="1"/>
                      <a:r>
                        <a:rPr lang="es-CL" sz="1200" b="0" kern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*Agregar un link operativo al documento que lo justifique.</a:t>
                      </a:r>
                      <a:endParaRPr lang="es-CL" sz="12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EE"/>
                    </a:solidFill>
                  </a:tcPr>
                </a:tc>
              </a:tr>
              <a:tr h="111729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Marco Normativo aplicable</a:t>
                      </a:r>
                      <a:endParaRPr lang="es-CL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s-CL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+ 1,6%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Tx/>
                        <a:buNone/>
                        <a:tabLst>
                          <a:tab pos="87313" algn="l"/>
                        </a:tabLst>
                      </a:pPr>
                      <a:r>
                        <a:rPr lang="es-CL" sz="12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*</a:t>
                      </a:r>
                      <a:r>
                        <a:rPr lang="es-CL" sz="12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Normas de Constitución:</a:t>
                      </a:r>
                      <a:r>
                        <a:rPr lang="es-CL" sz="1200" b="0" kern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Incorporar link a la publicación en el D.O.</a:t>
                      </a:r>
                    </a:p>
                    <a:p>
                      <a:pPr marL="0" indent="0" algn="just" defTabSz="914400" rtl="0" eaLnBrk="1" latinLnBrk="0" hangingPunct="1">
                        <a:buFontTx/>
                        <a:buNone/>
                      </a:pPr>
                      <a:r>
                        <a:rPr lang="es-CL" sz="1200" b="0" kern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*</a:t>
                      </a:r>
                      <a:r>
                        <a:rPr lang="es-CL" sz="1200" b="1" kern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Normas de funciones: </a:t>
                      </a:r>
                      <a:r>
                        <a:rPr lang="es-CL" sz="1200" b="0" kern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presentar normas generales que apliquen a las empresas.</a:t>
                      </a:r>
                      <a:endParaRPr lang="es-CL" sz="12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EE"/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0" y="404664"/>
            <a:ext cx="5292080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PUNTAJE POR MATERIA: Puntajes más Altos</a:t>
            </a:r>
            <a:endParaRPr lang="es-CL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1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102083"/>
              </p:ext>
            </p:extLst>
          </p:nvPr>
        </p:nvGraphicFramePr>
        <p:xfrm>
          <a:off x="2286000" y="1412776"/>
          <a:ext cx="3006080" cy="100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60939"/>
              </p:ext>
            </p:extLst>
          </p:nvPr>
        </p:nvGraphicFramePr>
        <p:xfrm>
          <a:off x="2298948" y="2564904"/>
          <a:ext cx="3006080" cy="100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564292"/>
              </p:ext>
            </p:extLst>
          </p:nvPr>
        </p:nvGraphicFramePr>
        <p:xfrm>
          <a:off x="2311772" y="3645024"/>
          <a:ext cx="3006080" cy="100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599360"/>
              </p:ext>
            </p:extLst>
          </p:nvPr>
        </p:nvGraphicFramePr>
        <p:xfrm>
          <a:off x="2273176" y="4725144"/>
          <a:ext cx="3006080" cy="100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1798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404664"/>
            <a:ext cx="5292080" cy="4320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PUNTAJE POR MATERIA: Puntajes más Bajos</a:t>
            </a:r>
            <a:endParaRPr lang="es-CL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265043"/>
              </p:ext>
            </p:extLst>
          </p:nvPr>
        </p:nvGraphicFramePr>
        <p:xfrm>
          <a:off x="395535" y="1196752"/>
          <a:ext cx="8496945" cy="4778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093"/>
                <a:gridCol w="2971452"/>
                <a:gridCol w="864096"/>
                <a:gridCol w="2736304"/>
              </a:tblGrid>
              <a:tr h="216024">
                <a:tc>
                  <a:txBody>
                    <a:bodyPr/>
                    <a:lstStyle/>
                    <a:p>
                      <a:pPr algn="ctr"/>
                      <a:endParaRPr lang="es-CL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CL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s-CL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s-CL" sz="12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Necesitan para alcanzar 100%</a:t>
                      </a:r>
                      <a:endParaRPr lang="es-CL" sz="12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es-CL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Estados Financieros y Memorias anuales</a:t>
                      </a:r>
                      <a:endParaRPr lang="es-CL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CL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</a:t>
                      </a:r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5,6%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CL" sz="12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*Actualizar información</a:t>
                      </a:r>
                      <a:r>
                        <a:rPr lang="es-CL" sz="1200" b="0" kern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respecto a los estados financieros de la empresa.</a:t>
                      </a:r>
                      <a:endParaRPr lang="es-CL" sz="12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Estructura Orgánica y funciones de cada unidad</a:t>
                      </a:r>
                      <a:endParaRPr lang="es-CL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s-CL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</a:t>
                      </a:r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4,9%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CL" sz="12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*Detallar</a:t>
                      </a:r>
                      <a:r>
                        <a:rPr lang="es-CL" sz="1200" b="0" kern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cada una de las funciones otorgadas por ley o estatutos e indicar su respectiva norma legal.</a:t>
                      </a:r>
                      <a:endParaRPr lang="es-CL" sz="12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Información consolidada del Personal</a:t>
                      </a:r>
                      <a:endParaRPr lang="es-CL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s-CL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</a:t>
                      </a:r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14,8%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CL" sz="12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*Actualizar</a:t>
                      </a:r>
                      <a:r>
                        <a:rPr lang="es-CL" sz="1200" b="0" kern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y Consolidar i</a:t>
                      </a:r>
                      <a:r>
                        <a:rPr lang="es-CL" sz="12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nformación del personal.</a:t>
                      </a:r>
                      <a:endParaRPr lang="es-CL" sz="12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4088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Remuneración: Directores, Presidente o Vicepresidente Ejecutivo</a:t>
                      </a:r>
                      <a:endParaRPr lang="es-CL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endParaRPr lang="es-CL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-16,9%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CL" sz="12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*Actualizar información respecto a la remuneración percibida por cada director, presidente ejecutivo y gerentes de la empresa.</a:t>
                      </a:r>
                      <a:endParaRPr lang="es-CL" sz="12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619482"/>
              </p:ext>
            </p:extLst>
          </p:nvPr>
        </p:nvGraphicFramePr>
        <p:xfrm>
          <a:off x="2286000" y="1556792"/>
          <a:ext cx="3006080" cy="100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394194"/>
              </p:ext>
            </p:extLst>
          </p:nvPr>
        </p:nvGraphicFramePr>
        <p:xfrm>
          <a:off x="2286000" y="2564904"/>
          <a:ext cx="3006080" cy="100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627935"/>
              </p:ext>
            </p:extLst>
          </p:nvPr>
        </p:nvGraphicFramePr>
        <p:xfrm>
          <a:off x="2286000" y="3645024"/>
          <a:ext cx="3006080" cy="100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000418"/>
              </p:ext>
            </p:extLst>
          </p:nvPr>
        </p:nvGraphicFramePr>
        <p:xfrm>
          <a:off x="2286000" y="4869160"/>
          <a:ext cx="3006080" cy="100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6212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riángulo isósceles"/>
          <p:cNvSpPr/>
          <p:nvPr/>
        </p:nvSpPr>
        <p:spPr>
          <a:xfrm>
            <a:off x="-2052736" y="327698"/>
            <a:ext cx="4608512" cy="6525344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6" name="Picture 2" descr="C:\Users\ccastillo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9768"/>
            <a:ext cx="743796" cy="187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castillo\Desktop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59" y="2708920"/>
            <a:ext cx="1412205" cy="194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castillo\Desktop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9" y="4663571"/>
            <a:ext cx="2186315" cy="202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115616" y="1732746"/>
            <a:ext cx="1264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Directores</a:t>
            </a:r>
            <a:endParaRPr lang="es-CL" sz="2000" b="1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28273" y="3429000"/>
            <a:ext cx="2843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Presidente</a:t>
            </a:r>
            <a:r>
              <a:rPr lang="es-CL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CL" sz="2000" b="1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Ejecutivo</a:t>
            </a:r>
            <a:r>
              <a:rPr lang="es-CL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CL" sz="2000" b="1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</a:t>
            </a:r>
          </a:p>
          <a:p>
            <a:r>
              <a:rPr lang="es-CL" sz="2000" b="1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Vicepresidente</a:t>
            </a:r>
            <a:r>
              <a:rPr lang="es-CL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CL" sz="2000" b="1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Ejecutivo.</a:t>
            </a:r>
            <a:endParaRPr lang="es-CL" sz="2000" b="1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39752" y="5157192"/>
            <a:ext cx="2668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Gerentes</a:t>
            </a:r>
            <a:r>
              <a:rPr lang="es-CL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CL" sz="2000" b="1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responsables </a:t>
            </a:r>
          </a:p>
          <a:p>
            <a:r>
              <a:rPr lang="es-CL" sz="2000" b="1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</a:t>
            </a:r>
            <a:r>
              <a:rPr lang="es-CL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CL" sz="2000" b="1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la</a:t>
            </a:r>
            <a:r>
              <a:rPr lang="es-CL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CL" sz="2000" b="1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dirección</a:t>
            </a:r>
            <a:endParaRPr lang="es-CL" sz="2000" b="1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299292"/>
              </p:ext>
            </p:extLst>
          </p:nvPr>
        </p:nvGraphicFramePr>
        <p:xfrm>
          <a:off x="5292080" y="345562"/>
          <a:ext cx="2736304" cy="58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368152"/>
              </a:tblGrid>
              <a:tr h="216024">
                <a:tc gridSpan="2">
                  <a:txBody>
                    <a:bodyPr/>
                    <a:lstStyle/>
                    <a:p>
                      <a:pPr algn="ctr"/>
                      <a:r>
                        <a:rPr lang="es-CL" sz="13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Publicación</a:t>
                      </a:r>
                      <a:r>
                        <a:rPr lang="es-CL" sz="13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 información</a:t>
                      </a:r>
                    </a:p>
                    <a:p>
                      <a:pPr algn="ctr"/>
                      <a:r>
                        <a:rPr lang="es-CL" sz="13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[N° Empresas]</a:t>
                      </a:r>
                      <a:endParaRPr lang="es-CL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4135"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Sí publica</a:t>
                      </a:r>
                      <a:endParaRPr lang="es-CL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No publica</a:t>
                      </a:r>
                      <a:endParaRPr lang="es-CL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65594">
                <a:tc>
                  <a:txBody>
                    <a:bodyPr/>
                    <a:lstStyle/>
                    <a:p>
                      <a:pPr algn="ctr"/>
                      <a:r>
                        <a:rPr lang="es-CL" sz="32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65594">
                <a:tc>
                  <a:txBody>
                    <a:bodyPr/>
                    <a:lstStyle/>
                    <a:p>
                      <a:pPr algn="ctr"/>
                      <a:r>
                        <a:rPr lang="es-CL" sz="32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22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65594">
                <a:tc>
                  <a:txBody>
                    <a:bodyPr/>
                    <a:lstStyle/>
                    <a:p>
                      <a:pPr algn="ctr"/>
                      <a:r>
                        <a:rPr lang="es-CL" sz="32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19 Rectángulo"/>
          <p:cNvSpPr/>
          <p:nvPr/>
        </p:nvSpPr>
        <p:spPr>
          <a:xfrm>
            <a:off x="611560" y="44624"/>
            <a:ext cx="3960440" cy="7151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Ítem 1.7 Remuneraciones de Directores, Presidente y Gerentes</a:t>
            </a:r>
            <a:endParaRPr lang="es-CL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004048" y="6454497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/>
              <a:t>*En el caso que la suma de instituciones no sea 29 el restante corresponde a Empresas que no le aplican este ítem o sub-ítem.</a:t>
            </a:r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24003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971600" y="1664776"/>
            <a:ext cx="1656184" cy="5509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Triángulo isósceles"/>
          <p:cNvSpPr/>
          <p:nvPr/>
        </p:nvSpPr>
        <p:spPr>
          <a:xfrm>
            <a:off x="-2052736" y="327698"/>
            <a:ext cx="4608512" cy="6525344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6" name="Picture 2" descr="C:\Users\ccastillo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9768"/>
            <a:ext cx="743796" cy="187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castillo\Desktop\2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59" y="2708920"/>
            <a:ext cx="1412205" cy="194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castillo\Desktop\3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9" y="4663571"/>
            <a:ext cx="2186315" cy="202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115616" y="1732746"/>
            <a:ext cx="1264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Directores</a:t>
            </a:r>
            <a:endParaRPr lang="es-CL" sz="2000" b="1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940152" y="2806887"/>
            <a:ext cx="2339220" cy="445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800" dirty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r>
              <a:rPr lang="es-CL" dirty="0" smtClean="0">
                <a:solidFill>
                  <a:schemeClr val="tx1"/>
                </a:solidFill>
              </a:rPr>
              <a:t> </a:t>
            </a:r>
          </a:p>
          <a:p>
            <a:r>
              <a:rPr lang="es-CL" sz="1500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Presentan información desactualizada</a:t>
            </a:r>
            <a:endParaRPr lang="es-CL" sz="15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s-CL" sz="2000" dirty="0" smtClean="0">
              <a:solidFill>
                <a:schemeClr val="tx1"/>
              </a:solidFill>
            </a:endParaRPr>
          </a:p>
        </p:txBody>
      </p:sp>
      <p:sp>
        <p:nvSpPr>
          <p:cNvPr id="8" name="7 Flecha abajo"/>
          <p:cNvSpPr/>
          <p:nvPr/>
        </p:nvSpPr>
        <p:spPr>
          <a:xfrm>
            <a:off x="4716016" y="1425972"/>
            <a:ext cx="1502030" cy="279511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20 Rectángulo redondeado"/>
          <p:cNvSpPr/>
          <p:nvPr/>
        </p:nvSpPr>
        <p:spPr>
          <a:xfrm>
            <a:off x="3131840" y="1124744"/>
            <a:ext cx="4968552" cy="3168352"/>
          </a:xfrm>
          <a:prstGeom prst="round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2" name="11 Grupo"/>
          <p:cNvGrpSpPr/>
          <p:nvPr/>
        </p:nvGrpSpPr>
        <p:grpSpPr>
          <a:xfrm>
            <a:off x="3923928" y="4525640"/>
            <a:ext cx="4896544" cy="855836"/>
            <a:chOff x="3131840" y="3941316"/>
            <a:chExt cx="4896544" cy="855836"/>
          </a:xfrm>
        </p:grpSpPr>
        <p:sp>
          <p:nvSpPr>
            <p:cNvPr id="13" name="12 Rectángulo"/>
            <p:cNvSpPr/>
            <p:nvPr/>
          </p:nvSpPr>
          <p:spPr>
            <a:xfrm>
              <a:off x="3131840" y="4135287"/>
              <a:ext cx="3573494" cy="445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4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r>
                <a:rPr lang="es-CL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 </a:t>
              </a:r>
              <a:r>
                <a:rPr lang="es-CL" sz="2000" dirty="0" smtClean="0">
                  <a:solidFill>
                    <a:schemeClr val="tx1"/>
                  </a:solidFill>
                </a:rPr>
                <a:t>No incluye columna de observaciones</a:t>
              </a:r>
              <a:endParaRPr lang="es-CL" sz="2000" dirty="0">
                <a:solidFill>
                  <a:schemeClr val="tx1"/>
                </a:solidFill>
              </a:endParaRPr>
            </a:p>
          </p:txBody>
        </p:sp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4061466"/>
              <a:ext cx="1152128" cy="663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25 Rectángulo redondeado"/>
            <p:cNvSpPr/>
            <p:nvPr/>
          </p:nvSpPr>
          <p:spPr>
            <a:xfrm>
              <a:off x="3212232" y="3941316"/>
              <a:ext cx="4816152" cy="855836"/>
            </a:xfrm>
            <a:prstGeom prst="round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4004320" y="5453484"/>
            <a:ext cx="4888160" cy="855836"/>
            <a:chOff x="3212232" y="4949428"/>
            <a:chExt cx="4888160" cy="855836"/>
          </a:xfrm>
        </p:grpSpPr>
        <p:sp>
          <p:nvSpPr>
            <p:cNvPr id="14" name="13 Rectángulo"/>
            <p:cNvSpPr/>
            <p:nvPr/>
          </p:nvSpPr>
          <p:spPr>
            <a:xfrm>
              <a:off x="4220344" y="5021436"/>
              <a:ext cx="3880048" cy="6692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4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1</a:t>
              </a:r>
              <a:r>
                <a:rPr lang="es-CL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</a:t>
              </a:r>
              <a:r>
                <a:rPr lang="es-CL" sz="2000" dirty="0" smtClean="0">
                  <a:solidFill>
                    <a:schemeClr val="tx1"/>
                  </a:solidFill>
                </a:rPr>
                <a:t>No indica si las remuneraciones indicadas son brutas o líquidas.</a:t>
              </a:r>
              <a:endParaRPr lang="es-CL" sz="2000" dirty="0">
                <a:solidFill>
                  <a:schemeClr val="tx1"/>
                </a:solidFill>
              </a:endParaRPr>
            </a:p>
          </p:txBody>
        </p:sp>
        <p:pic>
          <p:nvPicPr>
            <p:cNvPr id="1030" name="Picture 6" descr="Resultado de imagen para remuneracion liquida y brut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4128" y="5021436"/>
              <a:ext cx="677832" cy="704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26 Rectángulo redondeado"/>
            <p:cNvSpPr/>
            <p:nvPr/>
          </p:nvSpPr>
          <p:spPr>
            <a:xfrm>
              <a:off x="3212232" y="4949428"/>
              <a:ext cx="4816152" cy="855836"/>
            </a:xfrm>
            <a:prstGeom prst="round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5195871" y="1196752"/>
            <a:ext cx="672273" cy="2966847"/>
            <a:chOff x="4691815" y="939815"/>
            <a:chExt cx="672273" cy="296684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060" y="2983755"/>
              <a:ext cx="654028" cy="922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17 Grupo"/>
            <p:cNvGrpSpPr/>
            <p:nvPr/>
          </p:nvGrpSpPr>
          <p:grpSpPr>
            <a:xfrm>
              <a:off x="4691815" y="939815"/>
              <a:ext cx="623871" cy="2070814"/>
              <a:chOff x="4691815" y="939815"/>
              <a:chExt cx="623871" cy="2070814"/>
            </a:xfrm>
          </p:grpSpPr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1815" y="2034454"/>
                <a:ext cx="623871" cy="976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1815" y="939815"/>
                <a:ext cx="540060" cy="1121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3" name="32 Rectángulo"/>
          <p:cNvSpPr/>
          <p:nvPr/>
        </p:nvSpPr>
        <p:spPr>
          <a:xfrm>
            <a:off x="611560" y="119100"/>
            <a:ext cx="4125580" cy="3575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Ítem 1.7 Remuneraciones de Directores</a:t>
            </a:r>
            <a:endParaRPr lang="es-CL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2987824" y="1700808"/>
            <a:ext cx="208823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23</a:t>
            </a:r>
            <a:r>
              <a:rPr lang="es-CL" sz="2000" dirty="0" smtClean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es-CL" sz="1500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Presentan información actualizada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300192" y="3645024"/>
            <a:ext cx="1512168" cy="4295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 smtClean="0">
                <a:solidFill>
                  <a:schemeClr val="tx1"/>
                </a:solidFill>
              </a:rPr>
              <a:t>*No aplica para ENACAR [Proceso de liquidación]</a:t>
            </a:r>
          </a:p>
        </p:txBody>
      </p:sp>
      <p:sp>
        <p:nvSpPr>
          <p:cNvPr id="35" name="34 Rectángulo redondeado"/>
          <p:cNvSpPr/>
          <p:nvPr/>
        </p:nvSpPr>
        <p:spPr>
          <a:xfrm>
            <a:off x="2447928" y="4593703"/>
            <a:ext cx="1476000" cy="275457"/>
          </a:xfrm>
          <a:prstGeom prst="round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i="1" dirty="0" smtClean="0">
                <a:solidFill>
                  <a:schemeClr val="tx1"/>
                </a:solidFill>
              </a:rPr>
              <a:t>Observaciones:</a:t>
            </a:r>
            <a:endParaRPr lang="es-CL" sz="1600" i="1" dirty="0">
              <a:solidFill>
                <a:schemeClr val="tx1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4241765" y="810843"/>
            <a:ext cx="2448272" cy="241893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i="1" dirty="0" smtClean="0">
                <a:solidFill>
                  <a:schemeClr val="tx1"/>
                </a:solidFill>
              </a:rPr>
              <a:t>N° de Empresas que:</a:t>
            </a:r>
            <a:endParaRPr lang="es-CL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0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 redondeado"/>
          <p:cNvSpPr/>
          <p:nvPr/>
        </p:nvSpPr>
        <p:spPr>
          <a:xfrm>
            <a:off x="1727684" y="2996952"/>
            <a:ext cx="1806444" cy="145185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Triángulo isósceles"/>
          <p:cNvSpPr/>
          <p:nvPr/>
        </p:nvSpPr>
        <p:spPr>
          <a:xfrm>
            <a:off x="-2052736" y="327698"/>
            <a:ext cx="4608512" cy="6525344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6" name="Picture 2" descr="C:\Users\ccastillo\Desktop\1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9768"/>
            <a:ext cx="743796" cy="187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castillo\Desktop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59" y="2708920"/>
            <a:ext cx="1412205" cy="194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castillo\Desktop\3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9" y="4663571"/>
            <a:ext cx="2186315" cy="202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728273" y="2996953"/>
            <a:ext cx="1805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Presidente</a:t>
            </a:r>
            <a:r>
              <a:rPr lang="es-CL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CL" sz="2000" b="1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Ejecutivo</a:t>
            </a:r>
            <a:r>
              <a:rPr lang="es-CL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CL" sz="2000" b="1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</a:t>
            </a:r>
          </a:p>
          <a:p>
            <a:r>
              <a:rPr lang="es-CL" sz="2000" b="1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Vicepresidente</a:t>
            </a:r>
            <a:r>
              <a:rPr lang="es-CL" sz="2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CL" sz="2000" b="1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Ejecutivo.</a:t>
            </a:r>
            <a:endParaRPr lang="es-CL" sz="2000" b="1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13132457" y="3941316"/>
            <a:ext cx="4040943" cy="855836"/>
          </a:xfrm>
          <a:prstGeom prst="round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30 Rectángulo redondeado"/>
          <p:cNvSpPr/>
          <p:nvPr/>
        </p:nvSpPr>
        <p:spPr>
          <a:xfrm>
            <a:off x="11308898" y="4880857"/>
            <a:ext cx="4928398" cy="855836"/>
          </a:xfrm>
          <a:prstGeom prst="round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32 Rectángulo redondeado"/>
          <p:cNvSpPr/>
          <p:nvPr/>
        </p:nvSpPr>
        <p:spPr>
          <a:xfrm>
            <a:off x="14005048" y="5905067"/>
            <a:ext cx="2088232" cy="620277"/>
          </a:xfrm>
          <a:prstGeom prst="round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38" name="37 Grupo"/>
          <p:cNvGrpSpPr/>
          <p:nvPr/>
        </p:nvGrpSpPr>
        <p:grpSpPr>
          <a:xfrm>
            <a:off x="3995936" y="4589388"/>
            <a:ext cx="4896543" cy="855836"/>
            <a:chOff x="3131840" y="3941316"/>
            <a:chExt cx="4896543" cy="855836"/>
          </a:xfrm>
        </p:grpSpPr>
        <p:sp>
          <p:nvSpPr>
            <p:cNvPr id="39" name="38 Rectángulo"/>
            <p:cNvSpPr/>
            <p:nvPr/>
          </p:nvSpPr>
          <p:spPr>
            <a:xfrm>
              <a:off x="3131840" y="4135287"/>
              <a:ext cx="3573494" cy="445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4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r>
                <a:rPr lang="es-CL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 </a:t>
              </a:r>
              <a:r>
                <a:rPr lang="es-CL" sz="2000" dirty="0" smtClean="0">
                  <a:solidFill>
                    <a:schemeClr val="tx1"/>
                  </a:solidFill>
                </a:rPr>
                <a:t>No incluye columna de observaciones</a:t>
              </a:r>
              <a:endParaRPr lang="es-CL" sz="2000" dirty="0">
                <a:solidFill>
                  <a:schemeClr val="tx1"/>
                </a:solidFill>
              </a:endParaRPr>
            </a:p>
          </p:txBody>
        </p:sp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4061466"/>
              <a:ext cx="1152128" cy="663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40 Rectángulo redondeado"/>
            <p:cNvSpPr/>
            <p:nvPr/>
          </p:nvSpPr>
          <p:spPr>
            <a:xfrm>
              <a:off x="3252314" y="3941316"/>
              <a:ext cx="4776069" cy="855836"/>
            </a:xfrm>
            <a:prstGeom prst="round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42" name="41 Grupo"/>
          <p:cNvGrpSpPr/>
          <p:nvPr/>
        </p:nvGrpSpPr>
        <p:grpSpPr>
          <a:xfrm>
            <a:off x="4116410" y="5597500"/>
            <a:ext cx="4848078" cy="855836"/>
            <a:chOff x="3252314" y="4949428"/>
            <a:chExt cx="4848078" cy="855836"/>
          </a:xfrm>
        </p:grpSpPr>
        <p:sp>
          <p:nvSpPr>
            <p:cNvPr id="43" name="42 Rectángulo"/>
            <p:cNvSpPr/>
            <p:nvPr/>
          </p:nvSpPr>
          <p:spPr>
            <a:xfrm>
              <a:off x="4220344" y="5021436"/>
              <a:ext cx="3880048" cy="6692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4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1</a:t>
              </a:r>
              <a:r>
                <a:rPr lang="es-CL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</a:t>
              </a:r>
              <a:r>
                <a:rPr lang="es-CL" sz="2000" dirty="0" smtClean="0">
                  <a:solidFill>
                    <a:schemeClr val="tx1"/>
                  </a:solidFill>
                </a:rPr>
                <a:t>No indica si las remuneraciones indicadas son brutas o líquidas.</a:t>
              </a:r>
              <a:endParaRPr lang="es-CL" sz="2000" dirty="0">
                <a:solidFill>
                  <a:schemeClr val="tx1"/>
                </a:solidFill>
              </a:endParaRPr>
            </a:p>
          </p:txBody>
        </p:sp>
        <p:pic>
          <p:nvPicPr>
            <p:cNvPr id="44" name="Picture 6" descr="Resultado de imagen para remuneracion liquida y brut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4128" y="5021436"/>
              <a:ext cx="677832" cy="704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44 Rectángulo redondeado"/>
            <p:cNvSpPr/>
            <p:nvPr/>
          </p:nvSpPr>
          <p:spPr>
            <a:xfrm>
              <a:off x="3252314" y="4949428"/>
              <a:ext cx="4776069" cy="855836"/>
            </a:xfrm>
            <a:prstGeom prst="round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56" name="55 Rectángulo"/>
          <p:cNvSpPr/>
          <p:nvPr/>
        </p:nvSpPr>
        <p:spPr>
          <a:xfrm>
            <a:off x="611560" y="119100"/>
            <a:ext cx="4125580" cy="3575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Ítem 1.7 Remuneraciones de Presidentes </a:t>
            </a:r>
            <a:endParaRPr lang="es-CL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6" name="35 Flecha abajo"/>
          <p:cNvSpPr/>
          <p:nvPr/>
        </p:nvSpPr>
        <p:spPr>
          <a:xfrm>
            <a:off x="5446234" y="1353964"/>
            <a:ext cx="1502030" cy="279511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5" name="54 Rectángulo redondeado"/>
          <p:cNvSpPr/>
          <p:nvPr/>
        </p:nvSpPr>
        <p:spPr>
          <a:xfrm>
            <a:off x="3779912" y="1052736"/>
            <a:ext cx="4968552" cy="3168352"/>
          </a:xfrm>
          <a:prstGeom prst="round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61" name="60 Grupo"/>
          <p:cNvGrpSpPr/>
          <p:nvPr/>
        </p:nvGrpSpPr>
        <p:grpSpPr>
          <a:xfrm>
            <a:off x="5940152" y="1182233"/>
            <a:ext cx="672273" cy="2966847"/>
            <a:chOff x="4691815" y="939815"/>
            <a:chExt cx="672273" cy="2966847"/>
          </a:xfrm>
        </p:grpSpPr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060" y="2983755"/>
              <a:ext cx="654028" cy="922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3" name="62 Grupo"/>
            <p:cNvGrpSpPr/>
            <p:nvPr/>
          </p:nvGrpSpPr>
          <p:grpSpPr>
            <a:xfrm>
              <a:off x="4691815" y="939815"/>
              <a:ext cx="623871" cy="2070814"/>
              <a:chOff x="4691815" y="939815"/>
              <a:chExt cx="623871" cy="2070814"/>
            </a:xfrm>
          </p:grpSpPr>
          <p:pic>
            <p:nvPicPr>
              <p:cNvPr id="64" name="Picture 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1815" y="2034454"/>
                <a:ext cx="623871" cy="976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1815" y="939815"/>
                <a:ext cx="540060" cy="1121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6" name="65 Rectángulo"/>
          <p:cNvSpPr/>
          <p:nvPr/>
        </p:nvSpPr>
        <p:spPr>
          <a:xfrm>
            <a:off x="3635896" y="1628800"/>
            <a:ext cx="208823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22</a:t>
            </a:r>
            <a:r>
              <a:rPr lang="es-CL" sz="2000" dirty="0" smtClean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es-CL" sz="1500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Presentan información actualizada</a:t>
            </a:r>
          </a:p>
        </p:txBody>
      </p:sp>
      <p:sp>
        <p:nvSpPr>
          <p:cNvPr id="67" name="66 Rectángulo"/>
          <p:cNvSpPr/>
          <p:nvPr/>
        </p:nvSpPr>
        <p:spPr>
          <a:xfrm>
            <a:off x="6732240" y="2734879"/>
            <a:ext cx="2339220" cy="445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800" dirty="0"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  <a:r>
              <a:rPr lang="es-CL" dirty="0" smtClean="0">
                <a:solidFill>
                  <a:schemeClr val="tx1"/>
                </a:solidFill>
              </a:rPr>
              <a:t> </a:t>
            </a:r>
          </a:p>
          <a:p>
            <a:r>
              <a:rPr lang="es-CL" sz="1500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Presentan información desactualizada</a:t>
            </a:r>
            <a:endParaRPr lang="es-CL" sz="15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s-CL" sz="2000" dirty="0" smtClean="0">
              <a:solidFill>
                <a:schemeClr val="tx1"/>
              </a:solidFill>
            </a:endParaRPr>
          </a:p>
        </p:txBody>
      </p:sp>
      <p:sp>
        <p:nvSpPr>
          <p:cNvPr id="69" name="68 Rectángulo redondeado"/>
          <p:cNvSpPr/>
          <p:nvPr/>
        </p:nvSpPr>
        <p:spPr>
          <a:xfrm>
            <a:off x="2555776" y="4534271"/>
            <a:ext cx="1584176" cy="550913"/>
          </a:xfrm>
          <a:prstGeom prst="round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i="1" dirty="0" smtClean="0">
                <a:solidFill>
                  <a:schemeClr val="tx1"/>
                </a:solidFill>
              </a:rPr>
              <a:t>Observaciones:</a:t>
            </a:r>
            <a:endParaRPr lang="es-CL" sz="1600" i="1" dirty="0">
              <a:solidFill>
                <a:schemeClr val="tx1"/>
              </a:solidFill>
            </a:endParaRPr>
          </a:p>
        </p:txBody>
      </p:sp>
      <p:sp>
        <p:nvSpPr>
          <p:cNvPr id="70" name="69 Rectángulo"/>
          <p:cNvSpPr/>
          <p:nvPr/>
        </p:nvSpPr>
        <p:spPr>
          <a:xfrm>
            <a:off x="7020272" y="3573016"/>
            <a:ext cx="1512168" cy="4295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 smtClean="0">
                <a:solidFill>
                  <a:schemeClr val="tx1"/>
                </a:solidFill>
              </a:rPr>
              <a:t>*No aplica para ENACAR [Proceso de liquidación]</a:t>
            </a:r>
          </a:p>
        </p:txBody>
      </p:sp>
      <p:sp>
        <p:nvSpPr>
          <p:cNvPr id="71" name="70 Rectángulo redondeado"/>
          <p:cNvSpPr/>
          <p:nvPr/>
        </p:nvSpPr>
        <p:spPr>
          <a:xfrm>
            <a:off x="4241765" y="764704"/>
            <a:ext cx="2448272" cy="241893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i="1" dirty="0" smtClean="0">
                <a:solidFill>
                  <a:schemeClr val="tx1"/>
                </a:solidFill>
              </a:rPr>
              <a:t>N° de Empresas que:</a:t>
            </a:r>
            <a:endParaRPr lang="es-CL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0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6051</TotalTime>
  <Words>1515</Words>
  <Application>Microsoft Office PowerPoint</Application>
  <PresentationFormat>Presentación en pantalla (4:3)</PresentationFormat>
  <Paragraphs>430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Castillo González</dc:creator>
  <cp:lastModifiedBy>Mauricio Godoy Godoy</cp:lastModifiedBy>
  <cp:revision>110</cp:revision>
  <cp:lastPrinted>2017-05-22T20:16:49Z</cp:lastPrinted>
  <dcterms:created xsi:type="dcterms:W3CDTF">2017-04-28T18:41:14Z</dcterms:created>
  <dcterms:modified xsi:type="dcterms:W3CDTF">2018-04-20T16:42:05Z</dcterms:modified>
</cp:coreProperties>
</file>