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730" r:id="rId6"/>
    <p:sldMasterId id="2147483766" r:id="rId7"/>
  </p:sldMasterIdLst>
  <p:notesMasterIdLst>
    <p:notesMasterId r:id="rId24"/>
  </p:notesMasterIdLst>
  <p:handoutMasterIdLst>
    <p:handoutMasterId r:id="rId25"/>
  </p:handoutMasterIdLst>
  <p:sldIdLst>
    <p:sldId id="435" r:id="rId8"/>
    <p:sldId id="436" r:id="rId9"/>
    <p:sldId id="394" r:id="rId10"/>
    <p:sldId id="437" r:id="rId11"/>
    <p:sldId id="449" r:id="rId12"/>
    <p:sldId id="426" r:id="rId13"/>
    <p:sldId id="450" r:id="rId14"/>
    <p:sldId id="439" r:id="rId15"/>
    <p:sldId id="440" r:id="rId16"/>
    <p:sldId id="441" r:id="rId17"/>
    <p:sldId id="443" r:id="rId18"/>
    <p:sldId id="442" r:id="rId19"/>
    <p:sldId id="446" r:id="rId20"/>
    <p:sldId id="447" r:id="rId21"/>
    <p:sldId id="448" r:id="rId22"/>
    <p:sldId id="292" r:id="rId23"/>
  </p:sldIdLst>
  <p:sldSz cx="9144000" cy="6858000" type="screen4x3"/>
  <p:notesSz cx="9926638" cy="67976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EC0"/>
    <a:srgbClr val="EBF6DE"/>
    <a:srgbClr val="F1F9E7"/>
    <a:srgbClr val="EEF7F8"/>
    <a:srgbClr val="7AC2C8"/>
    <a:srgbClr val="8BCACF"/>
    <a:srgbClr val="9BE5FF"/>
    <a:srgbClr val="E7F9FF"/>
    <a:srgbClr val="007A37"/>
    <a:srgbClr val="C7E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7" autoAdjust="0"/>
  </p:normalViewPr>
  <p:slideViewPr>
    <p:cSldViewPr>
      <p:cViewPr>
        <p:scale>
          <a:sx n="66" d="100"/>
          <a:sy n="66" d="100"/>
        </p:scale>
        <p:origin x="-2850" y="-12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pt.lan\documentos\Direcci&#243;n%20Fiscalizaci&#243;n\Fiscalizaci&#243;n%20T.A\T.A.%202016\4to%20Proceso%20Empresas%20Publicas\BS_4to_proceso_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pt.lan\documentos\Direcci&#243;n%20Fiscalizaci&#243;n\Fiscalizaci&#243;n%20T.A\T.A.%202016\4to%20Proceso%20Empresas%20Publicas\BS_4to_proceso_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pt.lan\documentos\Direcci&#243;n%20Fiscalizaci&#243;n\Fiscalizaci&#243;n%20T.A\T.A.%202016\4to%20Proceso%20Empresas%20Publicas\BS_4to_proceso_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pt.lan\documentos\Direcci&#243;n%20Fiscalizaci&#243;n\Fiscalizaci&#243;n%20T.A\T.A.%202016\4to%20Proceso%20Empresas%20Publicas\BS_4to_proceso_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pt.lan\documentos\Direcci&#243;n%20Fiscalizaci&#243;n\Fiscalizaci&#243;n%20T.A\T.A.%202016\4to%20Proceso%20Empresas%20Publicas\BS_4to_proceso_20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pt.lan\documentos\Direcci&#243;n%20Fiscalizaci&#243;n\Fiscalizaci&#243;n%20T.A\T.A.%202016\4to%20Proceso%20Empresas%20Publicas\BS_4to_proceso_20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pt.lan\documentos\Direcci&#243;n%20Fiscalizaci&#243;n\Fiscalizaci&#243;n%20T.A\T.A.%202016\4to%20Proceso%20Empresas%20Publicas\BS_4to_proceso_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pt.lan\documentos\Direcci&#243;n%20Fiscalizaci&#243;n\Fiscalizaci&#243;n%20T.A\T.A.%202016\4to%20Proceso%20Empresas%20Publicas\BS_4to_proceso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75109361329855E-2"/>
          <c:y val="2.7912656751239429E-2"/>
          <c:w val="0.75328510383459257"/>
          <c:h val="0.94444444444444442"/>
        </c:manualLayout>
      </c:layout>
      <c:barChart>
        <c:barDir val="bar"/>
        <c:grouping val="clustered"/>
        <c:varyColors val="0"/>
        <c:ser>
          <c:idx val="0"/>
          <c:order val="0"/>
          <c:tx>
            <c:strRef>
              <c:f>'Cumplimiento por ítem'!$E$2</c:f>
              <c:strCache>
                <c:ptCount val="1"/>
                <c:pt idx="0">
                  <c:v>2015_Nov</c:v>
                </c:pt>
              </c:strCache>
            </c:strRef>
          </c:tx>
          <c:spPr>
            <a:pattFill prst="wdDnDiag">
              <a:fgClr>
                <a:schemeClr val="bg1">
                  <a:lumMod val="50000"/>
                </a:schemeClr>
              </a:fgClr>
              <a:bgClr>
                <a:schemeClr val="bg1"/>
              </a:bgClr>
            </a:pattFill>
          </c:spPr>
          <c:invertIfNegative val="0"/>
          <c:dLbls>
            <c:dLbl>
              <c:idx val="0"/>
              <c:layout/>
              <c:tx>
                <c:rich>
                  <a:bodyPr/>
                  <a:lstStyle/>
                  <a:p>
                    <a:r>
                      <a:rPr lang="en-US" smtClean="0"/>
                      <a:t>100%</a:t>
                    </a:r>
                    <a:endParaRPr lang="en-US"/>
                  </a:p>
                </c:rich>
              </c:tx>
              <c:showLegendKey val="0"/>
              <c:showVal val="1"/>
              <c:showCatName val="0"/>
              <c:showSerName val="0"/>
              <c:showPercent val="0"/>
              <c:showBubbleSize val="0"/>
            </c:dLbl>
            <c:txPr>
              <a:bodyPr/>
              <a:lstStyle/>
              <a:p>
                <a:pPr>
                  <a:defRPr sz="1050"/>
                </a:pPr>
                <a:endParaRPr lang="es-CL"/>
              </a:p>
            </c:txPr>
            <c:showLegendKey val="0"/>
            <c:showVal val="1"/>
            <c:showCatName val="0"/>
            <c:showSerName val="0"/>
            <c:showPercent val="0"/>
            <c:showBubbleSize val="0"/>
            <c:showLeaderLines val="0"/>
          </c:dLbls>
          <c:cat>
            <c:strRef>
              <c:f>'Cumplimiento por ítem'!$B$10</c:f>
              <c:strCache>
                <c:ptCount val="1"/>
                <c:pt idx="0">
                  <c:v>Composición del Directorio y Responsables de la Gestión</c:v>
                </c:pt>
              </c:strCache>
            </c:strRef>
          </c:cat>
          <c:val>
            <c:numRef>
              <c:f>'Cumplimiento por ítem'!$E$10</c:f>
              <c:numCache>
                <c:formatCode>0.00%</c:formatCode>
                <c:ptCount val="1"/>
                <c:pt idx="0">
                  <c:v>1</c:v>
                </c:pt>
              </c:numCache>
            </c:numRef>
          </c:val>
        </c:ser>
        <c:ser>
          <c:idx val="1"/>
          <c:order val="1"/>
          <c:tx>
            <c:strRef>
              <c:f>'Cumplimiento por ítem'!$F$2</c:f>
              <c:strCache>
                <c:ptCount val="1"/>
                <c:pt idx="0">
                  <c:v>2016_Nov</c:v>
                </c:pt>
              </c:strCache>
            </c:strRef>
          </c:tx>
          <c:spPr>
            <a:solidFill>
              <a:srgbClr val="00BC55"/>
            </a:solidFill>
          </c:spPr>
          <c:invertIfNegative val="0"/>
          <c:dLbls>
            <c:dLbl>
              <c:idx val="0"/>
              <c:layout/>
              <c:tx>
                <c:rich>
                  <a:bodyPr/>
                  <a:lstStyle/>
                  <a:p>
                    <a:r>
                      <a:rPr lang="en-US" smtClean="0"/>
                      <a:t>100%</a:t>
                    </a:r>
                    <a:endParaRPr lang="en-US"/>
                  </a:p>
                </c:rich>
              </c:tx>
              <c:showLegendKey val="0"/>
              <c:showVal val="1"/>
              <c:showCatName val="0"/>
              <c:showSerName val="0"/>
              <c:showPercent val="0"/>
              <c:showBubbleSize val="0"/>
            </c:dLbl>
            <c:txPr>
              <a:bodyPr/>
              <a:lstStyle/>
              <a:p>
                <a:pPr>
                  <a:defRPr sz="1200"/>
                </a:pPr>
                <a:endParaRPr lang="es-CL"/>
              </a:p>
            </c:txPr>
            <c:showLegendKey val="0"/>
            <c:showVal val="1"/>
            <c:showCatName val="0"/>
            <c:showSerName val="0"/>
            <c:showPercent val="0"/>
            <c:showBubbleSize val="0"/>
            <c:showLeaderLines val="0"/>
          </c:dLbls>
          <c:cat>
            <c:strRef>
              <c:f>'Cumplimiento por ítem'!$B$10</c:f>
              <c:strCache>
                <c:ptCount val="1"/>
                <c:pt idx="0">
                  <c:v>Composición del Directorio y Responsables de la Gestión</c:v>
                </c:pt>
              </c:strCache>
            </c:strRef>
          </c:cat>
          <c:val>
            <c:numRef>
              <c:f>'Cumplimiento por ítem'!$F$10</c:f>
              <c:numCache>
                <c:formatCode>0.00%</c:formatCode>
                <c:ptCount val="1"/>
                <c:pt idx="0">
                  <c:v>1</c:v>
                </c:pt>
              </c:numCache>
            </c:numRef>
          </c:val>
        </c:ser>
        <c:dLbls>
          <c:showLegendKey val="0"/>
          <c:showVal val="0"/>
          <c:showCatName val="0"/>
          <c:showSerName val="0"/>
          <c:showPercent val="0"/>
          <c:showBubbleSize val="0"/>
        </c:dLbls>
        <c:gapWidth val="150"/>
        <c:axId val="132773376"/>
        <c:axId val="169920768"/>
      </c:barChart>
      <c:catAx>
        <c:axId val="132773376"/>
        <c:scaling>
          <c:orientation val="minMax"/>
        </c:scaling>
        <c:delete val="1"/>
        <c:axPos val="l"/>
        <c:majorTickMark val="out"/>
        <c:minorTickMark val="none"/>
        <c:tickLblPos val="nextTo"/>
        <c:crossAx val="169920768"/>
        <c:crosses val="autoZero"/>
        <c:auto val="1"/>
        <c:lblAlgn val="ctr"/>
        <c:lblOffset val="100"/>
        <c:noMultiLvlLbl val="0"/>
      </c:catAx>
      <c:valAx>
        <c:axId val="169920768"/>
        <c:scaling>
          <c:orientation val="minMax"/>
          <c:max val="1"/>
          <c:min val="0.5"/>
        </c:scaling>
        <c:delete val="1"/>
        <c:axPos val="b"/>
        <c:numFmt formatCode="0.00%" sourceLinked="1"/>
        <c:majorTickMark val="out"/>
        <c:minorTickMark val="none"/>
        <c:tickLblPos val="nextTo"/>
        <c:crossAx val="1327733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75109361329855E-2"/>
          <c:y val="2.7912656751239429E-2"/>
          <c:w val="0.75328510383459257"/>
          <c:h val="0.94444444444444442"/>
        </c:manualLayout>
      </c:layout>
      <c:barChart>
        <c:barDir val="bar"/>
        <c:grouping val="clustered"/>
        <c:varyColors val="0"/>
        <c:ser>
          <c:idx val="0"/>
          <c:order val="0"/>
          <c:tx>
            <c:strRef>
              <c:f>'Cumplimiento por ítem'!$E$2</c:f>
              <c:strCache>
                <c:ptCount val="1"/>
                <c:pt idx="0">
                  <c:v>2015_Nov</c:v>
                </c:pt>
              </c:strCache>
            </c:strRef>
          </c:tx>
          <c:spPr>
            <a:pattFill prst="wdDnDiag">
              <a:fgClr>
                <a:schemeClr val="bg1">
                  <a:lumMod val="50000"/>
                </a:schemeClr>
              </a:fgClr>
              <a:bgClr>
                <a:schemeClr val="bg1"/>
              </a:bgClr>
            </a:pattFill>
          </c:spPr>
          <c:invertIfNegative val="0"/>
          <c:dLbls>
            <c:txPr>
              <a:bodyPr/>
              <a:lstStyle/>
              <a:p>
                <a:pPr>
                  <a:defRPr sz="1050"/>
                </a:pPr>
                <a:endParaRPr lang="es-CL"/>
              </a:p>
            </c:txPr>
            <c:showLegendKey val="0"/>
            <c:showVal val="1"/>
            <c:showCatName val="0"/>
            <c:showSerName val="0"/>
            <c:showPercent val="0"/>
            <c:showBubbleSize val="0"/>
            <c:showLeaderLines val="0"/>
          </c:dLbls>
          <c:cat>
            <c:strRef>
              <c:f>'Cumplimiento por ítem'!$B$7</c:f>
              <c:strCache>
                <c:ptCount val="1"/>
                <c:pt idx="0">
                  <c:v>Remuneración: Directores, Presidente o Vicepresidente Ejecutivo</c:v>
                </c:pt>
              </c:strCache>
            </c:strRef>
          </c:cat>
          <c:val>
            <c:numRef>
              <c:f>'Cumplimiento por ítem'!$E$7</c:f>
              <c:numCache>
                <c:formatCode>0.00%</c:formatCode>
                <c:ptCount val="1"/>
                <c:pt idx="0">
                  <c:v>0.89256999999999986</c:v>
                </c:pt>
              </c:numCache>
            </c:numRef>
          </c:val>
        </c:ser>
        <c:ser>
          <c:idx val="1"/>
          <c:order val="1"/>
          <c:tx>
            <c:strRef>
              <c:f>'Cumplimiento por ítem'!$F$2</c:f>
              <c:strCache>
                <c:ptCount val="1"/>
                <c:pt idx="0">
                  <c:v>2016_Nov</c:v>
                </c:pt>
              </c:strCache>
            </c:strRef>
          </c:tx>
          <c:spPr>
            <a:solidFill>
              <a:srgbClr val="00BC55"/>
            </a:solidFill>
          </c:spPr>
          <c:invertIfNegative val="0"/>
          <c:dLbls>
            <c:txPr>
              <a:bodyPr/>
              <a:lstStyle/>
              <a:p>
                <a:pPr>
                  <a:defRPr sz="1200"/>
                </a:pPr>
                <a:endParaRPr lang="es-CL"/>
              </a:p>
            </c:txPr>
            <c:showLegendKey val="0"/>
            <c:showVal val="1"/>
            <c:showCatName val="0"/>
            <c:showSerName val="0"/>
            <c:showPercent val="0"/>
            <c:showBubbleSize val="0"/>
            <c:showLeaderLines val="0"/>
          </c:dLbls>
          <c:cat>
            <c:strRef>
              <c:f>'Cumplimiento por ítem'!$B$7</c:f>
              <c:strCache>
                <c:ptCount val="1"/>
                <c:pt idx="0">
                  <c:v>Remuneración: Directores, Presidente o Vicepresidente Ejecutivo</c:v>
                </c:pt>
              </c:strCache>
            </c:strRef>
          </c:cat>
          <c:val>
            <c:numRef>
              <c:f>'Cumplimiento por ítem'!$F$7</c:f>
              <c:numCache>
                <c:formatCode>0.00%</c:formatCode>
                <c:ptCount val="1"/>
                <c:pt idx="0">
                  <c:v>0.94601666666666662</c:v>
                </c:pt>
              </c:numCache>
            </c:numRef>
          </c:val>
        </c:ser>
        <c:dLbls>
          <c:showLegendKey val="0"/>
          <c:showVal val="0"/>
          <c:showCatName val="0"/>
          <c:showSerName val="0"/>
          <c:showPercent val="0"/>
          <c:showBubbleSize val="0"/>
        </c:dLbls>
        <c:gapWidth val="150"/>
        <c:axId val="132772864"/>
        <c:axId val="169923072"/>
      </c:barChart>
      <c:catAx>
        <c:axId val="132772864"/>
        <c:scaling>
          <c:orientation val="minMax"/>
        </c:scaling>
        <c:delete val="1"/>
        <c:axPos val="l"/>
        <c:majorTickMark val="out"/>
        <c:minorTickMark val="none"/>
        <c:tickLblPos val="nextTo"/>
        <c:crossAx val="169923072"/>
        <c:crosses val="autoZero"/>
        <c:auto val="1"/>
        <c:lblAlgn val="ctr"/>
        <c:lblOffset val="100"/>
        <c:noMultiLvlLbl val="0"/>
      </c:catAx>
      <c:valAx>
        <c:axId val="169923072"/>
        <c:scaling>
          <c:orientation val="minMax"/>
          <c:max val="1"/>
          <c:min val="0.5"/>
        </c:scaling>
        <c:delete val="1"/>
        <c:axPos val="b"/>
        <c:numFmt formatCode="0.00%" sourceLinked="1"/>
        <c:majorTickMark val="out"/>
        <c:minorTickMark val="none"/>
        <c:tickLblPos val="nextTo"/>
        <c:crossAx val="1327728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42572431100913"/>
          <c:y val="0"/>
          <c:w val="0.75328510383459257"/>
          <c:h val="0.94444444444444442"/>
        </c:manualLayout>
      </c:layout>
      <c:barChart>
        <c:barDir val="bar"/>
        <c:grouping val="clustered"/>
        <c:varyColors val="0"/>
        <c:ser>
          <c:idx val="0"/>
          <c:order val="0"/>
          <c:tx>
            <c:strRef>
              <c:f>'Cumplimiento por ítem'!$E$2</c:f>
              <c:strCache>
                <c:ptCount val="1"/>
                <c:pt idx="0">
                  <c:v>2015_Nov</c:v>
                </c:pt>
              </c:strCache>
            </c:strRef>
          </c:tx>
          <c:spPr>
            <a:pattFill prst="wdDnDiag">
              <a:fgClr>
                <a:schemeClr val="bg1">
                  <a:lumMod val="50000"/>
                </a:schemeClr>
              </a:fgClr>
              <a:bgClr>
                <a:schemeClr val="bg1"/>
              </a:bgClr>
            </a:pattFill>
          </c:spPr>
          <c:invertIfNegative val="0"/>
          <c:dLbls>
            <c:txPr>
              <a:bodyPr/>
              <a:lstStyle/>
              <a:p>
                <a:pPr>
                  <a:defRPr sz="1100"/>
                </a:pPr>
                <a:endParaRPr lang="es-CL"/>
              </a:p>
            </c:txPr>
            <c:showLegendKey val="0"/>
            <c:showVal val="1"/>
            <c:showCatName val="0"/>
            <c:showSerName val="0"/>
            <c:showPercent val="0"/>
            <c:showBubbleSize val="0"/>
            <c:showLeaderLines val="0"/>
          </c:dLbls>
          <c:cat>
            <c:strRef>
              <c:f>'Cumplimiento por ítem'!$B$8</c:f>
              <c:strCache>
                <c:ptCount val="1"/>
                <c:pt idx="0">
                  <c:v>Información consolidada del Personal</c:v>
                </c:pt>
              </c:strCache>
            </c:strRef>
          </c:cat>
          <c:val>
            <c:numRef>
              <c:f>'Cumplimiento por ítem'!$E$8</c:f>
              <c:numCache>
                <c:formatCode>0.00%</c:formatCode>
                <c:ptCount val="1"/>
                <c:pt idx="0">
                  <c:v>0.93611</c:v>
                </c:pt>
              </c:numCache>
            </c:numRef>
          </c:val>
        </c:ser>
        <c:ser>
          <c:idx val="1"/>
          <c:order val="1"/>
          <c:tx>
            <c:strRef>
              <c:f>'Cumplimiento por ítem'!$F$2</c:f>
              <c:strCache>
                <c:ptCount val="1"/>
                <c:pt idx="0">
                  <c:v>2016_Nov</c:v>
                </c:pt>
              </c:strCache>
            </c:strRef>
          </c:tx>
          <c:spPr>
            <a:solidFill>
              <a:srgbClr val="00BC55"/>
            </a:solidFill>
          </c:spPr>
          <c:invertIfNegative val="0"/>
          <c:dLbls>
            <c:txPr>
              <a:bodyPr/>
              <a:lstStyle/>
              <a:p>
                <a:pPr>
                  <a:defRPr sz="1200"/>
                </a:pPr>
                <a:endParaRPr lang="es-CL"/>
              </a:p>
            </c:txPr>
            <c:showLegendKey val="0"/>
            <c:showVal val="1"/>
            <c:showCatName val="0"/>
            <c:showSerName val="0"/>
            <c:showPercent val="0"/>
            <c:showBubbleSize val="0"/>
            <c:showLeaderLines val="0"/>
          </c:dLbls>
          <c:cat>
            <c:strRef>
              <c:f>'Cumplimiento por ítem'!$B$8</c:f>
              <c:strCache>
                <c:ptCount val="1"/>
                <c:pt idx="0">
                  <c:v>Información consolidada del Personal</c:v>
                </c:pt>
              </c:strCache>
            </c:strRef>
          </c:cat>
          <c:val>
            <c:numRef>
              <c:f>'Cumplimiento por ítem'!$F$8</c:f>
              <c:numCache>
                <c:formatCode>0.00%</c:formatCode>
                <c:ptCount val="1"/>
                <c:pt idx="0">
                  <c:v>0.95833000000000002</c:v>
                </c:pt>
              </c:numCache>
            </c:numRef>
          </c:val>
        </c:ser>
        <c:dLbls>
          <c:showLegendKey val="0"/>
          <c:showVal val="0"/>
          <c:showCatName val="0"/>
          <c:showSerName val="0"/>
          <c:showPercent val="0"/>
          <c:showBubbleSize val="0"/>
        </c:dLbls>
        <c:gapWidth val="150"/>
        <c:axId val="132773888"/>
        <c:axId val="169925376"/>
      </c:barChart>
      <c:catAx>
        <c:axId val="132773888"/>
        <c:scaling>
          <c:orientation val="minMax"/>
        </c:scaling>
        <c:delete val="1"/>
        <c:axPos val="l"/>
        <c:majorTickMark val="out"/>
        <c:minorTickMark val="none"/>
        <c:tickLblPos val="nextTo"/>
        <c:crossAx val="169925376"/>
        <c:crosses val="autoZero"/>
        <c:auto val="1"/>
        <c:lblAlgn val="ctr"/>
        <c:lblOffset val="100"/>
        <c:noMultiLvlLbl val="0"/>
      </c:catAx>
      <c:valAx>
        <c:axId val="169925376"/>
        <c:scaling>
          <c:orientation val="minMax"/>
          <c:max val="1"/>
          <c:min val="0.5"/>
        </c:scaling>
        <c:delete val="1"/>
        <c:axPos val="b"/>
        <c:numFmt formatCode="0.00%" sourceLinked="1"/>
        <c:majorTickMark val="out"/>
        <c:minorTickMark val="none"/>
        <c:tickLblPos val="nextTo"/>
        <c:crossAx val="13277388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710743774308447E-4"/>
          <c:y val="6.6314441886262563E-3"/>
          <c:w val="0.75328510383459257"/>
          <c:h val="0.94444444444444442"/>
        </c:manualLayout>
      </c:layout>
      <c:barChart>
        <c:barDir val="bar"/>
        <c:grouping val="clustered"/>
        <c:varyColors val="0"/>
        <c:ser>
          <c:idx val="0"/>
          <c:order val="0"/>
          <c:tx>
            <c:strRef>
              <c:f>'Cumplimiento por ítem'!$E$2</c:f>
              <c:strCache>
                <c:ptCount val="1"/>
                <c:pt idx="0">
                  <c:v>2015_Nov</c:v>
                </c:pt>
              </c:strCache>
            </c:strRef>
          </c:tx>
          <c:spPr>
            <a:pattFill prst="wdDnDiag">
              <a:fgClr>
                <a:schemeClr val="bg1">
                  <a:lumMod val="50000"/>
                </a:schemeClr>
              </a:fgClr>
              <a:bgClr>
                <a:schemeClr val="bg1"/>
              </a:bgClr>
            </a:pattFill>
          </c:spPr>
          <c:invertIfNegative val="0"/>
          <c:dLbls>
            <c:txPr>
              <a:bodyPr/>
              <a:lstStyle/>
              <a:p>
                <a:pPr>
                  <a:defRPr sz="1050"/>
                </a:pPr>
                <a:endParaRPr lang="es-CL"/>
              </a:p>
            </c:txPr>
            <c:showLegendKey val="0"/>
            <c:showVal val="1"/>
            <c:showCatName val="0"/>
            <c:showSerName val="0"/>
            <c:showPercent val="0"/>
            <c:showBubbleSize val="0"/>
            <c:showLeaderLines val="0"/>
          </c:dLbls>
          <c:cat>
            <c:strRef>
              <c:f>'Cumplimiento por ítem'!$B$9</c:f>
              <c:strCache>
                <c:ptCount val="1"/>
                <c:pt idx="0">
                  <c:v>Aspectos Generales</c:v>
                </c:pt>
              </c:strCache>
            </c:strRef>
          </c:cat>
          <c:val>
            <c:numRef>
              <c:f>'Cumplimiento por ítem'!$E$9</c:f>
              <c:numCache>
                <c:formatCode>0.00%</c:formatCode>
                <c:ptCount val="1"/>
                <c:pt idx="0">
                  <c:v>0.96666666666666667</c:v>
                </c:pt>
              </c:numCache>
            </c:numRef>
          </c:val>
        </c:ser>
        <c:ser>
          <c:idx val="1"/>
          <c:order val="1"/>
          <c:tx>
            <c:strRef>
              <c:f>'Cumplimiento por ítem'!$F$2</c:f>
              <c:strCache>
                <c:ptCount val="1"/>
                <c:pt idx="0">
                  <c:v>2016_Nov</c:v>
                </c:pt>
              </c:strCache>
            </c:strRef>
          </c:tx>
          <c:spPr>
            <a:solidFill>
              <a:srgbClr val="00BC55"/>
            </a:solidFill>
          </c:spPr>
          <c:invertIfNegative val="0"/>
          <c:dLbls>
            <c:txPr>
              <a:bodyPr/>
              <a:lstStyle/>
              <a:p>
                <a:pPr>
                  <a:defRPr sz="1200"/>
                </a:pPr>
                <a:endParaRPr lang="es-CL"/>
              </a:p>
            </c:txPr>
            <c:showLegendKey val="0"/>
            <c:showVal val="1"/>
            <c:showCatName val="0"/>
            <c:showSerName val="0"/>
            <c:showPercent val="0"/>
            <c:showBubbleSize val="0"/>
            <c:showLeaderLines val="0"/>
          </c:dLbls>
          <c:cat>
            <c:strRef>
              <c:f>'Cumplimiento por ítem'!$B$9</c:f>
              <c:strCache>
                <c:ptCount val="1"/>
                <c:pt idx="0">
                  <c:v>Aspectos Generales</c:v>
                </c:pt>
              </c:strCache>
            </c:strRef>
          </c:cat>
          <c:val>
            <c:numRef>
              <c:f>'Cumplimiento por ítem'!$F$9</c:f>
              <c:numCache>
                <c:formatCode>0.00%</c:formatCode>
                <c:ptCount val="1"/>
                <c:pt idx="0">
                  <c:v>0.9916666666666667</c:v>
                </c:pt>
              </c:numCache>
            </c:numRef>
          </c:val>
        </c:ser>
        <c:dLbls>
          <c:showLegendKey val="0"/>
          <c:showVal val="0"/>
          <c:showCatName val="0"/>
          <c:showSerName val="0"/>
          <c:showPercent val="0"/>
          <c:showBubbleSize val="0"/>
        </c:dLbls>
        <c:gapWidth val="150"/>
        <c:axId val="132774400"/>
        <c:axId val="171705472"/>
      </c:barChart>
      <c:catAx>
        <c:axId val="132774400"/>
        <c:scaling>
          <c:orientation val="minMax"/>
        </c:scaling>
        <c:delete val="1"/>
        <c:axPos val="l"/>
        <c:majorTickMark val="out"/>
        <c:minorTickMark val="none"/>
        <c:tickLblPos val="nextTo"/>
        <c:crossAx val="171705472"/>
        <c:crosses val="autoZero"/>
        <c:auto val="1"/>
        <c:lblAlgn val="ctr"/>
        <c:lblOffset val="100"/>
        <c:noMultiLvlLbl val="0"/>
      </c:catAx>
      <c:valAx>
        <c:axId val="171705472"/>
        <c:scaling>
          <c:orientation val="minMax"/>
          <c:max val="1"/>
          <c:min val="0.5"/>
        </c:scaling>
        <c:delete val="1"/>
        <c:axPos val="b"/>
        <c:numFmt formatCode="0.00%" sourceLinked="1"/>
        <c:majorTickMark val="out"/>
        <c:minorTickMark val="none"/>
        <c:tickLblPos val="nextTo"/>
        <c:crossAx val="13277440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75109361329855E-2"/>
          <c:y val="2.7912656751239429E-2"/>
          <c:w val="0.75328510383459257"/>
          <c:h val="0.94444444444444442"/>
        </c:manualLayout>
      </c:layout>
      <c:barChart>
        <c:barDir val="bar"/>
        <c:grouping val="clustered"/>
        <c:varyColors val="0"/>
        <c:ser>
          <c:idx val="0"/>
          <c:order val="0"/>
          <c:tx>
            <c:strRef>
              <c:f>'[BS_4to_proceso_2016.xlsx]Cumplimiento por ítem'!$E$2</c:f>
              <c:strCache>
                <c:ptCount val="1"/>
                <c:pt idx="0">
                  <c:v>2015_Nov</c:v>
                </c:pt>
              </c:strCache>
            </c:strRef>
          </c:tx>
          <c:spPr>
            <a:pattFill prst="wdDnDiag">
              <a:fgClr>
                <a:schemeClr val="bg1">
                  <a:lumMod val="50000"/>
                </a:schemeClr>
              </a:fgClr>
              <a:bgClr>
                <a:schemeClr val="bg1"/>
              </a:bgClr>
            </a:pattFill>
          </c:spPr>
          <c:invertIfNegative val="0"/>
          <c:dLbls>
            <c:txPr>
              <a:bodyPr/>
              <a:lstStyle/>
              <a:p>
                <a:pPr>
                  <a:defRPr sz="1050"/>
                </a:pPr>
                <a:endParaRPr lang="es-CL"/>
              </a:p>
            </c:txPr>
            <c:showLegendKey val="0"/>
            <c:showVal val="1"/>
            <c:showCatName val="0"/>
            <c:showSerName val="0"/>
            <c:showPercent val="0"/>
            <c:showBubbleSize val="0"/>
            <c:showLeaderLines val="0"/>
          </c:dLbls>
          <c:cat>
            <c:strRef>
              <c:f>'[BS_4to_proceso_2016.xlsx]Cumplimiento por ítem'!$B$3</c:f>
              <c:strCache>
                <c:ptCount val="1"/>
                <c:pt idx="0">
                  <c:v>Estructura Orgánica y funciones de cada unidad</c:v>
                </c:pt>
              </c:strCache>
            </c:strRef>
          </c:cat>
          <c:val>
            <c:numRef>
              <c:f>'[BS_4to_proceso_2016.xlsx]Cumplimiento por ítem'!$E$3</c:f>
              <c:numCache>
                <c:formatCode>0.00%</c:formatCode>
                <c:ptCount val="1"/>
                <c:pt idx="0">
                  <c:v>0.82220666666666675</c:v>
                </c:pt>
              </c:numCache>
            </c:numRef>
          </c:val>
        </c:ser>
        <c:ser>
          <c:idx val="1"/>
          <c:order val="1"/>
          <c:tx>
            <c:strRef>
              <c:f>'[BS_4to_proceso_2016.xlsx]Cumplimiento por ítem'!$F$2</c:f>
              <c:strCache>
                <c:ptCount val="1"/>
                <c:pt idx="0">
                  <c:v>2016_Nov</c:v>
                </c:pt>
              </c:strCache>
            </c:strRef>
          </c:tx>
          <c:spPr>
            <a:solidFill>
              <a:srgbClr val="FFC000"/>
            </a:solidFill>
          </c:spPr>
          <c:invertIfNegative val="0"/>
          <c:dLbls>
            <c:txPr>
              <a:bodyPr/>
              <a:lstStyle/>
              <a:p>
                <a:pPr>
                  <a:defRPr sz="1200"/>
                </a:pPr>
                <a:endParaRPr lang="es-CL"/>
              </a:p>
            </c:txPr>
            <c:showLegendKey val="0"/>
            <c:showVal val="1"/>
            <c:showCatName val="0"/>
            <c:showSerName val="0"/>
            <c:showPercent val="0"/>
            <c:showBubbleSize val="0"/>
            <c:showLeaderLines val="0"/>
          </c:dLbls>
          <c:cat>
            <c:strRef>
              <c:f>'[BS_4to_proceso_2016.xlsx]Cumplimiento por ítem'!$B$3</c:f>
              <c:strCache>
                <c:ptCount val="1"/>
                <c:pt idx="0">
                  <c:v>Estructura Orgánica y funciones de cada unidad</c:v>
                </c:pt>
              </c:strCache>
            </c:strRef>
          </c:cat>
          <c:val>
            <c:numRef>
              <c:f>'[BS_4to_proceso_2016.xlsx]Cumplimiento por ítem'!$F$3</c:f>
              <c:numCache>
                <c:formatCode>0.00%</c:formatCode>
                <c:ptCount val="1"/>
                <c:pt idx="0">
                  <c:v>0.91110333333333327</c:v>
                </c:pt>
              </c:numCache>
            </c:numRef>
          </c:val>
        </c:ser>
        <c:dLbls>
          <c:showLegendKey val="0"/>
          <c:showVal val="0"/>
          <c:showCatName val="0"/>
          <c:showSerName val="0"/>
          <c:showPercent val="0"/>
          <c:showBubbleSize val="0"/>
        </c:dLbls>
        <c:gapWidth val="150"/>
        <c:axId val="133649920"/>
        <c:axId val="171711232"/>
      </c:barChart>
      <c:catAx>
        <c:axId val="133649920"/>
        <c:scaling>
          <c:orientation val="minMax"/>
        </c:scaling>
        <c:delete val="1"/>
        <c:axPos val="l"/>
        <c:majorTickMark val="out"/>
        <c:minorTickMark val="none"/>
        <c:tickLblPos val="nextTo"/>
        <c:crossAx val="171711232"/>
        <c:crosses val="autoZero"/>
        <c:auto val="1"/>
        <c:lblAlgn val="ctr"/>
        <c:lblOffset val="100"/>
        <c:noMultiLvlLbl val="0"/>
      </c:catAx>
      <c:valAx>
        <c:axId val="171711232"/>
        <c:scaling>
          <c:orientation val="minMax"/>
          <c:max val="1"/>
          <c:min val="0.5"/>
        </c:scaling>
        <c:delete val="1"/>
        <c:axPos val="b"/>
        <c:numFmt formatCode="0.00%" sourceLinked="1"/>
        <c:majorTickMark val="out"/>
        <c:minorTickMark val="none"/>
        <c:tickLblPos val="nextTo"/>
        <c:crossAx val="13364992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75109361329855E-2"/>
          <c:y val="2.7912656751239429E-2"/>
          <c:w val="0.75328510383459257"/>
          <c:h val="0.94444444444444442"/>
        </c:manualLayout>
      </c:layout>
      <c:barChart>
        <c:barDir val="bar"/>
        <c:grouping val="clustered"/>
        <c:varyColors val="0"/>
        <c:ser>
          <c:idx val="0"/>
          <c:order val="0"/>
          <c:tx>
            <c:strRef>
              <c:f>'[BS_4to_proceso_2016.xlsx]Cumplimiento por ítem'!$E$2</c:f>
              <c:strCache>
                <c:ptCount val="1"/>
                <c:pt idx="0">
                  <c:v>2015_Nov</c:v>
                </c:pt>
              </c:strCache>
            </c:strRef>
          </c:tx>
          <c:spPr>
            <a:pattFill prst="wdDnDiag">
              <a:fgClr>
                <a:schemeClr val="bg1">
                  <a:lumMod val="50000"/>
                </a:schemeClr>
              </a:fgClr>
              <a:bgClr>
                <a:schemeClr val="bg1"/>
              </a:bgClr>
            </a:pattFill>
          </c:spPr>
          <c:invertIfNegative val="0"/>
          <c:dLbls>
            <c:txPr>
              <a:bodyPr/>
              <a:lstStyle/>
              <a:p>
                <a:pPr>
                  <a:defRPr sz="1050"/>
                </a:pPr>
                <a:endParaRPr lang="es-CL"/>
              </a:p>
            </c:txPr>
            <c:showLegendKey val="0"/>
            <c:showVal val="1"/>
            <c:showCatName val="0"/>
            <c:showSerName val="0"/>
            <c:showPercent val="0"/>
            <c:showBubbleSize val="0"/>
            <c:showLeaderLines val="0"/>
          </c:dLbls>
          <c:cat>
            <c:strRef>
              <c:f>'[BS_4to_proceso_2016.xlsx]Cumplimiento por ítem'!$B$4</c:f>
              <c:strCache>
                <c:ptCount val="1"/>
                <c:pt idx="0">
                  <c:v>Marco Normativo aplicable</c:v>
                </c:pt>
              </c:strCache>
            </c:strRef>
          </c:cat>
          <c:val>
            <c:numRef>
              <c:f>'[BS_4to_proceso_2016.xlsx]Cumplimiento por ítem'!$E$4</c:f>
              <c:numCache>
                <c:formatCode>0.00%</c:formatCode>
                <c:ptCount val="1"/>
                <c:pt idx="0">
                  <c:v>0.89385333333333328</c:v>
                </c:pt>
              </c:numCache>
            </c:numRef>
          </c:val>
        </c:ser>
        <c:ser>
          <c:idx val="1"/>
          <c:order val="1"/>
          <c:tx>
            <c:strRef>
              <c:f>'[BS_4to_proceso_2016.xlsx]Cumplimiento por ítem'!$F$2</c:f>
              <c:strCache>
                <c:ptCount val="1"/>
                <c:pt idx="0">
                  <c:v>2016_Nov</c:v>
                </c:pt>
              </c:strCache>
            </c:strRef>
          </c:tx>
          <c:spPr>
            <a:solidFill>
              <a:srgbClr val="FFC000"/>
            </a:solidFill>
          </c:spPr>
          <c:invertIfNegative val="0"/>
          <c:dLbls>
            <c:txPr>
              <a:bodyPr/>
              <a:lstStyle/>
              <a:p>
                <a:pPr>
                  <a:defRPr sz="1200"/>
                </a:pPr>
                <a:endParaRPr lang="es-CL"/>
              </a:p>
            </c:txPr>
            <c:showLegendKey val="0"/>
            <c:showVal val="1"/>
            <c:showCatName val="0"/>
            <c:showSerName val="0"/>
            <c:showPercent val="0"/>
            <c:showBubbleSize val="0"/>
            <c:showLeaderLines val="0"/>
          </c:dLbls>
          <c:cat>
            <c:strRef>
              <c:f>'[BS_4to_proceso_2016.xlsx]Cumplimiento por ítem'!$B$4</c:f>
              <c:strCache>
                <c:ptCount val="1"/>
                <c:pt idx="0">
                  <c:v>Marco Normativo aplicable</c:v>
                </c:pt>
              </c:strCache>
            </c:strRef>
          </c:cat>
          <c:val>
            <c:numRef>
              <c:f>'[BS_4to_proceso_2016.xlsx]Cumplimiento por ítem'!$F$4</c:f>
              <c:numCache>
                <c:formatCode>0.00%</c:formatCode>
                <c:ptCount val="1"/>
                <c:pt idx="0">
                  <c:v>0.91231000000000018</c:v>
                </c:pt>
              </c:numCache>
            </c:numRef>
          </c:val>
        </c:ser>
        <c:dLbls>
          <c:showLegendKey val="0"/>
          <c:showVal val="0"/>
          <c:showCatName val="0"/>
          <c:showSerName val="0"/>
          <c:showPercent val="0"/>
          <c:showBubbleSize val="0"/>
        </c:dLbls>
        <c:gapWidth val="150"/>
        <c:axId val="133650432"/>
        <c:axId val="370270208"/>
      </c:barChart>
      <c:catAx>
        <c:axId val="133650432"/>
        <c:scaling>
          <c:orientation val="minMax"/>
        </c:scaling>
        <c:delete val="1"/>
        <c:axPos val="l"/>
        <c:majorTickMark val="out"/>
        <c:minorTickMark val="none"/>
        <c:tickLblPos val="nextTo"/>
        <c:crossAx val="370270208"/>
        <c:crosses val="autoZero"/>
        <c:auto val="1"/>
        <c:lblAlgn val="ctr"/>
        <c:lblOffset val="100"/>
        <c:noMultiLvlLbl val="0"/>
      </c:catAx>
      <c:valAx>
        <c:axId val="370270208"/>
        <c:scaling>
          <c:orientation val="minMax"/>
          <c:max val="1"/>
          <c:min val="0.5"/>
        </c:scaling>
        <c:delete val="1"/>
        <c:axPos val="b"/>
        <c:numFmt formatCode="0.00%" sourceLinked="1"/>
        <c:majorTickMark val="out"/>
        <c:minorTickMark val="none"/>
        <c:tickLblPos val="nextTo"/>
        <c:crossAx val="13365043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75109361329855E-2"/>
          <c:y val="2.7912656751239429E-2"/>
          <c:w val="0.75328510383459257"/>
          <c:h val="0.94444444444444442"/>
        </c:manualLayout>
      </c:layout>
      <c:barChart>
        <c:barDir val="bar"/>
        <c:grouping val="clustered"/>
        <c:varyColors val="0"/>
        <c:ser>
          <c:idx val="0"/>
          <c:order val="0"/>
          <c:tx>
            <c:strRef>
              <c:f>'[BS_4to_proceso_2016.xlsx]Cumplimiento por ítem'!$E$2</c:f>
              <c:strCache>
                <c:ptCount val="1"/>
                <c:pt idx="0">
                  <c:v>2015_Nov</c:v>
                </c:pt>
              </c:strCache>
            </c:strRef>
          </c:tx>
          <c:spPr>
            <a:pattFill prst="wdDnDiag">
              <a:fgClr>
                <a:schemeClr val="bg1">
                  <a:lumMod val="50000"/>
                </a:schemeClr>
              </a:fgClr>
              <a:bgClr>
                <a:schemeClr val="bg1"/>
              </a:bgClr>
            </a:pattFill>
          </c:spPr>
          <c:invertIfNegative val="0"/>
          <c:dLbls>
            <c:txPr>
              <a:bodyPr/>
              <a:lstStyle/>
              <a:p>
                <a:pPr>
                  <a:defRPr sz="1050"/>
                </a:pPr>
                <a:endParaRPr lang="es-CL"/>
              </a:p>
            </c:txPr>
            <c:showLegendKey val="0"/>
            <c:showVal val="1"/>
            <c:showCatName val="0"/>
            <c:showSerName val="0"/>
            <c:showPercent val="0"/>
            <c:showBubbleSize val="0"/>
            <c:showLeaderLines val="0"/>
          </c:dLbls>
          <c:cat>
            <c:strRef>
              <c:f>'[BS_4to_proceso_2016.xlsx]Cumplimiento por ítem'!$B$5</c:f>
              <c:strCache>
                <c:ptCount val="1"/>
                <c:pt idx="0">
                  <c:v>Estados Financieros y Memorias anuales</c:v>
                </c:pt>
              </c:strCache>
            </c:strRef>
          </c:cat>
          <c:val>
            <c:numRef>
              <c:f>'[BS_4to_proceso_2016.xlsx]Cumplimiento por ítem'!$E$5</c:f>
              <c:numCache>
                <c:formatCode>0.00%</c:formatCode>
                <c:ptCount val="1"/>
                <c:pt idx="0">
                  <c:v>0.98666666666666658</c:v>
                </c:pt>
              </c:numCache>
            </c:numRef>
          </c:val>
        </c:ser>
        <c:ser>
          <c:idx val="1"/>
          <c:order val="1"/>
          <c:tx>
            <c:strRef>
              <c:f>'[BS_4to_proceso_2016.xlsx]Cumplimiento por ítem'!$F$2</c:f>
              <c:strCache>
                <c:ptCount val="1"/>
                <c:pt idx="0">
                  <c:v>2016_Nov</c:v>
                </c:pt>
              </c:strCache>
            </c:strRef>
          </c:tx>
          <c:spPr>
            <a:solidFill>
              <a:srgbClr val="FFC000"/>
            </a:solidFill>
          </c:spPr>
          <c:invertIfNegative val="0"/>
          <c:dLbls>
            <c:txPr>
              <a:bodyPr/>
              <a:lstStyle/>
              <a:p>
                <a:pPr>
                  <a:defRPr sz="1200"/>
                </a:pPr>
                <a:endParaRPr lang="es-CL"/>
              </a:p>
            </c:txPr>
            <c:showLegendKey val="0"/>
            <c:showVal val="1"/>
            <c:showCatName val="0"/>
            <c:showSerName val="0"/>
            <c:showPercent val="0"/>
            <c:showBubbleSize val="0"/>
            <c:showLeaderLines val="0"/>
          </c:dLbls>
          <c:cat>
            <c:strRef>
              <c:f>'[BS_4to_proceso_2016.xlsx]Cumplimiento por ítem'!$B$5</c:f>
              <c:strCache>
                <c:ptCount val="1"/>
                <c:pt idx="0">
                  <c:v>Estados Financieros y Memorias anuales</c:v>
                </c:pt>
              </c:strCache>
            </c:strRef>
          </c:cat>
          <c:val>
            <c:numRef>
              <c:f>'[BS_4to_proceso_2016.xlsx]Cumplimiento por ítem'!$F$5</c:f>
              <c:numCache>
                <c:formatCode>0.00%</c:formatCode>
                <c:ptCount val="1"/>
                <c:pt idx="0">
                  <c:v>0.92999999999999994</c:v>
                </c:pt>
              </c:numCache>
            </c:numRef>
          </c:val>
        </c:ser>
        <c:dLbls>
          <c:showLegendKey val="0"/>
          <c:showVal val="0"/>
          <c:showCatName val="0"/>
          <c:showSerName val="0"/>
          <c:showPercent val="0"/>
          <c:showBubbleSize val="0"/>
        </c:dLbls>
        <c:gapWidth val="150"/>
        <c:axId val="133650944"/>
        <c:axId val="370273088"/>
      </c:barChart>
      <c:catAx>
        <c:axId val="133650944"/>
        <c:scaling>
          <c:orientation val="minMax"/>
        </c:scaling>
        <c:delete val="1"/>
        <c:axPos val="l"/>
        <c:majorTickMark val="out"/>
        <c:minorTickMark val="none"/>
        <c:tickLblPos val="nextTo"/>
        <c:crossAx val="370273088"/>
        <c:crosses val="autoZero"/>
        <c:auto val="1"/>
        <c:lblAlgn val="ctr"/>
        <c:lblOffset val="100"/>
        <c:noMultiLvlLbl val="0"/>
      </c:catAx>
      <c:valAx>
        <c:axId val="370273088"/>
        <c:scaling>
          <c:orientation val="minMax"/>
          <c:max val="1"/>
          <c:min val="0.5"/>
        </c:scaling>
        <c:delete val="1"/>
        <c:axPos val="b"/>
        <c:numFmt formatCode="0.00%" sourceLinked="1"/>
        <c:majorTickMark val="out"/>
        <c:minorTickMark val="none"/>
        <c:tickLblPos val="nextTo"/>
        <c:crossAx val="13365094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75109361329855E-2"/>
          <c:y val="2.7912656751239429E-2"/>
          <c:w val="0.75328510383459257"/>
          <c:h val="0.94444444444444442"/>
        </c:manualLayout>
      </c:layout>
      <c:barChart>
        <c:barDir val="bar"/>
        <c:grouping val="clustered"/>
        <c:varyColors val="0"/>
        <c:ser>
          <c:idx val="0"/>
          <c:order val="0"/>
          <c:tx>
            <c:strRef>
              <c:f>'[BS_4to_proceso_2016.xlsx]Cumplimiento por ítem'!$E$2</c:f>
              <c:strCache>
                <c:ptCount val="1"/>
                <c:pt idx="0">
                  <c:v>2015_Nov</c:v>
                </c:pt>
              </c:strCache>
            </c:strRef>
          </c:tx>
          <c:spPr>
            <a:pattFill prst="wdDnDiag">
              <a:fgClr>
                <a:schemeClr val="bg1">
                  <a:lumMod val="50000"/>
                </a:schemeClr>
              </a:fgClr>
              <a:bgClr>
                <a:schemeClr val="bg1"/>
              </a:bgClr>
            </a:pattFill>
          </c:spPr>
          <c:invertIfNegative val="0"/>
          <c:dLbls>
            <c:txPr>
              <a:bodyPr/>
              <a:lstStyle/>
              <a:p>
                <a:pPr>
                  <a:defRPr sz="1050"/>
                </a:pPr>
                <a:endParaRPr lang="es-CL"/>
              </a:p>
            </c:txPr>
            <c:showLegendKey val="0"/>
            <c:showVal val="1"/>
            <c:showCatName val="0"/>
            <c:showSerName val="0"/>
            <c:showPercent val="0"/>
            <c:showBubbleSize val="0"/>
            <c:showLeaderLines val="0"/>
          </c:dLbls>
          <c:cat>
            <c:strRef>
              <c:f>'[BS_4to_proceso_2016.xlsx]Cumplimiento por ítem'!$B$6</c:f>
              <c:strCache>
                <c:ptCount val="1"/>
                <c:pt idx="0">
                  <c:v>Filiales o Coligadas y todas las entidades (Participación, representación e Intervención) </c:v>
                </c:pt>
              </c:strCache>
            </c:strRef>
          </c:cat>
          <c:val>
            <c:numRef>
              <c:f>'[BS_4to_proceso_2016.xlsx]Cumplimiento por ítem'!$E$6</c:f>
              <c:numCache>
                <c:formatCode>0.00%</c:formatCode>
                <c:ptCount val="1"/>
                <c:pt idx="0">
                  <c:v>0.9375</c:v>
                </c:pt>
              </c:numCache>
            </c:numRef>
          </c:val>
        </c:ser>
        <c:ser>
          <c:idx val="1"/>
          <c:order val="1"/>
          <c:tx>
            <c:strRef>
              <c:f>'[BS_4to_proceso_2016.xlsx]Cumplimiento por ítem'!$F$2</c:f>
              <c:strCache>
                <c:ptCount val="1"/>
                <c:pt idx="0">
                  <c:v>2016_Nov</c:v>
                </c:pt>
              </c:strCache>
            </c:strRef>
          </c:tx>
          <c:spPr>
            <a:solidFill>
              <a:srgbClr val="FFC000"/>
            </a:solidFill>
          </c:spPr>
          <c:invertIfNegative val="0"/>
          <c:dLbls>
            <c:txPr>
              <a:bodyPr/>
              <a:lstStyle/>
              <a:p>
                <a:pPr>
                  <a:defRPr sz="1200"/>
                </a:pPr>
                <a:endParaRPr lang="es-CL"/>
              </a:p>
            </c:txPr>
            <c:showLegendKey val="0"/>
            <c:showVal val="1"/>
            <c:showCatName val="0"/>
            <c:showSerName val="0"/>
            <c:showPercent val="0"/>
            <c:showBubbleSize val="0"/>
            <c:showLeaderLines val="0"/>
          </c:dLbls>
          <c:cat>
            <c:strRef>
              <c:f>'[BS_4to_proceso_2016.xlsx]Cumplimiento por ítem'!$B$6</c:f>
              <c:strCache>
                <c:ptCount val="1"/>
                <c:pt idx="0">
                  <c:v>Filiales o Coligadas y todas las entidades (Participación, representación e Intervención) </c:v>
                </c:pt>
              </c:strCache>
            </c:strRef>
          </c:cat>
          <c:val>
            <c:numRef>
              <c:f>'[BS_4to_proceso_2016.xlsx]Cumplimiento por ítem'!$F$6</c:f>
              <c:numCache>
                <c:formatCode>0.00%</c:formatCode>
                <c:ptCount val="1"/>
                <c:pt idx="0">
                  <c:v>0.9375</c:v>
                </c:pt>
              </c:numCache>
            </c:numRef>
          </c:val>
        </c:ser>
        <c:dLbls>
          <c:showLegendKey val="0"/>
          <c:showVal val="0"/>
          <c:showCatName val="0"/>
          <c:showSerName val="0"/>
          <c:showPercent val="0"/>
          <c:showBubbleSize val="0"/>
        </c:dLbls>
        <c:gapWidth val="150"/>
        <c:axId val="133651456"/>
        <c:axId val="370274816"/>
      </c:barChart>
      <c:catAx>
        <c:axId val="133651456"/>
        <c:scaling>
          <c:orientation val="minMax"/>
        </c:scaling>
        <c:delete val="1"/>
        <c:axPos val="l"/>
        <c:majorTickMark val="out"/>
        <c:minorTickMark val="none"/>
        <c:tickLblPos val="nextTo"/>
        <c:crossAx val="370274816"/>
        <c:crosses val="autoZero"/>
        <c:auto val="1"/>
        <c:lblAlgn val="ctr"/>
        <c:lblOffset val="100"/>
        <c:noMultiLvlLbl val="0"/>
      </c:catAx>
      <c:valAx>
        <c:axId val="370274816"/>
        <c:scaling>
          <c:orientation val="minMax"/>
          <c:max val="1"/>
          <c:min val="0.5"/>
        </c:scaling>
        <c:delete val="1"/>
        <c:axPos val="b"/>
        <c:numFmt formatCode="0.00%" sourceLinked="1"/>
        <c:majorTickMark val="out"/>
        <c:minorTickMark val="none"/>
        <c:tickLblPos val="nextTo"/>
        <c:crossAx val="13365145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1543" cy="339884"/>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sz="quarter" idx="1"/>
          </p:nvPr>
        </p:nvSpPr>
        <p:spPr>
          <a:xfrm>
            <a:off x="5622798" y="0"/>
            <a:ext cx="4301543" cy="339884"/>
          </a:xfrm>
          <a:prstGeom prst="rect">
            <a:avLst/>
          </a:prstGeom>
        </p:spPr>
        <p:txBody>
          <a:bodyPr vert="horz" lIns="93177" tIns="46589" rIns="93177" bIns="46589" rtlCol="0"/>
          <a:lstStyle>
            <a:lvl1pPr algn="r">
              <a:defRPr sz="1200"/>
            </a:lvl1pPr>
          </a:lstStyle>
          <a:p>
            <a:fld id="{7215433B-5EA9-4CDA-9577-EABB1AB79D35}" type="datetimeFigureOut">
              <a:rPr lang="es-CL" smtClean="0"/>
              <a:pPr/>
              <a:t>20-04-2018</a:t>
            </a:fld>
            <a:endParaRPr lang="es-CL"/>
          </a:p>
        </p:txBody>
      </p:sp>
      <p:sp>
        <p:nvSpPr>
          <p:cNvPr id="4" name="3 Marcador de pie de página"/>
          <p:cNvSpPr>
            <a:spLocks noGrp="1"/>
          </p:cNvSpPr>
          <p:nvPr>
            <p:ph type="ftr" sz="quarter" idx="2"/>
          </p:nvPr>
        </p:nvSpPr>
        <p:spPr>
          <a:xfrm>
            <a:off x="0" y="6456612"/>
            <a:ext cx="4301543" cy="339884"/>
          </a:xfrm>
          <a:prstGeom prst="rect">
            <a:avLst/>
          </a:prstGeom>
        </p:spPr>
        <p:txBody>
          <a:bodyPr vert="horz" lIns="93177" tIns="46589" rIns="93177" bIns="46589"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5622798" y="6456612"/>
            <a:ext cx="4301543" cy="339884"/>
          </a:xfrm>
          <a:prstGeom prst="rect">
            <a:avLst/>
          </a:prstGeom>
        </p:spPr>
        <p:txBody>
          <a:bodyPr vert="horz" lIns="93177" tIns="46589" rIns="93177" bIns="46589" rtlCol="0" anchor="b"/>
          <a:lstStyle>
            <a:lvl1pPr algn="r">
              <a:defRPr sz="1200"/>
            </a:lvl1pPr>
          </a:lstStyle>
          <a:p>
            <a:fld id="{1BB84E29-4609-4404-B373-F1C3C1B24E5C}" type="slidenum">
              <a:rPr lang="es-CL" smtClean="0"/>
              <a:pPr/>
              <a:t>‹Nº›</a:t>
            </a:fld>
            <a:endParaRPr lang="es-CL"/>
          </a:p>
        </p:txBody>
      </p:sp>
    </p:spTree>
    <p:extLst>
      <p:ext uri="{BB962C8B-B14F-4D97-AF65-F5344CB8AC3E}">
        <p14:creationId xmlns:p14="http://schemas.microsoft.com/office/powerpoint/2010/main" val="333921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302442" cy="340116"/>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5621949" y="0"/>
            <a:ext cx="4302442" cy="340116"/>
          </a:xfrm>
          <a:prstGeom prst="rect">
            <a:avLst/>
          </a:prstGeom>
        </p:spPr>
        <p:txBody>
          <a:bodyPr vert="horz" lIns="91440" tIns="45720" rIns="91440" bIns="45720" rtlCol="0"/>
          <a:lstStyle>
            <a:lvl1pPr algn="r">
              <a:defRPr sz="1200"/>
            </a:lvl1pPr>
          </a:lstStyle>
          <a:p>
            <a:fld id="{D686D204-6E25-4CA4-9773-2575A27DE543}" type="datetimeFigureOut">
              <a:rPr lang="es-CL" smtClean="0"/>
              <a:pPr/>
              <a:t>20-04-2018</a:t>
            </a:fld>
            <a:endParaRPr lang="es-CL"/>
          </a:p>
        </p:txBody>
      </p:sp>
      <p:sp>
        <p:nvSpPr>
          <p:cNvPr id="4" name="3 Marcador de imagen de diapositiva"/>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993563" y="3229361"/>
            <a:ext cx="7939512" cy="305872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1" y="6456398"/>
            <a:ext cx="4302442" cy="340116"/>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5621949" y="6456398"/>
            <a:ext cx="4302442" cy="340116"/>
          </a:xfrm>
          <a:prstGeom prst="rect">
            <a:avLst/>
          </a:prstGeom>
        </p:spPr>
        <p:txBody>
          <a:bodyPr vert="horz" lIns="91440" tIns="45720" rIns="91440" bIns="45720" rtlCol="0" anchor="b"/>
          <a:lstStyle>
            <a:lvl1pPr algn="r">
              <a:defRPr sz="1200"/>
            </a:lvl1pPr>
          </a:lstStyle>
          <a:p>
            <a:fld id="{32AA57FE-95AD-4547-BE95-D1086ABAD2EE}" type="slidenum">
              <a:rPr lang="es-CL" smtClean="0"/>
              <a:pPr/>
              <a:t>‹Nº›</a:t>
            </a:fld>
            <a:endParaRPr lang="es-CL"/>
          </a:p>
        </p:txBody>
      </p:sp>
    </p:spTree>
    <p:extLst>
      <p:ext uri="{BB962C8B-B14F-4D97-AF65-F5344CB8AC3E}">
        <p14:creationId xmlns:p14="http://schemas.microsoft.com/office/powerpoint/2010/main" val="205665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xfrm>
            <a:off x="3263900" y="509588"/>
            <a:ext cx="3398838" cy="2549525"/>
          </a:xfrm>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CL" dirty="0" smtClean="0"/>
          </a:p>
        </p:txBody>
      </p:sp>
      <p:sp>
        <p:nvSpPr>
          <p:cNvPr id="4" name="3 Marcador de número de diapositiva"/>
          <p:cNvSpPr>
            <a:spLocks noGrp="1"/>
          </p:cNvSpPr>
          <p:nvPr>
            <p:ph type="sldNum" sz="quarter" idx="5"/>
          </p:nvPr>
        </p:nvSpPr>
        <p:spPr/>
        <p:txBody>
          <a:bodyPr/>
          <a:lstStyle/>
          <a:p>
            <a:pPr>
              <a:defRPr/>
            </a:pPr>
            <a:fld id="{AD44FC0B-7A3D-4A2F-AA3C-95192693F285}" type="slidenum">
              <a:rPr lang="es-ES" smtClean="0">
                <a:solidFill>
                  <a:prstClr val="black"/>
                </a:solidFill>
              </a:rPr>
              <a:pPr>
                <a:defRPr/>
              </a:pPr>
              <a:t>3</a:t>
            </a:fld>
            <a:endParaRPr lang="es-E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C48DEB3-8095-4FF6-ACB6-1E920BA41DD5}" type="datetime1">
              <a:rPr lang="es-CL" smtClean="0"/>
              <a:t>20-04-2018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7501EC5-6A94-4CDC-B1D7-BCBC583341B3}" type="datetime1">
              <a:rPr lang="es-CL" smtClean="0"/>
              <a:t>20-04-2018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F5C1A39-FE4A-423C-A59A-B5B78AA870C0}" type="datetime1">
              <a:rPr lang="es-CL" smtClean="0"/>
              <a:t>20-04-2018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7" name="6 Imagen" descr="thumbnail.jpg"/>
          <p:cNvPicPr>
            <a:picLocks noChangeAspect="1"/>
          </p:cNvPicPr>
          <p:nvPr/>
        </p:nvPicPr>
        <p:blipFill>
          <a:blip r:embed="rId2" cstate="print"/>
          <a:stretch>
            <a:fillRect/>
          </a:stretch>
        </p:blipFill>
        <p:spPr>
          <a:xfrm>
            <a:off x="323528" y="548680"/>
            <a:ext cx="5544616" cy="3762419"/>
          </a:xfrm>
          <a:prstGeom prst="rect">
            <a:avLst/>
          </a:prstGeom>
        </p:spPr>
      </p:pic>
      <p:sp>
        <p:nvSpPr>
          <p:cNvPr id="2" name="1 Título"/>
          <p:cNvSpPr>
            <a:spLocks noGrp="1"/>
          </p:cNvSpPr>
          <p:nvPr>
            <p:ph type="ctrTitle" hasCustomPrompt="1"/>
          </p:nvPr>
        </p:nvSpPr>
        <p:spPr>
          <a:xfrm>
            <a:off x="467544" y="4158200"/>
            <a:ext cx="8136904" cy="1143008"/>
          </a:xfrm>
        </p:spPr>
        <p:txBody>
          <a:bodyPr anchor="b">
            <a:noAutofit/>
          </a:bodyPr>
          <a:lstStyle>
            <a:lvl1pPr algn="l">
              <a:defRPr sz="2800" b="0" baseline="0">
                <a:solidFill>
                  <a:srgbClr val="FF3300"/>
                </a:solidFill>
                <a:latin typeface="Lucida Sans" pitchFamily="34" charset="0"/>
                <a:cs typeface="Arial" pitchFamily="34" charset="0"/>
              </a:defRPr>
            </a:lvl1pPr>
          </a:lstStyle>
          <a:p>
            <a:r>
              <a:rPr lang="es-ES" dirty="0" smtClean="0"/>
              <a:t>Título de la presentación</a:t>
            </a:r>
            <a:endParaRPr lang="es-CL" dirty="0"/>
          </a:p>
        </p:txBody>
      </p:sp>
      <p:sp>
        <p:nvSpPr>
          <p:cNvPr id="3" name="2 Subtítulo"/>
          <p:cNvSpPr>
            <a:spLocks noGrp="1"/>
          </p:cNvSpPr>
          <p:nvPr>
            <p:ph type="subTitle" idx="1" hasCustomPrompt="1"/>
          </p:nvPr>
        </p:nvSpPr>
        <p:spPr>
          <a:xfrm>
            <a:off x="467544" y="5445223"/>
            <a:ext cx="8136904" cy="400853"/>
          </a:xfrm>
        </p:spPr>
        <p:txBody>
          <a:bodyPr anchor="b">
            <a:normAutofit/>
          </a:bodyPr>
          <a:lstStyle>
            <a:lvl1pPr marL="0" indent="0" algn="r">
              <a:buNone/>
              <a:defRPr sz="1800" b="0">
                <a:solidFill>
                  <a:schemeClr val="tx1">
                    <a:lumMod val="65000"/>
                    <a:lumOff val="35000"/>
                  </a:schemeClr>
                </a:solidFill>
                <a:effectLst/>
                <a:latin typeface="Lucida Sans"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Nombre presentador</a:t>
            </a:r>
            <a:endParaRPr lang="es-CL" dirty="0"/>
          </a:p>
        </p:txBody>
      </p:sp>
      <p:sp>
        <p:nvSpPr>
          <p:cNvPr id="19" name="18 Marcador de texto"/>
          <p:cNvSpPr>
            <a:spLocks noGrp="1"/>
          </p:cNvSpPr>
          <p:nvPr>
            <p:ph type="body" sz="quarter" idx="10" hasCustomPrompt="1"/>
          </p:nvPr>
        </p:nvSpPr>
        <p:spPr>
          <a:xfrm>
            <a:off x="468313" y="5877744"/>
            <a:ext cx="8135937" cy="287560"/>
          </a:xfrm>
        </p:spPr>
        <p:txBody>
          <a:bodyPr>
            <a:normAutofit/>
          </a:bodyPr>
          <a:lstStyle>
            <a:lvl1pPr algn="r">
              <a:buNone/>
              <a:defRPr sz="1400" baseline="0">
                <a:solidFill>
                  <a:schemeClr val="tx1">
                    <a:lumMod val="65000"/>
                    <a:lumOff val="35000"/>
                  </a:schemeClr>
                </a:solidFill>
                <a:latin typeface="Lucida Sans" pitchFamily="34" charset="0"/>
              </a:defRPr>
            </a:lvl1pPr>
          </a:lstStyle>
          <a:p>
            <a:pPr lvl="0"/>
            <a:r>
              <a:rPr lang="es-CL" dirty="0" smtClean="0"/>
              <a:t>Empresa o universidad del presentador</a:t>
            </a:r>
            <a:endParaRPr lang="es-CL" dirty="0"/>
          </a:p>
        </p:txBody>
      </p:sp>
      <p:grpSp>
        <p:nvGrpSpPr>
          <p:cNvPr id="5" name="9 Grupo"/>
          <p:cNvGrpSpPr/>
          <p:nvPr/>
        </p:nvGrpSpPr>
        <p:grpSpPr>
          <a:xfrm>
            <a:off x="6410341" y="2406080"/>
            <a:ext cx="2482139" cy="302840"/>
            <a:chOff x="6410341" y="2636912"/>
            <a:chExt cx="2482139" cy="302840"/>
          </a:xfrm>
        </p:grpSpPr>
        <p:sp>
          <p:nvSpPr>
            <p:cNvPr id="8" name="7 Rectángulo"/>
            <p:cNvSpPr/>
            <p:nvPr userDrawn="1"/>
          </p:nvSpPr>
          <p:spPr>
            <a:xfrm>
              <a:off x="6444208" y="273149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sz="2400" dirty="0">
                <a:solidFill>
                  <a:prstClr val="white"/>
                </a:solidFill>
              </a:endParaRPr>
            </a:p>
          </p:txBody>
        </p:sp>
        <p:sp>
          <p:nvSpPr>
            <p:cNvPr id="9" name="8 CuadroTexto"/>
            <p:cNvSpPr txBox="1"/>
            <p:nvPr userDrawn="1"/>
          </p:nvSpPr>
          <p:spPr>
            <a:xfrm>
              <a:off x="6588224" y="2708920"/>
              <a:ext cx="2304256" cy="230832"/>
            </a:xfrm>
            <a:prstGeom prst="rect">
              <a:avLst/>
            </a:prstGeom>
            <a:noFill/>
          </p:spPr>
          <p:txBody>
            <a:bodyPr wrap="square" rtlCol="0">
              <a:spAutoFit/>
            </a:bodyPr>
            <a:lstStyle/>
            <a:p>
              <a:pPr fontAlgn="base">
                <a:spcBef>
                  <a:spcPct val="0"/>
                </a:spcBef>
                <a:spcAft>
                  <a:spcPct val="0"/>
                </a:spcAft>
              </a:pPr>
              <a:r>
                <a:rPr lang="es-CL" sz="900" dirty="0" smtClean="0">
                  <a:solidFill>
                    <a:prstClr val="white">
                      <a:lumMod val="50000"/>
                    </a:prstClr>
                  </a:solidFill>
                  <a:latin typeface="Lucida Sans" pitchFamily="34" charset="0"/>
                  <a:cs typeface="Arial" pitchFamily="34" charset="0"/>
                </a:rPr>
                <a:t>Premiación Clubes 2012</a:t>
              </a:r>
              <a:endParaRPr lang="es-CL" sz="900" dirty="0">
                <a:solidFill>
                  <a:prstClr val="white">
                    <a:lumMod val="50000"/>
                  </a:prstClr>
                </a:solidFill>
                <a:latin typeface="Lucida Sans" pitchFamily="34" charset="0"/>
                <a:cs typeface="Arial" pitchFamily="34" charset="0"/>
              </a:endParaRPr>
            </a:p>
          </p:txBody>
        </p:sp>
        <p:cxnSp>
          <p:nvCxnSpPr>
            <p:cNvPr id="12" name="11 Conector recto"/>
            <p:cNvCxnSpPr/>
            <p:nvPr userDrawn="1"/>
          </p:nvCxnSpPr>
          <p:spPr>
            <a:xfrm>
              <a:off x="6410341" y="2636912"/>
              <a:ext cx="1906075" cy="0"/>
            </a:xfrm>
            <a:prstGeom prst="line">
              <a:avLst/>
            </a:prstGeom>
            <a:ln w="1270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grpSp>
      <p:sp>
        <p:nvSpPr>
          <p:cNvPr id="4" name="3 CuadroTexto"/>
          <p:cNvSpPr txBox="1"/>
          <p:nvPr/>
        </p:nvSpPr>
        <p:spPr>
          <a:xfrm>
            <a:off x="6253271" y="1801947"/>
            <a:ext cx="2363147" cy="707886"/>
          </a:xfrm>
          <a:prstGeom prst="rect">
            <a:avLst/>
          </a:prstGeom>
          <a:noFill/>
        </p:spPr>
        <p:txBody>
          <a:bodyPr wrap="none" rtlCol="0">
            <a:spAutoFit/>
          </a:bodyPr>
          <a:lstStyle/>
          <a:p>
            <a:pPr fontAlgn="base">
              <a:spcBef>
                <a:spcPct val="0"/>
              </a:spcBef>
              <a:spcAft>
                <a:spcPct val="0"/>
              </a:spcAft>
            </a:pPr>
            <a:r>
              <a:rPr lang="es-CL" sz="4000" b="1" dirty="0" smtClean="0">
                <a:solidFill>
                  <a:srgbClr val="0070C0"/>
                </a:solidFill>
                <a:latin typeface="Trajan Pro" pitchFamily="18" charset="0"/>
                <a:cs typeface="Arial" pitchFamily="34" charset="0"/>
              </a:rPr>
              <a:t>CETIUC</a:t>
            </a:r>
            <a:endParaRPr lang="es-CL" sz="2400" b="1" dirty="0">
              <a:solidFill>
                <a:srgbClr val="0070C0"/>
              </a:solidFill>
              <a:latin typeface="Trajan Pro" pitchFamily="18" charset="0"/>
              <a:cs typeface="Arial" pitchFamily="34"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ormal">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424936" cy="996693"/>
          </a:xfrm>
        </p:spPr>
        <p:txBody>
          <a:bodyPr vert="horz" lIns="91440" tIns="45720" rIns="91440" bIns="45720" rtlCol="0" anchor="ctr">
            <a:noAutofit/>
          </a:bodyPr>
          <a:lstStyle>
            <a:lvl1pPr algn="l" defTabSz="914400" rtl="0" eaLnBrk="1" latinLnBrk="0" hangingPunct="1">
              <a:spcBef>
                <a:spcPct val="0"/>
              </a:spcBef>
              <a:buNone/>
              <a:defRPr lang="es-CL" sz="2800" kern="1200" dirty="0">
                <a:solidFill>
                  <a:schemeClr val="tx1">
                    <a:lumMod val="75000"/>
                    <a:lumOff val="25000"/>
                  </a:schemeClr>
                </a:solidFill>
                <a:effectLst/>
                <a:latin typeface="Lucida Sans" pitchFamily="34" charset="0"/>
                <a:ea typeface="+mj-ea"/>
                <a:cs typeface="Arial" pitchFamily="34" charset="0"/>
              </a:defRPr>
            </a:lvl1pPr>
          </a:lstStyle>
          <a:p>
            <a:r>
              <a:rPr lang="es-ES" smtClean="0"/>
              <a:t>Haga clic para modificar el estilo de título del patrón</a:t>
            </a:r>
            <a:endParaRPr lang="es-CL" dirty="0"/>
          </a:p>
        </p:txBody>
      </p:sp>
      <p:sp>
        <p:nvSpPr>
          <p:cNvPr id="3" name="2 Marcador de contenido"/>
          <p:cNvSpPr>
            <a:spLocks noGrp="1"/>
          </p:cNvSpPr>
          <p:nvPr>
            <p:ph idx="1"/>
          </p:nvPr>
        </p:nvSpPr>
        <p:spPr>
          <a:xfrm>
            <a:off x="457200" y="1268760"/>
            <a:ext cx="8229600" cy="4857403"/>
          </a:xfrm>
        </p:spPr>
        <p:txBody>
          <a:bodyPr>
            <a:normAutofit/>
          </a:bodyPr>
          <a:lstStyle>
            <a:lvl1pPr>
              <a:buClr>
                <a:srgbClr val="FF3300"/>
              </a:buClr>
              <a:defRPr sz="2000">
                <a:solidFill>
                  <a:schemeClr val="tx1">
                    <a:lumMod val="65000"/>
                    <a:lumOff val="35000"/>
                  </a:schemeClr>
                </a:solidFill>
                <a:effectLst/>
                <a:latin typeface="Lucida Sans" pitchFamily="34" charset="0"/>
                <a:cs typeface="Arial" pitchFamily="34" charset="0"/>
              </a:defRPr>
            </a:lvl1pPr>
            <a:lvl2pPr>
              <a:buClr>
                <a:srgbClr val="0070C0"/>
              </a:buClr>
              <a:defRPr sz="1800">
                <a:solidFill>
                  <a:schemeClr val="tx1">
                    <a:lumMod val="50000"/>
                    <a:lumOff val="50000"/>
                  </a:schemeClr>
                </a:solidFill>
                <a:effectLst/>
                <a:latin typeface="Lucida Sans" pitchFamily="34" charset="0"/>
                <a:cs typeface="Arial" pitchFamily="34" charset="0"/>
              </a:defRPr>
            </a:lvl2pPr>
            <a:lvl3pPr>
              <a:defRPr sz="1600">
                <a:solidFill>
                  <a:schemeClr val="tx1">
                    <a:lumMod val="50000"/>
                    <a:lumOff val="50000"/>
                  </a:schemeClr>
                </a:solidFill>
                <a:effectLst/>
                <a:latin typeface="Lucida Sans" pitchFamily="34" charset="0"/>
                <a:cs typeface="Arial" pitchFamily="34" charset="0"/>
              </a:defRPr>
            </a:lvl3pPr>
            <a:lvl4pPr>
              <a:defRPr sz="1400">
                <a:solidFill>
                  <a:schemeClr val="tx1">
                    <a:lumMod val="50000"/>
                    <a:lumOff val="50000"/>
                  </a:schemeClr>
                </a:solidFill>
                <a:effectLst/>
                <a:latin typeface="Lucida Sans" pitchFamily="34" charset="0"/>
                <a:cs typeface="Arial" pitchFamily="34" charset="0"/>
              </a:defRPr>
            </a:lvl4pPr>
            <a:lvl5pPr>
              <a:defRPr sz="1400">
                <a:solidFill>
                  <a:schemeClr val="tx1">
                    <a:lumMod val="50000"/>
                    <a:lumOff val="50000"/>
                  </a:schemeClr>
                </a:solidFill>
                <a:effectLst/>
                <a:latin typeface="Lucida Sans"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14" name="13 Marcador de número de diapositiva"/>
          <p:cNvSpPr>
            <a:spLocks noGrp="1"/>
          </p:cNvSpPr>
          <p:nvPr>
            <p:ph type="sldNum" sz="quarter" idx="10"/>
          </p:nvPr>
        </p:nvSpPr>
        <p:spPr>
          <a:xfrm>
            <a:off x="7740352" y="6448251"/>
            <a:ext cx="1162472" cy="365125"/>
          </a:xfrm>
        </p:spPr>
        <p:txBody>
          <a:bodyPr/>
          <a:lstStyle>
            <a:lvl1pPr>
              <a:defRPr b="1"/>
            </a:lvl1pPr>
          </a:lstStyle>
          <a:p>
            <a:pPr>
              <a:defRPr/>
            </a:pPr>
            <a:fld id="{EBA92D92-15FE-41FF-950C-BEB163BC065B}" type="slidenum">
              <a:rPr lang="en-US" smtClean="0">
                <a:solidFill>
                  <a:prstClr val="black">
                    <a:tint val="75000"/>
                  </a:prstClr>
                </a:solidFill>
              </a:rPr>
              <a:pPr>
                <a:defRPr/>
              </a:pPr>
              <a:t>‹Nº›</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icio de sección">
    <p:spTree>
      <p:nvGrpSpPr>
        <p:cNvPr id="1" name=""/>
        <p:cNvGrpSpPr/>
        <p:nvPr/>
      </p:nvGrpSpPr>
      <p:grpSpPr>
        <a:xfrm>
          <a:off x="0" y="0"/>
          <a:ext cx="0" cy="0"/>
          <a:chOff x="0" y="0"/>
          <a:chExt cx="0" cy="0"/>
        </a:xfrm>
      </p:grpSpPr>
      <p:pic>
        <p:nvPicPr>
          <p:cNvPr id="7" name="6 Imagen" descr="thumbnail.jpg"/>
          <p:cNvPicPr>
            <a:picLocks noChangeAspect="1"/>
          </p:cNvPicPr>
          <p:nvPr/>
        </p:nvPicPr>
        <p:blipFill>
          <a:blip r:embed="rId2" cstate="print"/>
          <a:stretch>
            <a:fillRect/>
          </a:stretch>
        </p:blipFill>
        <p:spPr>
          <a:xfrm>
            <a:off x="142844" y="285728"/>
            <a:ext cx="5214693" cy="3538542"/>
          </a:xfrm>
          <a:prstGeom prst="rect">
            <a:avLst/>
          </a:prstGeom>
        </p:spPr>
      </p:pic>
      <p:sp>
        <p:nvSpPr>
          <p:cNvPr id="2" name="1 Título"/>
          <p:cNvSpPr>
            <a:spLocks noGrp="1"/>
          </p:cNvSpPr>
          <p:nvPr>
            <p:ph type="title"/>
          </p:nvPr>
        </p:nvSpPr>
        <p:spPr>
          <a:xfrm>
            <a:off x="722313" y="4406900"/>
            <a:ext cx="7772400" cy="1362075"/>
          </a:xfrm>
        </p:spPr>
        <p:txBody>
          <a:bodyPr anchor="t">
            <a:normAutofit/>
          </a:bodyPr>
          <a:lstStyle>
            <a:lvl1pPr algn="l">
              <a:defRPr sz="2800" b="1" cap="all">
                <a:solidFill>
                  <a:schemeClr val="tx1">
                    <a:lumMod val="75000"/>
                    <a:lumOff val="25000"/>
                  </a:schemeClr>
                </a:solidFill>
                <a:latin typeface="Lucida Sans" pitchFamily="34" charset="0"/>
              </a:defRPr>
            </a:lvl1pPr>
          </a:lstStyle>
          <a:p>
            <a:r>
              <a:rPr lang="es-ES" smtClean="0"/>
              <a:t>Haga clic para modificar el estilo de título del patrón</a:t>
            </a:r>
            <a:endParaRPr lang="es-CL" dirty="0"/>
          </a:p>
        </p:txBody>
      </p:sp>
      <p:sp>
        <p:nvSpPr>
          <p:cNvPr id="3" name="2 Marcador de texto"/>
          <p:cNvSpPr>
            <a:spLocks noGrp="1"/>
          </p:cNvSpPr>
          <p:nvPr>
            <p:ph type="body" idx="1"/>
          </p:nvPr>
        </p:nvSpPr>
        <p:spPr>
          <a:xfrm>
            <a:off x="722313" y="3643314"/>
            <a:ext cx="7772400" cy="763586"/>
          </a:xfrm>
        </p:spPr>
        <p:txBody>
          <a:bodyPr anchor="b">
            <a:normAutofit/>
          </a:bodyPr>
          <a:lstStyle>
            <a:lvl1pPr marL="0" indent="0">
              <a:buNone/>
              <a:defRPr sz="1800">
                <a:solidFill>
                  <a:schemeClr val="tx1">
                    <a:tint val="75000"/>
                  </a:schemeClr>
                </a:solidFill>
                <a:latin typeface="Lucida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5 Marcador de número de diapositiva"/>
          <p:cNvSpPr>
            <a:spLocks noGrp="1"/>
          </p:cNvSpPr>
          <p:nvPr>
            <p:ph type="sldNum" sz="quarter" idx="12"/>
          </p:nvPr>
        </p:nvSpPr>
        <p:spPr/>
        <p:txBody>
          <a:bodyPr/>
          <a:lstStyle>
            <a:lvl1pPr>
              <a:defRPr>
                <a:latin typeface="Lucida Sans" pitchFamily="34" charset="0"/>
              </a:defRPr>
            </a:lvl1pPr>
          </a:lstStyle>
          <a:p>
            <a:pPr>
              <a:defRPr/>
            </a:pPr>
            <a:fld id="{EBA92D92-15FE-41FF-950C-BEB163BC065B}" type="slidenum">
              <a:rPr lang="en-US" smtClean="0">
                <a:solidFill>
                  <a:prstClr val="black">
                    <a:tint val="75000"/>
                  </a:prstClr>
                </a:solidFill>
              </a:rPr>
              <a:pPr>
                <a:defRPr/>
              </a:pPr>
              <a:t>‹Nº›</a:t>
            </a:fld>
            <a:endParaRPr lang="en-US">
              <a:solidFill>
                <a:prstClr val="black">
                  <a:tint val="75000"/>
                </a:prstClr>
              </a:solidFill>
            </a:endParaRPr>
          </a:p>
        </p:txBody>
      </p:sp>
      <p:grpSp>
        <p:nvGrpSpPr>
          <p:cNvPr id="4" name="15 Grupo"/>
          <p:cNvGrpSpPr/>
          <p:nvPr/>
        </p:nvGrpSpPr>
        <p:grpSpPr>
          <a:xfrm>
            <a:off x="6410341" y="2406080"/>
            <a:ext cx="2482139" cy="302840"/>
            <a:chOff x="6410341" y="2636912"/>
            <a:chExt cx="2482139" cy="302840"/>
          </a:xfrm>
        </p:grpSpPr>
        <p:sp>
          <p:nvSpPr>
            <p:cNvPr id="17" name="16 Rectángulo"/>
            <p:cNvSpPr/>
            <p:nvPr userDrawn="1"/>
          </p:nvSpPr>
          <p:spPr>
            <a:xfrm>
              <a:off x="6444208" y="273149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sz="2400" dirty="0">
                <a:solidFill>
                  <a:prstClr val="white"/>
                </a:solidFill>
              </a:endParaRPr>
            </a:p>
          </p:txBody>
        </p:sp>
        <p:sp>
          <p:nvSpPr>
            <p:cNvPr id="18" name="17 CuadroTexto"/>
            <p:cNvSpPr txBox="1"/>
            <p:nvPr userDrawn="1"/>
          </p:nvSpPr>
          <p:spPr>
            <a:xfrm>
              <a:off x="6588224" y="2708920"/>
              <a:ext cx="2304256" cy="230832"/>
            </a:xfrm>
            <a:prstGeom prst="rect">
              <a:avLst/>
            </a:prstGeom>
            <a:noFill/>
          </p:spPr>
          <p:txBody>
            <a:bodyPr wrap="square" rtlCol="0">
              <a:spAutoFit/>
            </a:bodyPr>
            <a:lstStyle/>
            <a:p>
              <a:pPr fontAlgn="base">
                <a:spcBef>
                  <a:spcPct val="0"/>
                </a:spcBef>
                <a:spcAft>
                  <a:spcPct val="0"/>
                </a:spcAft>
              </a:pPr>
              <a:r>
                <a:rPr lang="es-CL" sz="900" dirty="0" smtClean="0">
                  <a:solidFill>
                    <a:prstClr val="white">
                      <a:lumMod val="50000"/>
                    </a:prstClr>
                  </a:solidFill>
                  <a:latin typeface="Lucida Sans" pitchFamily="34" charset="0"/>
                  <a:cs typeface="Arial" pitchFamily="34" charset="0"/>
                </a:rPr>
                <a:t>Premiación Clubes 2012</a:t>
              </a:r>
              <a:endParaRPr lang="es-CL" sz="900" dirty="0">
                <a:solidFill>
                  <a:prstClr val="white">
                    <a:lumMod val="50000"/>
                  </a:prstClr>
                </a:solidFill>
                <a:latin typeface="Lucida Sans" pitchFamily="34" charset="0"/>
                <a:cs typeface="Arial" pitchFamily="34" charset="0"/>
              </a:endParaRPr>
            </a:p>
          </p:txBody>
        </p:sp>
        <p:cxnSp>
          <p:nvCxnSpPr>
            <p:cNvPr id="19" name="18 Conector recto"/>
            <p:cNvCxnSpPr/>
            <p:nvPr userDrawn="1"/>
          </p:nvCxnSpPr>
          <p:spPr>
            <a:xfrm>
              <a:off x="6410341" y="2636912"/>
              <a:ext cx="1906075" cy="0"/>
            </a:xfrm>
            <a:prstGeom prst="line">
              <a:avLst/>
            </a:prstGeom>
            <a:ln w="1270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grpSp>
      <p:sp>
        <p:nvSpPr>
          <p:cNvPr id="20" name="19 CuadroTexto"/>
          <p:cNvSpPr txBox="1"/>
          <p:nvPr/>
        </p:nvSpPr>
        <p:spPr>
          <a:xfrm>
            <a:off x="6253271" y="1801947"/>
            <a:ext cx="2363147" cy="707886"/>
          </a:xfrm>
          <a:prstGeom prst="rect">
            <a:avLst/>
          </a:prstGeom>
          <a:noFill/>
        </p:spPr>
        <p:txBody>
          <a:bodyPr wrap="none" rtlCol="0">
            <a:spAutoFit/>
          </a:bodyPr>
          <a:lstStyle>
            <a:defPPr>
              <a:defRPr lang="es-CL"/>
            </a:defPPr>
            <a:lvl1pPr>
              <a:defRPr sz="4000" b="1">
                <a:solidFill>
                  <a:srgbClr val="0070C0"/>
                </a:solidFill>
                <a:latin typeface="Trajan Pro" pitchFamily="18" charset="0"/>
              </a:defRPr>
            </a:lvl1pPr>
          </a:lstStyle>
          <a:p>
            <a:pPr fontAlgn="base">
              <a:spcBef>
                <a:spcPct val="0"/>
              </a:spcBef>
              <a:spcAft>
                <a:spcPct val="0"/>
              </a:spcAft>
            </a:pPr>
            <a:r>
              <a:rPr lang="es-CL" dirty="0" smtClean="0">
                <a:cs typeface="Arial" pitchFamily="34" charset="0"/>
              </a:rPr>
              <a:t>CETIUC</a:t>
            </a:r>
            <a:endParaRPr lang="es-CL" dirty="0">
              <a:cs typeface="Arial"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340768"/>
            <a:ext cx="4038600" cy="4785395"/>
          </a:xfrm>
        </p:spPr>
        <p:txBody>
          <a:bodyPr>
            <a:normAutofit/>
          </a:bodyPr>
          <a:lstStyle>
            <a:lvl1pPr>
              <a:defRPr sz="2000"/>
            </a:lvl1pPr>
            <a:lvl2pPr>
              <a:buClr>
                <a:srgbClr val="0070C0"/>
              </a:buCl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4" name="3 Marcador de contenido"/>
          <p:cNvSpPr>
            <a:spLocks noGrp="1"/>
          </p:cNvSpPr>
          <p:nvPr>
            <p:ph sz="half" idx="2"/>
          </p:nvPr>
        </p:nvSpPr>
        <p:spPr>
          <a:xfrm>
            <a:off x="4648200" y="1340768"/>
            <a:ext cx="4038600" cy="4785395"/>
          </a:xfrm>
        </p:spPr>
        <p:txBody>
          <a:bodyPr>
            <a:normAutofit/>
          </a:bodyPr>
          <a:lstStyle>
            <a:lvl1pPr>
              <a:defRPr sz="2000"/>
            </a:lvl1pPr>
            <a:lvl2pPr>
              <a:buClr>
                <a:srgbClr val="0070C0"/>
              </a:buCl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7" name="6 Marcador de número de diapositiva"/>
          <p:cNvSpPr>
            <a:spLocks noGrp="1"/>
          </p:cNvSpPr>
          <p:nvPr>
            <p:ph type="sldNum" sz="quarter" idx="12"/>
          </p:nvPr>
        </p:nvSpPr>
        <p:spPr/>
        <p:txBody>
          <a:bodyPr/>
          <a:lstStyle/>
          <a:p>
            <a:pPr>
              <a:defRPr/>
            </a:pPr>
            <a:fld id="{13C38CE5-5EDA-401C-85BB-8B6F722D62F7}" type="slidenum">
              <a:rPr lang="en-US" smtClean="0">
                <a:solidFill>
                  <a:prstClr val="black">
                    <a:tint val="75000"/>
                  </a:prstClr>
                </a:solidFill>
              </a:rPr>
              <a:pPr>
                <a:defRPr/>
              </a:pPr>
              <a:t>‹Nº›</a:t>
            </a:fld>
            <a:endParaRPr lang="en-US">
              <a:solidFill>
                <a:prstClr val="black">
                  <a:tint val="75000"/>
                </a:prstClr>
              </a:solidFill>
            </a:endParaRPr>
          </a:p>
        </p:txBody>
      </p:sp>
      <p:sp>
        <p:nvSpPr>
          <p:cNvPr id="20" name="1 Título"/>
          <p:cNvSpPr>
            <a:spLocks noGrp="1"/>
          </p:cNvSpPr>
          <p:nvPr>
            <p:ph type="title"/>
          </p:nvPr>
        </p:nvSpPr>
        <p:spPr>
          <a:xfrm>
            <a:off x="179512" y="116632"/>
            <a:ext cx="8424936" cy="996693"/>
          </a:xfrm>
        </p:spPr>
        <p:txBody>
          <a:bodyPr vert="horz" lIns="91440" tIns="45720" rIns="91440" bIns="45720" rtlCol="0" anchor="ctr">
            <a:noAutofit/>
          </a:bodyPr>
          <a:lstStyle>
            <a:lvl1pPr algn="l" defTabSz="914400" rtl="0" eaLnBrk="1" latinLnBrk="0" hangingPunct="1">
              <a:spcBef>
                <a:spcPct val="0"/>
              </a:spcBef>
              <a:buNone/>
              <a:defRPr lang="es-CL" sz="2800" kern="1200" dirty="0">
                <a:solidFill>
                  <a:schemeClr val="tx1">
                    <a:lumMod val="75000"/>
                    <a:lumOff val="25000"/>
                  </a:schemeClr>
                </a:solidFill>
                <a:effectLst/>
                <a:latin typeface="Lucida Sans" pitchFamily="34" charset="0"/>
                <a:ea typeface="+mj-ea"/>
                <a:cs typeface="Arial" pitchFamily="34" charset="0"/>
              </a:defRPr>
            </a:lvl1pPr>
          </a:lstStyle>
          <a:p>
            <a:r>
              <a:rPr lang="es-ES" smtClean="0"/>
              <a:t>Haga clic para modificar el estilo de título del patrón</a:t>
            </a:r>
            <a:endParaRPr lang="es-CL" dirty="0"/>
          </a:p>
        </p:txBody>
      </p:sp>
      <p:pic>
        <p:nvPicPr>
          <p:cNvPr id="10" name="Picture 2"/>
          <p:cNvPicPr>
            <a:picLocks noChangeAspect="1" noChangeArrowheads="1"/>
          </p:cNvPicPr>
          <p:nvPr/>
        </p:nvPicPr>
        <p:blipFill>
          <a:blip r:embed="rId2" cstate="print"/>
          <a:srcRect/>
          <a:stretch>
            <a:fillRect/>
          </a:stretch>
        </p:blipFill>
        <p:spPr bwMode="auto">
          <a:xfrm>
            <a:off x="122018" y="6266340"/>
            <a:ext cx="1171575" cy="361950"/>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268760"/>
            <a:ext cx="4040188" cy="639762"/>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988840"/>
            <a:ext cx="4040188" cy="4137323"/>
          </a:xfrm>
        </p:spPr>
        <p:txBody>
          <a:bodyPr>
            <a:normAutofit/>
          </a:bodyPr>
          <a:lstStyle>
            <a:lvl1pPr>
              <a:defRPr sz="1800"/>
            </a:lvl1pPr>
            <a:lvl2pPr>
              <a:buClr>
                <a:srgbClr val="0070C0"/>
              </a:buClr>
              <a:defRPr sz="1800">
                <a:solidFill>
                  <a:schemeClr val="tx1">
                    <a:lumMod val="65000"/>
                    <a:lumOff val="35000"/>
                  </a:schemeClr>
                </a:solidFill>
              </a:defRPr>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5" name="4 Marcador de texto"/>
          <p:cNvSpPr>
            <a:spLocks noGrp="1"/>
          </p:cNvSpPr>
          <p:nvPr>
            <p:ph type="body" sz="quarter" idx="3"/>
          </p:nvPr>
        </p:nvSpPr>
        <p:spPr>
          <a:xfrm>
            <a:off x="4645025" y="1268760"/>
            <a:ext cx="4041775" cy="639762"/>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988840"/>
            <a:ext cx="4041775" cy="4137323"/>
          </a:xfrm>
        </p:spPr>
        <p:txBody>
          <a:bodyPr>
            <a:normAutofit/>
          </a:bodyPr>
          <a:lstStyle>
            <a:lvl1pPr>
              <a:defRPr sz="1800"/>
            </a:lvl1pPr>
            <a:lvl2pPr>
              <a:buClr>
                <a:srgbClr val="0070C0"/>
              </a:buClr>
              <a:defRPr sz="1800">
                <a:solidFill>
                  <a:schemeClr val="tx1">
                    <a:lumMod val="65000"/>
                    <a:lumOff val="35000"/>
                  </a:schemeClr>
                </a:solidFill>
              </a:defRPr>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9" name="8 Marcador de número de diapositiva"/>
          <p:cNvSpPr>
            <a:spLocks noGrp="1"/>
          </p:cNvSpPr>
          <p:nvPr>
            <p:ph type="sldNum" sz="quarter" idx="12"/>
          </p:nvPr>
        </p:nvSpPr>
        <p:spPr/>
        <p:txBody>
          <a:bodyPr/>
          <a:lstStyle/>
          <a:p>
            <a:pPr>
              <a:defRPr/>
            </a:pPr>
            <a:fld id="{B80AB9A2-56E1-4F78-9F9B-DFAA18ADC435}" type="slidenum">
              <a:rPr lang="en-US" smtClean="0">
                <a:solidFill>
                  <a:prstClr val="black">
                    <a:tint val="75000"/>
                  </a:prstClr>
                </a:solidFill>
              </a:rPr>
              <a:pPr>
                <a:defRPr/>
              </a:pPr>
              <a:t>‹Nº›</a:t>
            </a:fld>
            <a:endParaRPr lang="en-US">
              <a:solidFill>
                <a:prstClr val="black">
                  <a:tint val="75000"/>
                </a:prstClr>
              </a:solidFill>
            </a:endParaRPr>
          </a:p>
        </p:txBody>
      </p:sp>
      <p:sp>
        <p:nvSpPr>
          <p:cNvPr id="22" name="1 Título"/>
          <p:cNvSpPr>
            <a:spLocks noGrp="1"/>
          </p:cNvSpPr>
          <p:nvPr>
            <p:ph type="title"/>
          </p:nvPr>
        </p:nvSpPr>
        <p:spPr>
          <a:xfrm>
            <a:off x="179512" y="116632"/>
            <a:ext cx="8424936" cy="996693"/>
          </a:xfrm>
        </p:spPr>
        <p:txBody>
          <a:bodyPr vert="horz" lIns="91440" tIns="45720" rIns="91440" bIns="45720" rtlCol="0" anchor="ctr">
            <a:noAutofit/>
          </a:bodyPr>
          <a:lstStyle>
            <a:lvl1pPr algn="l" defTabSz="914400" rtl="0" eaLnBrk="1" latinLnBrk="0" hangingPunct="1">
              <a:spcBef>
                <a:spcPct val="0"/>
              </a:spcBef>
              <a:buNone/>
              <a:defRPr lang="es-CL" sz="2800" kern="1200" dirty="0">
                <a:solidFill>
                  <a:schemeClr val="tx1">
                    <a:lumMod val="75000"/>
                    <a:lumOff val="25000"/>
                  </a:schemeClr>
                </a:solidFill>
                <a:effectLst/>
                <a:latin typeface="Lucida Sans" pitchFamily="34" charset="0"/>
                <a:ea typeface="+mj-ea"/>
                <a:cs typeface="Arial" pitchFamily="34" charset="0"/>
              </a:defRPr>
            </a:lvl1pPr>
          </a:lstStyle>
          <a:p>
            <a:r>
              <a:rPr lang="es-ES" smtClean="0"/>
              <a:t>Haga clic para modificar el estilo de título del patrón</a:t>
            </a:r>
            <a:endParaRPr lang="es-CL" dirty="0"/>
          </a:p>
        </p:txBody>
      </p:sp>
      <p:pic>
        <p:nvPicPr>
          <p:cNvPr id="11" name="Picture 2"/>
          <p:cNvPicPr>
            <a:picLocks noChangeAspect="1" noChangeArrowheads="1"/>
          </p:cNvPicPr>
          <p:nvPr/>
        </p:nvPicPr>
        <p:blipFill>
          <a:blip r:embed="rId2" cstate="print"/>
          <a:srcRect/>
          <a:stretch>
            <a:fillRect/>
          </a:stretch>
        </p:blipFill>
        <p:spPr bwMode="auto">
          <a:xfrm>
            <a:off x="122018" y="6266340"/>
            <a:ext cx="1171575" cy="361950"/>
          </a:xfrm>
          <a:prstGeom prst="rect">
            <a:avLst/>
          </a:prstGeom>
          <a:noFill/>
          <a:ln w="9525">
            <a:noFill/>
            <a:miter lim="800000"/>
            <a:headEnd/>
            <a:tailEnd/>
          </a:ln>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8D13222-9532-4F17-83DF-F1E35AB7D42D}" type="slidenum">
              <a:rPr lang="en-US" smtClean="0">
                <a:solidFill>
                  <a:prstClr val="black">
                    <a:tint val="75000"/>
                  </a:prstClr>
                </a:solidFill>
              </a:rPr>
              <a:pPr>
                <a:defRPr/>
              </a:pPr>
              <a:t>‹Nº›</a:t>
            </a:fld>
            <a:endParaRPr lang="en-US">
              <a:solidFill>
                <a:prstClr val="black">
                  <a:tint val="75000"/>
                </a:prstClr>
              </a:solidFill>
            </a:endParaRPr>
          </a:p>
        </p:txBody>
      </p:sp>
      <p:sp>
        <p:nvSpPr>
          <p:cNvPr id="18" name="1 Título"/>
          <p:cNvSpPr>
            <a:spLocks noGrp="1"/>
          </p:cNvSpPr>
          <p:nvPr>
            <p:ph type="title"/>
          </p:nvPr>
        </p:nvSpPr>
        <p:spPr>
          <a:xfrm>
            <a:off x="179512" y="116632"/>
            <a:ext cx="8424936" cy="996693"/>
          </a:xfrm>
        </p:spPr>
        <p:txBody>
          <a:bodyPr vert="horz" lIns="91440" tIns="45720" rIns="91440" bIns="45720" rtlCol="0" anchor="ctr">
            <a:noAutofit/>
          </a:bodyPr>
          <a:lstStyle>
            <a:lvl1pPr algn="l" defTabSz="914400" rtl="0" eaLnBrk="1" latinLnBrk="0" hangingPunct="1">
              <a:spcBef>
                <a:spcPct val="0"/>
              </a:spcBef>
              <a:buNone/>
              <a:defRPr lang="es-CL" sz="2800" kern="1200" dirty="0">
                <a:solidFill>
                  <a:schemeClr val="tx1">
                    <a:lumMod val="75000"/>
                    <a:lumOff val="25000"/>
                  </a:schemeClr>
                </a:solidFill>
                <a:effectLst/>
                <a:latin typeface="Lucida Sans" pitchFamily="34" charset="0"/>
                <a:ea typeface="+mj-ea"/>
                <a:cs typeface="Arial" pitchFamily="34" charset="0"/>
              </a:defRPr>
            </a:lvl1pPr>
          </a:lstStyle>
          <a:p>
            <a:r>
              <a:rPr lang="es-ES" smtClean="0"/>
              <a:t>Haga clic para modificar el estilo de título del patrón</a:t>
            </a:r>
            <a:endParaRPr lang="es-CL" dirty="0"/>
          </a:p>
        </p:txBody>
      </p:sp>
      <p:pic>
        <p:nvPicPr>
          <p:cNvPr id="7" name="Picture 2"/>
          <p:cNvPicPr>
            <a:picLocks noChangeAspect="1" noChangeArrowheads="1"/>
          </p:cNvPicPr>
          <p:nvPr/>
        </p:nvPicPr>
        <p:blipFill>
          <a:blip r:embed="rId2" cstate="print"/>
          <a:srcRect/>
          <a:stretch>
            <a:fillRect/>
          </a:stretch>
        </p:blipFill>
        <p:spPr bwMode="auto">
          <a:xfrm>
            <a:off x="122018" y="6266340"/>
            <a:ext cx="1171575" cy="361950"/>
          </a:xfrm>
          <a:prstGeom prst="rect">
            <a:avLst/>
          </a:prstGeom>
          <a:noFill/>
          <a:ln w="9525">
            <a:noFill/>
            <a:miter lim="800000"/>
            <a:headEnd/>
            <a:tailEnd/>
          </a:ln>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ítulo y tabla">
    <p:spTree>
      <p:nvGrpSpPr>
        <p:cNvPr id="1" name=""/>
        <p:cNvGrpSpPr/>
        <p:nvPr/>
      </p:nvGrpSpPr>
      <p:grpSpPr>
        <a:xfrm>
          <a:off x="0" y="0"/>
          <a:ext cx="0" cy="0"/>
          <a:chOff x="0" y="0"/>
          <a:chExt cx="0" cy="0"/>
        </a:xfrm>
      </p:grpSpPr>
      <p:sp>
        <p:nvSpPr>
          <p:cNvPr id="3" name="2 Marcador de tabla"/>
          <p:cNvSpPr>
            <a:spLocks noGrp="1"/>
          </p:cNvSpPr>
          <p:nvPr>
            <p:ph type="tbl" idx="1"/>
          </p:nvPr>
        </p:nvSpPr>
        <p:spPr>
          <a:xfrm>
            <a:off x="467544" y="1268760"/>
            <a:ext cx="8208912" cy="4827240"/>
          </a:xfrm>
        </p:spPr>
        <p:txBody>
          <a:bodyPr>
            <a:normAutofit/>
          </a:bodyPr>
          <a:lstStyle>
            <a:lvl1pPr>
              <a:defRPr sz="2000"/>
            </a:lvl1pPr>
          </a:lstStyle>
          <a:p>
            <a:pPr lvl="0"/>
            <a:r>
              <a:rPr lang="es-ES" noProof="0" smtClean="0"/>
              <a:t>Haga clic en el icono para agregar una tabla</a:t>
            </a:r>
            <a:endParaRPr lang="es-CL" noProof="0" dirty="0" smtClean="0"/>
          </a:p>
        </p:txBody>
      </p:sp>
      <p:sp>
        <p:nvSpPr>
          <p:cNvPr id="6" name="Rectangle 6"/>
          <p:cNvSpPr>
            <a:spLocks noGrp="1" noChangeArrowheads="1"/>
          </p:cNvSpPr>
          <p:nvPr>
            <p:ph type="sldNum" sz="quarter" idx="12"/>
          </p:nvPr>
        </p:nvSpPr>
        <p:spPr>
          <a:ln/>
        </p:spPr>
        <p:txBody>
          <a:bodyPr/>
          <a:lstStyle>
            <a:lvl1pPr>
              <a:defRPr/>
            </a:lvl1pPr>
          </a:lstStyle>
          <a:p>
            <a:pPr>
              <a:defRPr/>
            </a:pPr>
            <a:fld id="{EBA92D92-15FE-41FF-950C-BEB163BC065B}" type="slidenum">
              <a:rPr lang="en-US" smtClean="0">
                <a:solidFill>
                  <a:prstClr val="black">
                    <a:tint val="75000"/>
                  </a:prstClr>
                </a:solidFill>
              </a:rPr>
              <a:pPr>
                <a:defRPr/>
              </a:pPr>
              <a:t>‹Nº›</a:t>
            </a:fld>
            <a:endParaRPr lang="en-US">
              <a:solidFill>
                <a:prstClr val="black">
                  <a:tint val="75000"/>
                </a:prstClr>
              </a:solidFill>
            </a:endParaRPr>
          </a:p>
        </p:txBody>
      </p:sp>
      <p:sp>
        <p:nvSpPr>
          <p:cNvPr id="15" name="1 Título"/>
          <p:cNvSpPr>
            <a:spLocks noGrp="1"/>
          </p:cNvSpPr>
          <p:nvPr>
            <p:ph type="title"/>
          </p:nvPr>
        </p:nvSpPr>
        <p:spPr>
          <a:xfrm>
            <a:off x="179512" y="116632"/>
            <a:ext cx="8424936" cy="996693"/>
          </a:xfrm>
        </p:spPr>
        <p:txBody>
          <a:bodyPr vert="horz" lIns="91440" tIns="45720" rIns="91440" bIns="45720" rtlCol="0" anchor="ctr">
            <a:noAutofit/>
          </a:bodyPr>
          <a:lstStyle>
            <a:lvl1pPr algn="l" defTabSz="914400" rtl="0" eaLnBrk="1" latinLnBrk="0" hangingPunct="1">
              <a:spcBef>
                <a:spcPct val="0"/>
              </a:spcBef>
              <a:buNone/>
              <a:defRPr lang="es-CL" sz="2800" kern="1200" dirty="0">
                <a:solidFill>
                  <a:schemeClr val="tx1">
                    <a:lumMod val="75000"/>
                    <a:lumOff val="25000"/>
                  </a:schemeClr>
                </a:solidFill>
                <a:effectLst/>
                <a:latin typeface="Lucida Sans" pitchFamily="34" charset="0"/>
                <a:ea typeface="+mj-ea"/>
                <a:cs typeface="Arial" pitchFamily="34" charset="0"/>
              </a:defRPr>
            </a:lvl1pPr>
          </a:lstStyle>
          <a:p>
            <a:r>
              <a:rPr lang="es-ES" smtClean="0"/>
              <a:t>Haga clic para modificar el estilo de título del patrón</a:t>
            </a:r>
            <a:endParaRPr lang="es-CL" dirty="0"/>
          </a:p>
        </p:txBody>
      </p:sp>
      <p:pic>
        <p:nvPicPr>
          <p:cNvPr id="9" name="Picture 2"/>
          <p:cNvPicPr>
            <a:picLocks noChangeAspect="1" noChangeArrowheads="1"/>
          </p:cNvPicPr>
          <p:nvPr/>
        </p:nvPicPr>
        <p:blipFill>
          <a:blip r:embed="rId2" cstate="print"/>
          <a:srcRect/>
          <a:stretch>
            <a:fillRect/>
          </a:stretch>
        </p:blipFill>
        <p:spPr bwMode="auto">
          <a:xfrm>
            <a:off x="122018" y="6266340"/>
            <a:ext cx="1171575" cy="361950"/>
          </a:xfrm>
          <a:prstGeom prst="rect">
            <a:avLst/>
          </a:prstGeom>
          <a:noFill/>
          <a:ln w="9525">
            <a:noFill/>
            <a:miter lim="800000"/>
            <a:headEnd/>
            <a:tailEnd/>
          </a:ln>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ierre de presentación">
    <p:spTree>
      <p:nvGrpSpPr>
        <p:cNvPr id="1" name=""/>
        <p:cNvGrpSpPr/>
        <p:nvPr/>
      </p:nvGrpSpPr>
      <p:grpSpPr>
        <a:xfrm>
          <a:off x="0" y="0"/>
          <a:ext cx="0" cy="0"/>
          <a:chOff x="0" y="0"/>
          <a:chExt cx="0" cy="0"/>
        </a:xfrm>
      </p:grpSpPr>
      <p:pic>
        <p:nvPicPr>
          <p:cNvPr id="7" name="6 Imagen" descr="thumbnail.jpg"/>
          <p:cNvPicPr>
            <a:picLocks noChangeAspect="1"/>
          </p:cNvPicPr>
          <p:nvPr/>
        </p:nvPicPr>
        <p:blipFill>
          <a:blip r:embed="rId2" cstate="print"/>
          <a:stretch>
            <a:fillRect/>
          </a:stretch>
        </p:blipFill>
        <p:spPr>
          <a:xfrm>
            <a:off x="899592" y="2132856"/>
            <a:ext cx="5214693" cy="3538542"/>
          </a:xfrm>
          <a:prstGeom prst="rect">
            <a:avLst/>
          </a:prstGeom>
        </p:spPr>
      </p:pic>
      <p:grpSp>
        <p:nvGrpSpPr>
          <p:cNvPr id="2" name="8 Grupo"/>
          <p:cNvGrpSpPr/>
          <p:nvPr/>
        </p:nvGrpSpPr>
        <p:grpSpPr>
          <a:xfrm>
            <a:off x="6410341" y="2406080"/>
            <a:ext cx="2482139" cy="302840"/>
            <a:chOff x="6410341" y="2636912"/>
            <a:chExt cx="2482139" cy="302840"/>
          </a:xfrm>
        </p:grpSpPr>
        <p:sp>
          <p:nvSpPr>
            <p:cNvPr id="15" name="14 Rectángulo"/>
            <p:cNvSpPr/>
            <p:nvPr userDrawn="1"/>
          </p:nvSpPr>
          <p:spPr>
            <a:xfrm>
              <a:off x="6444208" y="273149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sz="2400" dirty="0">
                <a:solidFill>
                  <a:prstClr val="white"/>
                </a:solidFill>
              </a:endParaRPr>
            </a:p>
          </p:txBody>
        </p:sp>
        <p:sp>
          <p:nvSpPr>
            <p:cNvPr id="16" name="15 CuadroTexto"/>
            <p:cNvSpPr txBox="1"/>
            <p:nvPr userDrawn="1"/>
          </p:nvSpPr>
          <p:spPr>
            <a:xfrm>
              <a:off x="6588224" y="2708920"/>
              <a:ext cx="2304256" cy="230832"/>
            </a:xfrm>
            <a:prstGeom prst="rect">
              <a:avLst/>
            </a:prstGeom>
            <a:noFill/>
          </p:spPr>
          <p:txBody>
            <a:bodyPr wrap="square" rtlCol="0">
              <a:spAutoFit/>
            </a:bodyPr>
            <a:lstStyle/>
            <a:p>
              <a:pPr fontAlgn="base">
                <a:spcBef>
                  <a:spcPct val="0"/>
                </a:spcBef>
                <a:spcAft>
                  <a:spcPct val="0"/>
                </a:spcAft>
              </a:pPr>
              <a:r>
                <a:rPr lang="es-CL" sz="900" dirty="0" smtClean="0">
                  <a:solidFill>
                    <a:prstClr val="white">
                      <a:lumMod val="50000"/>
                    </a:prstClr>
                  </a:solidFill>
                  <a:latin typeface="Lucida Sans" pitchFamily="34" charset="0"/>
                  <a:cs typeface="Arial" pitchFamily="34" charset="0"/>
                </a:rPr>
                <a:t>Premiación Clubes 2012</a:t>
              </a:r>
              <a:endParaRPr lang="es-CL" sz="900" dirty="0">
                <a:solidFill>
                  <a:prstClr val="white">
                    <a:lumMod val="50000"/>
                  </a:prstClr>
                </a:solidFill>
                <a:latin typeface="Lucida Sans" pitchFamily="34" charset="0"/>
                <a:cs typeface="Arial" pitchFamily="34" charset="0"/>
              </a:endParaRPr>
            </a:p>
          </p:txBody>
        </p:sp>
        <p:cxnSp>
          <p:nvCxnSpPr>
            <p:cNvPr id="17" name="16 Conector recto"/>
            <p:cNvCxnSpPr/>
            <p:nvPr userDrawn="1"/>
          </p:nvCxnSpPr>
          <p:spPr>
            <a:xfrm>
              <a:off x="6410341" y="2636912"/>
              <a:ext cx="1906075" cy="0"/>
            </a:xfrm>
            <a:prstGeom prst="line">
              <a:avLst/>
            </a:prstGeom>
            <a:ln w="1270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grpSp>
      <p:sp>
        <p:nvSpPr>
          <p:cNvPr id="18" name="17 CuadroTexto"/>
          <p:cNvSpPr txBox="1"/>
          <p:nvPr/>
        </p:nvSpPr>
        <p:spPr>
          <a:xfrm>
            <a:off x="6253271" y="1801947"/>
            <a:ext cx="2363147" cy="707886"/>
          </a:xfrm>
          <a:prstGeom prst="rect">
            <a:avLst/>
          </a:prstGeom>
          <a:noFill/>
        </p:spPr>
        <p:txBody>
          <a:bodyPr wrap="none" rtlCol="0">
            <a:spAutoFit/>
          </a:bodyPr>
          <a:lstStyle/>
          <a:p>
            <a:pPr fontAlgn="base">
              <a:spcBef>
                <a:spcPct val="0"/>
              </a:spcBef>
              <a:spcAft>
                <a:spcPct val="0"/>
              </a:spcAft>
            </a:pPr>
            <a:r>
              <a:rPr lang="es-CL" sz="4000" b="1" dirty="0" smtClean="0">
                <a:solidFill>
                  <a:srgbClr val="0070C0"/>
                </a:solidFill>
                <a:latin typeface="Trajan Pro" pitchFamily="18" charset="0"/>
                <a:cs typeface="Arial" pitchFamily="34" charset="0"/>
              </a:rPr>
              <a:t>CETIUC</a:t>
            </a:r>
            <a:endParaRPr lang="es-CL" sz="4000" b="1" dirty="0">
              <a:solidFill>
                <a:srgbClr val="0070C0"/>
              </a:solidFill>
              <a:latin typeface="Trajan Pro" pitchFamily="18" charset="0"/>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310165B-FA08-4189-8A61-B9B9326B4421}" type="datetime1">
              <a:rPr lang="es-CL" smtClean="0"/>
              <a:t>20-04-2018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4" name="Rectangle 7"/>
          <p:cNvSpPr>
            <a:spLocks noChangeArrowheads="1"/>
          </p:cNvSpPr>
          <p:nvPr/>
        </p:nvSpPr>
        <p:spPr bwMode="auto">
          <a:xfrm>
            <a:off x="827088" y="3325813"/>
            <a:ext cx="7416800" cy="88900"/>
          </a:xfrm>
          <a:prstGeom prst="rect">
            <a:avLst/>
          </a:prstGeom>
          <a:gradFill rotWithShape="1">
            <a:gsLst>
              <a:gs pos="0">
                <a:schemeClr val="bg1"/>
              </a:gs>
              <a:gs pos="50000">
                <a:srgbClr val="1630A6"/>
              </a:gs>
              <a:gs pos="100000">
                <a:schemeClr val="bg1"/>
              </a:gs>
            </a:gsLst>
            <a:lin ang="0" scaled="1"/>
          </a:gradFill>
          <a:ln w="9525">
            <a:noFill/>
            <a:miter lim="800000"/>
            <a:headEnd/>
            <a:tailEnd/>
          </a:ln>
          <a:effectLst/>
        </p:spPr>
        <p:txBody>
          <a:bodyPr wrap="none" lIns="92075" tIns="46038" rIns="92075" bIns="46038" anchor="ctr"/>
          <a:lstStyle/>
          <a:p>
            <a:pPr algn="ctr" fontAlgn="base">
              <a:spcBef>
                <a:spcPct val="0"/>
              </a:spcBef>
              <a:spcAft>
                <a:spcPct val="0"/>
              </a:spcAft>
              <a:defRPr/>
            </a:pPr>
            <a:endParaRPr lang="es-ES_tradnl">
              <a:solidFill>
                <a:prstClr val="black"/>
              </a:solidFill>
              <a:latin typeface="Arial" charset="0"/>
              <a:cs typeface="Arial" pitchFamily="34" charset="0"/>
            </a:endParaRPr>
          </a:p>
        </p:txBody>
      </p:sp>
      <p:pic>
        <p:nvPicPr>
          <p:cNvPr id="5"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63" y="309563"/>
            <a:ext cx="23383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pic>
      <p:sp>
        <p:nvSpPr>
          <p:cNvPr id="2051" name="Rectangle 3"/>
          <p:cNvSpPr>
            <a:spLocks noGrp="1" noChangeArrowheads="1"/>
          </p:cNvSpPr>
          <p:nvPr>
            <p:ph type="ctrTitle" sz="quarter"/>
          </p:nvPr>
        </p:nvSpPr>
        <p:spPr>
          <a:xfrm>
            <a:off x="827088" y="2132013"/>
            <a:ext cx="7416800" cy="1008062"/>
          </a:xfrm>
        </p:spPr>
        <p:txBody>
          <a:bodyPr/>
          <a:lstStyle>
            <a:lvl1pPr>
              <a:defRPr>
                <a:solidFill>
                  <a:schemeClr val="tx1"/>
                </a:solidFill>
                <a:latin typeface="Arial" pitchFamily="34" charset="0"/>
                <a:cs typeface="Arial" pitchFamily="34" charset="0"/>
              </a:defRPr>
            </a:lvl1pPr>
          </a:lstStyle>
          <a:p>
            <a:r>
              <a:rPr lang="es-ES" smtClean="0"/>
              <a:t>Haga clic para modificar el estilo de título del patrón</a:t>
            </a:r>
            <a:endParaRPr lang="en-US" dirty="0"/>
          </a:p>
        </p:txBody>
      </p:sp>
      <p:sp>
        <p:nvSpPr>
          <p:cNvPr id="2052" name="Rectangle 4"/>
          <p:cNvSpPr>
            <a:spLocks noGrp="1" noChangeArrowheads="1"/>
          </p:cNvSpPr>
          <p:nvPr>
            <p:ph type="subTitle" sz="quarter" idx="1"/>
          </p:nvPr>
        </p:nvSpPr>
        <p:spPr>
          <a:xfrm>
            <a:off x="914400" y="4535488"/>
            <a:ext cx="7272338" cy="950912"/>
          </a:xfrm>
        </p:spPr>
        <p:txBody>
          <a:bodyPr/>
          <a:lstStyle>
            <a:lvl1pPr marL="0" indent="0" algn="ctr">
              <a:buFont typeface="Wingdings" pitchFamily="2" charset="2"/>
              <a:buNone/>
              <a:defRPr sz="2000">
                <a:latin typeface="Arial" pitchFamily="34" charset="0"/>
                <a:cs typeface="Arial" pitchFamily="34" charset="0"/>
              </a:defRPr>
            </a:lvl1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325178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F19AEBB2-528F-4356-A68F-260AD92681C5}" type="datetime1">
              <a:rPr lang="es-CL" smtClean="0">
                <a:solidFill>
                  <a:srgbClr val="000000"/>
                </a:solidFill>
              </a:rPr>
              <a:t>20-04-2018</a:t>
            </a:fld>
            <a:endParaRPr lang="es-ES_trad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C0359C-6660-412A-A8C7-886948879958}"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22386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1B48B41-586A-439A-9933-9D19C55955D6}" type="datetime1">
              <a:rPr lang="es-CL" smtClean="0">
                <a:solidFill>
                  <a:srgbClr val="000000"/>
                </a:solidFill>
              </a:rPr>
              <a:t>20-04-2018</a:t>
            </a:fld>
            <a:endParaRPr lang="es-ES_trad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AD7552-99DA-438A-9D57-A178F73F4B55}"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280570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A05AE2E7-9CB5-4C2B-AD17-033391D8D8D7}" type="datetime1">
              <a:rPr lang="es-CL" smtClean="0">
                <a:solidFill>
                  <a:srgbClr val="000000"/>
                </a:solidFill>
              </a:rPr>
              <a:t>20-04-2018</a:t>
            </a:fld>
            <a:endParaRPr lang="es-ES_trad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4B03B4-5202-4209-8129-8981FB9A5105}"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198591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804F3B07-CBF1-42BC-99BA-968324F95671}" type="datetime1">
              <a:rPr lang="es-CL" smtClean="0">
                <a:solidFill>
                  <a:srgbClr val="000000"/>
                </a:solidFill>
              </a:rPr>
              <a:t>20-04-2018</a:t>
            </a:fld>
            <a:endParaRPr lang="es-ES_trad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CBD48E-B426-4D53-B2A3-1DBFE64E768F}"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4196327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70C39A02-8916-43AE-8AA4-A72F582D13B4}" type="datetime1">
              <a:rPr lang="es-CL" smtClean="0">
                <a:solidFill>
                  <a:srgbClr val="000000"/>
                </a:solidFill>
              </a:rPr>
              <a:t>20-04-2018</a:t>
            </a:fld>
            <a:endParaRPr lang="es-ES_tradn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D241F5-81E1-4236-BBA9-F8B874DB855B}"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41345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626A8773-4047-414E-9DC6-EF081E0E7CE9}" type="datetime1">
              <a:rPr lang="es-CL" smtClean="0">
                <a:solidFill>
                  <a:srgbClr val="000000"/>
                </a:solidFill>
              </a:rPr>
              <a:t>20-04-2018</a:t>
            </a:fld>
            <a:endParaRPr lang="es-ES_tradn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C6745A-56AD-4842-9824-7998AF4D680E}"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63130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33E468B-D375-42E2-88C1-006F82BE6117}" type="datetime1">
              <a:rPr lang="es-CL" smtClean="0">
                <a:solidFill>
                  <a:srgbClr val="000000"/>
                </a:solidFill>
              </a:rPr>
              <a:t>20-04-2018</a:t>
            </a:fld>
            <a:endParaRPr lang="es-ES_tradnl"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1BCC32-ECDF-44D9-ACFC-7C5C01A93892}"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398201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D2402174-846D-47BE-8623-3ED440FA19AA}" type="datetime1">
              <a:rPr lang="es-CL" smtClean="0">
                <a:solidFill>
                  <a:srgbClr val="000000"/>
                </a:solidFill>
              </a:rPr>
              <a:t>20-04-2018</a:t>
            </a:fld>
            <a:endParaRPr lang="es-ES_trad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25192C-FBE7-44EE-9BE0-B222E1A47E77}"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2256402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5BFE6C79-9E9F-4DFA-AFC1-136E509AE8FB}" type="datetime1">
              <a:rPr lang="es-CL" smtClean="0">
                <a:solidFill>
                  <a:srgbClr val="000000"/>
                </a:solidFill>
              </a:rPr>
              <a:t>20-04-2018</a:t>
            </a:fld>
            <a:endParaRPr lang="es-ES_trad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4EA5E3-A3F9-41CC-9355-BCDBAC909682}"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63234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8C01B1-DEAB-4F83-B39F-6C4AC8E3E0A1}" type="datetime1">
              <a:rPr lang="es-CL" smtClean="0"/>
              <a:t>20-04-2018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398BF2CA-D88E-4E69-AFF0-E7F8D188A86E}" type="datetime1">
              <a:rPr lang="es-CL" smtClean="0">
                <a:solidFill>
                  <a:srgbClr val="000000"/>
                </a:solidFill>
              </a:rPr>
              <a:t>20-04-2018</a:t>
            </a:fld>
            <a:endParaRPr lang="es-ES_trad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7DDD37-EF1A-48B3-B33F-F38019CB4B42}"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110274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1"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1"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B5426F14-1096-409F-B86F-55E16EA4A514}" type="datetime1">
              <a:rPr lang="es-CL" smtClean="0">
                <a:solidFill>
                  <a:srgbClr val="000000"/>
                </a:solidFill>
              </a:rPr>
              <a:t>20-04-2018</a:t>
            </a:fld>
            <a:endParaRPr lang="es-ES_trad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0F75C6-7C11-4062-9B39-276D6E4E351D}"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2769062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pPr>
              <a:defRPr/>
            </a:pPr>
            <a:endParaRPr lang="es-ES_tradnl" dirty="0">
              <a:solidFill>
                <a:srgbClr val="000000"/>
              </a:solidFill>
            </a:endParaRPr>
          </a:p>
        </p:txBody>
      </p:sp>
      <p:sp>
        <p:nvSpPr>
          <p:cNvPr id="5" name="4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6" name="5 Marcador de número de diapositiva"/>
          <p:cNvSpPr>
            <a:spLocks noGrp="1"/>
          </p:cNvSpPr>
          <p:nvPr>
            <p:ph type="sldNum" sz="quarter" idx="12"/>
          </p:nvPr>
        </p:nvSpPr>
        <p:spPr/>
        <p:txBody>
          <a:bodyPr/>
          <a:lstStyle/>
          <a:p>
            <a:pPr>
              <a:defRPr/>
            </a:pPr>
            <a:fld id="{34C0359C-6660-412A-A8C7-886948879958}"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949936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pPr>
              <a:defRPr/>
            </a:pPr>
            <a:endParaRPr lang="es-ES_tradnl" dirty="0">
              <a:solidFill>
                <a:srgbClr val="000000"/>
              </a:solidFill>
            </a:endParaRPr>
          </a:p>
        </p:txBody>
      </p:sp>
      <p:sp>
        <p:nvSpPr>
          <p:cNvPr id="5" name="4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6" name="5 Marcador de número de diapositiva"/>
          <p:cNvSpPr>
            <a:spLocks noGrp="1"/>
          </p:cNvSpPr>
          <p:nvPr>
            <p:ph type="sldNum" sz="quarter" idx="12"/>
          </p:nvPr>
        </p:nvSpPr>
        <p:spPr/>
        <p:txBody>
          <a:bodyPr/>
          <a:lstStyle/>
          <a:p>
            <a:pPr>
              <a:defRPr/>
            </a:pPr>
            <a:fld id="{D5AD7552-99DA-438A-9D57-A178F73F4B55}"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36651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_tradnl" dirty="0">
              <a:solidFill>
                <a:srgbClr val="000000"/>
              </a:solidFill>
            </a:endParaRPr>
          </a:p>
        </p:txBody>
      </p:sp>
      <p:sp>
        <p:nvSpPr>
          <p:cNvPr id="5" name="4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6" name="5 Marcador de número de diapositiva"/>
          <p:cNvSpPr>
            <a:spLocks noGrp="1"/>
          </p:cNvSpPr>
          <p:nvPr>
            <p:ph type="sldNum" sz="quarter" idx="12"/>
          </p:nvPr>
        </p:nvSpPr>
        <p:spPr/>
        <p:txBody>
          <a:bodyPr/>
          <a:lstStyle/>
          <a:p>
            <a:pPr>
              <a:defRPr/>
            </a:pPr>
            <a:fld id="{AB4B03B4-5202-4209-8129-8981FB9A5105}"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476850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pPr>
              <a:defRPr/>
            </a:pPr>
            <a:endParaRPr lang="es-ES_tradnl" dirty="0">
              <a:solidFill>
                <a:srgbClr val="000000"/>
              </a:solidFill>
            </a:endParaRPr>
          </a:p>
        </p:txBody>
      </p:sp>
      <p:sp>
        <p:nvSpPr>
          <p:cNvPr id="6" name="5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7" name="6 Marcador de número de diapositiva"/>
          <p:cNvSpPr>
            <a:spLocks noGrp="1"/>
          </p:cNvSpPr>
          <p:nvPr>
            <p:ph type="sldNum" sz="quarter" idx="12"/>
          </p:nvPr>
        </p:nvSpPr>
        <p:spPr/>
        <p:txBody>
          <a:bodyPr/>
          <a:lstStyle/>
          <a:p>
            <a:pPr>
              <a:defRPr/>
            </a:pPr>
            <a:fld id="{BBCBD48E-B426-4D53-B2A3-1DBFE64E768F}"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495237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pPr>
              <a:defRPr/>
            </a:pPr>
            <a:endParaRPr lang="es-ES_tradnl" dirty="0">
              <a:solidFill>
                <a:srgbClr val="000000"/>
              </a:solidFill>
            </a:endParaRPr>
          </a:p>
        </p:txBody>
      </p:sp>
      <p:sp>
        <p:nvSpPr>
          <p:cNvPr id="8" name="7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9" name="8 Marcador de número de diapositiva"/>
          <p:cNvSpPr>
            <a:spLocks noGrp="1"/>
          </p:cNvSpPr>
          <p:nvPr>
            <p:ph type="sldNum" sz="quarter" idx="12"/>
          </p:nvPr>
        </p:nvSpPr>
        <p:spPr/>
        <p:txBody>
          <a:bodyPr/>
          <a:lstStyle/>
          <a:p>
            <a:pPr>
              <a:defRPr/>
            </a:pPr>
            <a:fld id="{57D241F5-81E1-4236-BBA9-F8B874DB855B}"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86036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pPr>
              <a:defRPr/>
            </a:pPr>
            <a:endParaRPr lang="es-ES_tradnl" dirty="0">
              <a:solidFill>
                <a:srgbClr val="000000"/>
              </a:solidFill>
            </a:endParaRPr>
          </a:p>
        </p:txBody>
      </p:sp>
      <p:sp>
        <p:nvSpPr>
          <p:cNvPr id="4" name="3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5" name="4 Marcador de número de diapositiva"/>
          <p:cNvSpPr>
            <a:spLocks noGrp="1"/>
          </p:cNvSpPr>
          <p:nvPr>
            <p:ph type="sldNum" sz="quarter" idx="12"/>
          </p:nvPr>
        </p:nvSpPr>
        <p:spPr/>
        <p:txBody>
          <a:bodyPr/>
          <a:lstStyle/>
          <a:p>
            <a:pPr>
              <a:defRPr/>
            </a:pPr>
            <a:fld id="{9EC6745A-56AD-4842-9824-7998AF4D680E}"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068243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_tradnl" dirty="0">
              <a:solidFill>
                <a:srgbClr val="000000"/>
              </a:solidFill>
            </a:endParaRPr>
          </a:p>
        </p:txBody>
      </p:sp>
      <p:sp>
        <p:nvSpPr>
          <p:cNvPr id="3" name="2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4" name="3 Marcador de número de diapositiva"/>
          <p:cNvSpPr>
            <a:spLocks noGrp="1"/>
          </p:cNvSpPr>
          <p:nvPr>
            <p:ph type="sldNum" sz="quarter" idx="12"/>
          </p:nvPr>
        </p:nvSpPr>
        <p:spPr/>
        <p:txBody>
          <a:bodyPr/>
          <a:lstStyle/>
          <a:p>
            <a:pPr>
              <a:defRPr/>
            </a:pPr>
            <a:fld id="{231BCC32-ECDF-44D9-ACFC-7C5C01A93892}"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4060150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_tradnl" dirty="0">
              <a:solidFill>
                <a:srgbClr val="000000"/>
              </a:solidFill>
            </a:endParaRPr>
          </a:p>
        </p:txBody>
      </p:sp>
      <p:sp>
        <p:nvSpPr>
          <p:cNvPr id="6" name="5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7" name="6 Marcador de número de diapositiva"/>
          <p:cNvSpPr>
            <a:spLocks noGrp="1"/>
          </p:cNvSpPr>
          <p:nvPr>
            <p:ph type="sldNum" sz="quarter" idx="12"/>
          </p:nvPr>
        </p:nvSpPr>
        <p:spPr/>
        <p:txBody>
          <a:bodyPr/>
          <a:lstStyle/>
          <a:p>
            <a:pPr>
              <a:defRPr/>
            </a:pPr>
            <a:fld id="{C225192C-FBE7-44EE-9BE0-B222E1A47E77}"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61100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2FD4ACD-2289-4EA6-874D-303569B5A58D}" type="datetime1">
              <a:rPr lang="es-CL" smtClean="0"/>
              <a:t>20-04-2018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_tradnl" dirty="0">
              <a:solidFill>
                <a:srgbClr val="000000"/>
              </a:solidFill>
            </a:endParaRPr>
          </a:p>
        </p:txBody>
      </p:sp>
      <p:sp>
        <p:nvSpPr>
          <p:cNvPr id="6" name="5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7" name="6 Marcador de número de diapositiva"/>
          <p:cNvSpPr>
            <a:spLocks noGrp="1"/>
          </p:cNvSpPr>
          <p:nvPr>
            <p:ph type="sldNum" sz="quarter" idx="12"/>
          </p:nvPr>
        </p:nvSpPr>
        <p:spPr/>
        <p:txBody>
          <a:bodyPr/>
          <a:lstStyle/>
          <a:p>
            <a:pPr>
              <a:defRPr/>
            </a:pPr>
            <a:fld id="{624EA5E3-A3F9-41CC-9355-BCDBAC909682}"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624914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pPr>
              <a:defRPr/>
            </a:pPr>
            <a:endParaRPr lang="es-ES_tradnl" dirty="0">
              <a:solidFill>
                <a:srgbClr val="000000"/>
              </a:solidFill>
            </a:endParaRPr>
          </a:p>
        </p:txBody>
      </p:sp>
      <p:sp>
        <p:nvSpPr>
          <p:cNvPr id="5" name="4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6" name="5 Marcador de número de diapositiva"/>
          <p:cNvSpPr>
            <a:spLocks noGrp="1"/>
          </p:cNvSpPr>
          <p:nvPr>
            <p:ph type="sldNum" sz="quarter" idx="12"/>
          </p:nvPr>
        </p:nvSpPr>
        <p:spPr/>
        <p:txBody>
          <a:bodyPr/>
          <a:lstStyle/>
          <a:p>
            <a:pPr>
              <a:defRPr/>
            </a:pPr>
            <a:fld id="{6B7DDD37-EF1A-48B3-B33F-F38019CB4B42}"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709508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pPr>
              <a:defRPr/>
            </a:pPr>
            <a:endParaRPr lang="es-ES_tradnl" dirty="0">
              <a:solidFill>
                <a:srgbClr val="000000"/>
              </a:solidFill>
            </a:endParaRPr>
          </a:p>
        </p:txBody>
      </p:sp>
      <p:sp>
        <p:nvSpPr>
          <p:cNvPr id="5" name="4 Marcador de pie de página"/>
          <p:cNvSpPr>
            <a:spLocks noGrp="1"/>
          </p:cNvSpPr>
          <p:nvPr>
            <p:ph type="ftr" sz="quarter" idx="11"/>
          </p:nvPr>
        </p:nvSpPr>
        <p:spPr/>
        <p:txBody>
          <a:bodyPr/>
          <a:lstStyle/>
          <a:p>
            <a:pPr>
              <a:defRPr/>
            </a:pPr>
            <a:r>
              <a:rPr lang="es-ES_tradnl" smtClean="0">
                <a:solidFill>
                  <a:srgbClr val="000000"/>
                </a:solidFill>
              </a:rPr>
              <a:t>www.consejotransparencia.cl</a:t>
            </a:r>
            <a:endParaRPr lang="es-ES_tradnl" dirty="0">
              <a:solidFill>
                <a:srgbClr val="000000"/>
              </a:solidFill>
            </a:endParaRPr>
          </a:p>
        </p:txBody>
      </p:sp>
      <p:sp>
        <p:nvSpPr>
          <p:cNvPr id="6" name="5 Marcador de número de diapositiva"/>
          <p:cNvSpPr>
            <a:spLocks noGrp="1"/>
          </p:cNvSpPr>
          <p:nvPr>
            <p:ph type="sldNum" sz="quarter" idx="12"/>
          </p:nvPr>
        </p:nvSpPr>
        <p:spPr/>
        <p:txBody>
          <a:bodyPr/>
          <a:lstStyle/>
          <a:p>
            <a:pPr>
              <a:defRPr/>
            </a:pPr>
            <a:fld id="{2E0F75C6-7C11-4062-9B39-276D6E4E351D}"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38425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74DC0819-F851-4E1D-837B-421FE0AA1D40}" type="datetime1">
              <a:rPr lang="es-CL" smtClean="0"/>
              <a:t>20-04-2018</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67898FA0-E0C7-4668-8B36-AAEBBE760BE2}" type="datetime1">
              <a:rPr lang="es-CL" smtClean="0"/>
              <a:t>20-04-2018</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75B5D3-B9DF-4DB6-9EB6-26CC6E201CA5}" type="datetime1">
              <a:rPr lang="es-CL" smtClean="0"/>
              <a:t>20-04-2018</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EA1CE1-3884-4127-BFCA-D6B871F36722}" type="datetime1">
              <a:rPr lang="es-CL" smtClean="0"/>
              <a:t>20-04-2018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C8581A-1F16-48D1-93C8-936403AEB185}" type="datetime1">
              <a:rPr lang="es-CL" smtClean="0"/>
              <a:t>20-04-2018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0D158CA-333E-43F6-BF33-18906550D68B}"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DE738-4635-410F-ACAF-63CD0AF375E2}" type="datetime1">
              <a:rPr lang="es-CL" smtClean="0"/>
              <a:t>20-04-2018</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158CA-333E-43F6-BF33-18906550D68B}"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79512" y="274638"/>
            <a:ext cx="8247860" cy="850106"/>
          </a:xfrm>
          <a:prstGeom prst="rect">
            <a:avLst/>
          </a:prstGeom>
        </p:spPr>
        <p:txBody>
          <a:bodyPr vert="horz" lIns="91440" tIns="45720" rIns="91440" bIns="45720" rtlCol="0" anchor="b">
            <a:noAutofit/>
          </a:body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6" name="5 Marcador de número de diapositiva"/>
          <p:cNvSpPr>
            <a:spLocks noGrp="1"/>
          </p:cNvSpPr>
          <p:nvPr>
            <p:ph type="sldNum" sz="quarter" idx="4"/>
          </p:nvPr>
        </p:nvSpPr>
        <p:spPr>
          <a:xfrm>
            <a:off x="7524328" y="6448251"/>
            <a:ext cx="1162472" cy="365125"/>
          </a:xfrm>
          <a:prstGeom prst="rect">
            <a:avLst/>
          </a:prstGeom>
        </p:spPr>
        <p:txBody>
          <a:bodyPr vert="horz" lIns="91440" tIns="45720" rIns="91440" bIns="45720" rtlCol="0" anchor="b"/>
          <a:lstStyle>
            <a:lvl1pPr algn="r">
              <a:defRPr sz="1200">
                <a:solidFill>
                  <a:schemeClr val="tx1">
                    <a:tint val="75000"/>
                  </a:schemeClr>
                </a:solidFill>
                <a:latin typeface="Lucida Sans" pitchFamily="34" charset="0"/>
              </a:defRPr>
            </a:lvl1pPr>
          </a:lstStyle>
          <a:p>
            <a:pPr fontAlgn="base">
              <a:spcBef>
                <a:spcPct val="0"/>
              </a:spcBef>
              <a:spcAft>
                <a:spcPct val="0"/>
              </a:spcAft>
              <a:defRPr/>
            </a:pPr>
            <a:fld id="{EBA92D92-15FE-41FF-950C-BEB163BC065B}" type="slidenum">
              <a:rPr lang="en-US" smtClean="0">
                <a:solidFill>
                  <a:prstClr val="black">
                    <a:tint val="75000"/>
                  </a:prstClr>
                </a:solidFill>
                <a:cs typeface="Arial" pitchFamily="34" charset="0"/>
              </a:rPr>
              <a:pPr fontAlgn="base">
                <a:spcBef>
                  <a:spcPct val="0"/>
                </a:spcBef>
                <a:spcAft>
                  <a:spcPct val="0"/>
                </a:spcAft>
                <a:defRPr/>
              </a:pPr>
              <a:t>‹Nº›</a:t>
            </a:fld>
            <a:endParaRPr lang="en-US">
              <a:solidFill>
                <a:prstClr val="black">
                  <a:tint val="75000"/>
                </a:prstClr>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spcBef>
          <a:spcPct val="0"/>
        </a:spcBef>
        <a:buNone/>
        <a:defRPr sz="2800" kern="1200">
          <a:solidFill>
            <a:schemeClr val="tx1">
              <a:lumMod val="85000"/>
              <a:lumOff val="15000"/>
            </a:schemeClr>
          </a:solidFill>
          <a:effectLst/>
          <a:latin typeface="Lucida Sans" pitchFamily="34" charset="0"/>
          <a:ea typeface="+mj-ea"/>
          <a:cs typeface="Arial" pitchFamily="34" charset="0"/>
        </a:defRPr>
      </a:lvl1pPr>
    </p:titleStyle>
    <p:bodyStyle>
      <a:lvl1pPr marL="342900" indent="-342900" algn="l" defTabSz="914400" rtl="0" eaLnBrk="1" latinLnBrk="0" hangingPunct="1">
        <a:spcBef>
          <a:spcPct val="20000"/>
        </a:spcBef>
        <a:buClr>
          <a:srgbClr val="FF3300"/>
        </a:buClr>
        <a:buFont typeface="Wingdings" pitchFamily="2" charset="2"/>
        <a:buChar char="§"/>
        <a:defRPr sz="2400" kern="1200">
          <a:solidFill>
            <a:schemeClr val="tx1">
              <a:lumMod val="65000"/>
              <a:lumOff val="35000"/>
            </a:schemeClr>
          </a:solidFill>
          <a:effectLst/>
          <a:latin typeface="Lucida Sans" pitchFamily="34" charset="0"/>
          <a:ea typeface="+mn-ea"/>
          <a:cs typeface="Arial" pitchFamily="34" charset="0"/>
        </a:defRPr>
      </a:lvl1pPr>
      <a:lvl2pPr marL="742950" indent="-285750" algn="l" defTabSz="914400" rtl="0" eaLnBrk="1" latinLnBrk="0" hangingPunct="1">
        <a:spcBef>
          <a:spcPct val="20000"/>
        </a:spcBef>
        <a:buClr>
          <a:srgbClr val="0070C0"/>
        </a:buClr>
        <a:buFont typeface="Wingdings" pitchFamily="2" charset="2"/>
        <a:buChar char="§"/>
        <a:defRPr sz="2000" kern="1200">
          <a:solidFill>
            <a:schemeClr val="tx1">
              <a:lumMod val="50000"/>
              <a:lumOff val="50000"/>
            </a:schemeClr>
          </a:solidFill>
          <a:effectLst/>
          <a:latin typeface="Lucida Sans"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1800" kern="1200">
          <a:solidFill>
            <a:schemeClr val="bg1">
              <a:lumMod val="65000"/>
            </a:schemeClr>
          </a:solidFill>
          <a:effectLst/>
          <a:latin typeface="Lucida Sans"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600" kern="1200">
          <a:solidFill>
            <a:schemeClr val="bg1">
              <a:lumMod val="65000"/>
            </a:schemeClr>
          </a:solidFill>
          <a:effectLst/>
          <a:latin typeface="Lucida Sans"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600" kern="1200">
          <a:solidFill>
            <a:schemeClr val="bg1">
              <a:lumMod val="65000"/>
            </a:schemeClr>
          </a:solidFill>
          <a:effectLst/>
          <a:latin typeface="Lucida San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cs typeface="+mn-cs"/>
              </a:defRPr>
            </a:lvl1pPr>
          </a:lstStyle>
          <a:p>
            <a:pPr>
              <a:defRPr/>
            </a:pPr>
            <a:fld id="{A2A128A0-B9CD-4FE3-AFA8-E9E990140FF4}" type="datetime1">
              <a:rPr lang="es-CL" smtClean="0">
                <a:solidFill>
                  <a:srgbClr val="000000"/>
                </a:solidFill>
              </a:rPr>
              <a:t>20-04-2018</a:t>
            </a:fld>
            <a:endParaRPr lang="es-ES_tradnl" dirty="0">
              <a:solidFill>
                <a:srgbClr val="000000"/>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cs typeface="+mn-cs"/>
              </a:defRPr>
            </a:lvl1pPr>
          </a:lstStyle>
          <a:p>
            <a:pPr>
              <a:defRPr/>
            </a:pPr>
            <a:endParaRPr lang="es-ES_tradnl" dirty="0">
              <a:solidFill>
                <a:srgbClr val="000000"/>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cs typeface="+mn-cs"/>
              </a:defRPr>
            </a:lvl1pPr>
          </a:lstStyle>
          <a:p>
            <a:pPr>
              <a:defRPr/>
            </a:pPr>
            <a:fld id="{4C9B4BF6-B5D2-4AE2-8BD4-9AA8ACC7C8B3}"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48489854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_tradnl" dirty="0">
              <a:solidFill>
                <a:srgbClr val="000000"/>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_tradnl" smtClean="0">
                <a:solidFill>
                  <a:srgbClr val="000000"/>
                </a:solidFill>
              </a:rPr>
              <a:t>www.consejotransparencia.cl</a:t>
            </a:r>
            <a:endParaRPr lang="es-ES_tradnl" dirty="0">
              <a:solidFill>
                <a:srgbClr val="000000"/>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9B4BF6-B5D2-4AE2-8BD4-9AA8ACC7C8B3}" type="slidenum">
              <a:rPr lang="es-ES_tradnl" smtClean="0">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77536596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33.xml"/><Relationship Id="rId6" Type="http://schemas.openxmlformats.org/officeDocument/2006/relationships/image" Target="../media/image8.gif"/><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jpeg"/><Relationship Id="rId2" Type="http://schemas.openxmlformats.org/officeDocument/2006/relationships/image" Target="../media/image14.png"/><Relationship Id="rId16" Type="http://schemas.openxmlformats.org/officeDocument/2006/relationships/image" Target="../media/image33.png"/><Relationship Id="rId1" Type="http://schemas.openxmlformats.org/officeDocument/2006/relationships/slideLayout" Target="../slideLayouts/slideLayout2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37.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6.wdp"/><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microsoft.com/office/2007/relationships/hdphoto" Target="../media/hdphoto1.wdp"/><Relationship Id="rId7"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2.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chart" Target="../charts/chart8.xml"/><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8829" y="188640"/>
            <a:ext cx="8496944" cy="1138773"/>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ES" sz="4400" b="1" spc="-150" dirty="0">
                <a:solidFill>
                  <a:srgbClr val="00B050"/>
                </a:solidFill>
                <a:latin typeface="Cambria" pitchFamily="18" charset="0"/>
              </a:rPr>
              <a:t>Empresas </a:t>
            </a:r>
            <a:r>
              <a:rPr lang="es-ES" sz="4400" b="1" spc="-150" dirty="0" smtClean="0">
                <a:solidFill>
                  <a:srgbClr val="00B050"/>
                </a:solidFill>
                <a:latin typeface="Cambria" pitchFamily="18" charset="0"/>
              </a:rPr>
              <a:t>Públicas</a:t>
            </a:r>
            <a:endParaRPr lang="es-ES" sz="4400" b="1" spc="-150" dirty="0">
              <a:solidFill>
                <a:srgbClr val="00B050"/>
              </a:solidFill>
              <a:latin typeface="Cambria" pitchFamily="18" charset="0"/>
            </a:endParaRPr>
          </a:p>
          <a:p>
            <a:r>
              <a:rPr lang="es-ES" sz="2400" b="1" u="sng" spc="-150" dirty="0" smtClean="0">
                <a:latin typeface="Century Gothic" pitchFamily="34" charset="0"/>
              </a:rPr>
              <a:t>Evaluación</a:t>
            </a:r>
            <a:r>
              <a:rPr lang="es-ES" sz="2400" b="1" u="sng" spc="-150" dirty="0" smtClean="0">
                <a:solidFill>
                  <a:srgbClr val="17365D"/>
                </a:solidFill>
                <a:latin typeface="Century Gothic" pitchFamily="34" charset="0"/>
              </a:rPr>
              <a:t> del Cumplimiento en TA</a:t>
            </a:r>
            <a:endParaRPr lang="es-CL" sz="2400" b="1" u="sng" spc="-150" dirty="0">
              <a:solidFill>
                <a:srgbClr val="17365D"/>
              </a:solidFill>
              <a:latin typeface="Century Gothic" pitchFamily="34" charset="0"/>
            </a:endParaRPr>
          </a:p>
        </p:txBody>
      </p:sp>
      <p:grpSp>
        <p:nvGrpSpPr>
          <p:cNvPr id="7" name="6 Grupo"/>
          <p:cNvGrpSpPr/>
          <p:nvPr/>
        </p:nvGrpSpPr>
        <p:grpSpPr>
          <a:xfrm>
            <a:off x="648869" y="1530692"/>
            <a:ext cx="7595539" cy="4990269"/>
            <a:chOff x="724914" y="1530692"/>
            <a:chExt cx="7595539" cy="4990269"/>
          </a:xfrm>
        </p:grpSpPr>
        <p:pic>
          <p:nvPicPr>
            <p:cNvPr id="1028" name="Picture 4" descr="C:\Users\ccastillo\Desktop\g3400.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72046">
              <a:off x="724914" y="1530692"/>
              <a:ext cx="7595539" cy="49902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 name="Picture 2" descr="http://estaticos.tvn.cl/skins/diseno/gfx/logo_tvn_2013-2.gif"/>
            <p:cNvPicPr>
              <a:picLocks noChangeAspect="1" noChangeArrowheads="1" noCrop="1"/>
            </p:cNvPicPr>
            <p:nvPr/>
          </p:nvPicPr>
          <p:blipFill>
            <a:blip r:embed="rId3" cstate="print"/>
            <a:srcRect/>
            <a:stretch>
              <a:fillRect/>
            </a:stretch>
          </p:blipFill>
          <p:spPr bwMode="auto">
            <a:xfrm>
              <a:off x="4020122" y="2925017"/>
              <a:ext cx="1285079" cy="800541"/>
            </a:xfrm>
            <a:prstGeom prst="rect">
              <a:avLst/>
            </a:prstGeom>
            <a:noFill/>
          </p:spPr>
        </p:pic>
        <p:pic>
          <p:nvPicPr>
            <p:cNvPr id="11" name="Picture 6" descr="http://www.zofri.cl/images/stories/2012/2013/noviembre/logonorte.png"/>
            <p:cNvPicPr>
              <a:picLocks noChangeAspect="1" noChangeArrowheads="1"/>
            </p:cNvPicPr>
            <p:nvPr/>
          </p:nvPicPr>
          <p:blipFill>
            <a:blip r:embed="rId4" cstate="print"/>
            <a:srcRect t="23625"/>
            <a:stretch>
              <a:fillRect/>
            </a:stretch>
          </p:blipFill>
          <p:spPr bwMode="auto">
            <a:xfrm>
              <a:off x="1202754" y="1849064"/>
              <a:ext cx="1209006" cy="447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8" descr="http://t0.gstatic.com/images?q=tbn:ANd9GcQY2PsVD91w1E01vpnpkPlsR1RMccC53peyj0cCt3zxMN3KOft5"/>
            <p:cNvPicPr>
              <a:picLocks noChangeAspect="1" noChangeArrowheads="1"/>
            </p:cNvPicPr>
            <p:nvPr/>
          </p:nvPicPr>
          <p:blipFill>
            <a:blip r:embed="rId5" cstate="print"/>
            <a:srcRect t="31313" r="11398" b="19480"/>
            <a:stretch>
              <a:fillRect/>
            </a:stretch>
          </p:blipFill>
          <p:spPr bwMode="auto">
            <a:xfrm>
              <a:off x="5269745" y="3031677"/>
              <a:ext cx="1553312" cy="489224"/>
            </a:xfrm>
            <a:prstGeom prst="rect">
              <a:avLst/>
            </a:prstGeom>
            <a:ln>
              <a:noFill/>
            </a:ln>
            <a:effectLst>
              <a:softEdge rad="112500"/>
            </a:effectLst>
          </p:spPr>
        </p:pic>
        <p:pic>
          <p:nvPicPr>
            <p:cNvPr id="13" name="Picture 10" descr="Banco del Estado"/>
            <p:cNvPicPr>
              <a:picLocks noChangeAspect="1" noChangeArrowheads="1"/>
            </p:cNvPicPr>
            <p:nvPr/>
          </p:nvPicPr>
          <p:blipFill>
            <a:blip r:embed="rId6" cstate="print"/>
            <a:srcRect/>
            <a:stretch>
              <a:fillRect/>
            </a:stretch>
          </p:blipFill>
          <p:spPr bwMode="auto">
            <a:xfrm>
              <a:off x="938977" y="3160861"/>
              <a:ext cx="2114550" cy="495301"/>
            </a:xfrm>
            <a:prstGeom prst="rect">
              <a:avLst/>
            </a:prstGeom>
            <a:ln>
              <a:noFill/>
            </a:ln>
            <a:effectLst>
              <a:softEdge rad="112500"/>
            </a:effectLst>
          </p:spPr>
        </p:pic>
        <p:pic>
          <p:nvPicPr>
            <p:cNvPr id="14" name="Picture 12" descr="Empresa de los ferrocarriles del estado"/>
            <p:cNvPicPr>
              <a:picLocks noChangeAspect="1" noChangeArrowheads="1"/>
            </p:cNvPicPr>
            <p:nvPr/>
          </p:nvPicPr>
          <p:blipFill>
            <a:blip r:embed="rId7" cstate="print"/>
            <a:srcRect/>
            <a:stretch>
              <a:fillRect/>
            </a:stretch>
          </p:blipFill>
          <p:spPr bwMode="auto">
            <a:xfrm>
              <a:off x="2795986" y="2216598"/>
              <a:ext cx="1224136" cy="624689"/>
            </a:xfrm>
            <a:prstGeom prst="rect">
              <a:avLst/>
            </a:prstGeom>
            <a:noFill/>
          </p:spPr>
        </p:pic>
        <p:pic>
          <p:nvPicPr>
            <p:cNvPr id="15" name="Picture 16" descr="Codelco"/>
            <p:cNvPicPr>
              <a:picLocks noChangeAspect="1" noChangeArrowheads="1"/>
            </p:cNvPicPr>
            <p:nvPr/>
          </p:nvPicPr>
          <p:blipFill>
            <a:blip r:embed="rId8" cstate="print"/>
            <a:srcRect t="5891"/>
            <a:stretch>
              <a:fillRect/>
            </a:stretch>
          </p:blipFill>
          <p:spPr bwMode="auto">
            <a:xfrm>
              <a:off x="6003145" y="1778749"/>
              <a:ext cx="936104" cy="750193"/>
            </a:xfrm>
            <a:prstGeom prst="rect">
              <a:avLst/>
            </a:prstGeom>
            <a:noFill/>
          </p:spPr>
        </p:pic>
        <p:pic>
          <p:nvPicPr>
            <p:cNvPr id="16" name="Picture 18" descr="Enap"/>
            <p:cNvPicPr>
              <a:picLocks noChangeAspect="1" noChangeArrowheads="1"/>
            </p:cNvPicPr>
            <p:nvPr/>
          </p:nvPicPr>
          <p:blipFill>
            <a:blip r:embed="rId9" cstate="print"/>
            <a:srcRect/>
            <a:stretch>
              <a:fillRect/>
            </a:stretch>
          </p:blipFill>
          <p:spPr bwMode="auto">
            <a:xfrm>
              <a:off x="7020272" y="2528942"/>
              <a:ext cx="1024304" cy="307851"/>
            </a:xfrm>
            <a:prstGeom prst="rect">
              <a:avLst/>
            </a:prstGeom>
            <a:noFill/>
          </p:spPr>
        </p:pic>
      </p:grpSp>
      <p:sp>
        <p:nvSpPr>
          <p:cNvPr id="20" name="19 CuadroTexto"/>
          <p:cNvSpPr txBox="1"/>
          <p:nvPr/>
        </p:nvSpPr>
        <p:spPr>
          <a:xfrm>
            <a:off x="1510946" y="5013176"/>
            <a:ext cx="6052709" cy="1015663"/>
          </a:xfrm>
          <a:prstGeom prst="rect">
            <a:avLst/>
          </a:prstGeom>
          <a:pattFill prst="wdDnDiag">
            <a:fgClr>
              <a:srgbClr val="E5F4D4"/>
            </a:fgClr>
            <a:bgClr>
              <a:srgbClr val="C7E6A4"/>
            </a:bgClr>
          </a:pattFill>
          <a:effectLst>
            <a:outerShdw blurRad="152400" dist="317500" dir="5400000" sx="90000" sy="-19000" rotWithShape="0">
              <a:prstClr val="black">
                <a:alpha val="15000"/>
              </a:prstClr>
            </a:outerShdw>
          </a:effectLst>
        </p:spPr>
        <p:txBody>
          <a:bodyPr wrap="square" rtlCol="0">
            <a:spAutoFit/>
          </a:bodyPr>
          <a:lstStyle/>
          <a:p>
            <a:pPr algn="ctr"/>
            <a:r>
              <a:rPr lang="es-ES" sz="3600" b="1" spc="-150" dirty="0" smtClean="0">
                <a:latin typeface="Cambria" pitchFamily="18" charset="0"/>
              </a:rPr>
              <a:t>4to Proceso Fiscalización</a:t>
            </a:r>
            <a:endParaRPr lang="es-ES" sz="3600" b="1" spc="-150" dirty="0">
              <a:latin typeface="Cambria" pitchFamily="18" charset="0"/>
            </a:endParaRPr>
          </a:p>
          <a:p>
            <a:pPr algn="ctr"/>
            <a:r>
              <a:rPr lang="es-ES" sz="2400" b="1" spc="-150" dirty="0" smtClean="0">
                <a:latin typeface="Century Gothic" pitchFamily="34" charset="0"/>
              </a:rPr>
              <a:t>2016</a:t>
            </a:r>
            <a:endParaRPr lang="es-CL" sz="2400" b="1" spc="-150" dirty="0">
              <a:latin typeface="Century Gothic" pitchFamily="34" charset="0"/>
            </a:endParaRPr>
          </a:p>
        </p:txBody>
      </p:sp>
      <p:grpSp>
        <p:nvGrpSpPr>
          <p:cNvPr id="2" name="1 Grupo"/>
          <p:cNvGrpSpPr/>
          <p:nvPr/>
        </p:nvGrpSpPr>
        <p:grpSpPr>
          <a:xfrm>
            <a:off x="7164290" y="0"/>
            <a:ext cx="2016222" cy="908720"/>
            <a:chOff x="7164290" y="0"/>
            <a:chExt cx="2016222" cy="908720"/>
          </a:xfrm>
        </p:grpSpPr>
        <p:pic>
          <p:nvPicPr>
            <p:cNvPr id="18" name="Picture 2"/>
            <p:cNvPicPr>
              <a:picLocks noChangeAspect="1" noChangeArrowheads="1"/>
            </p:cNvPicPr>
            <p:nvPr/>
          </p:nvPicPr>
          <p:blipFill>
            <a:blip r:embed="rId10" cstate="print"/>
            <a:srcRect/>
            <a:stretch>
              <a:fillRect/>
            </a:stretch>
          </p:blipFill>
          <p:spPr bwMode="auto">
            <a:xfrm>
              <a:off x="7164290" y="0"/>
              <a:ext cx="1857375" cy="723900"/>
            </a:xfrm>
            <a:prstGeom prst="rect">
              <a:avLst/>
            </a:prstGeom>
            <a:noFill/>
            <a:ln w="9525">
              <a:noFill/>
              <a:miter lim="800000"/>
              <a:headEnd/>
              <a:tailEnd/>
            </a:ln>
          </p:spPr>
        </p:pic>
        <p:sp>
          <p:nvSpPr>
            <p:cNvPr id="17" name="16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spTree>
    <p:extLst>
      <p:ext uri="{BB962C8B-B14F-4D97-AF65-F5344CB8AC3E}">
        <p14:creationId xmlns:p14="http://schemas.microsoft.com/office/powerpoint/2010/main" val="2056083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bwMode="auto">
          <a:xfrm>
            <a:off x="683568" y="875621"/>
            <a:ext cx="8352928" cy="5433700"/>
          </a:xfrm>
          <a:prstGeom prst="rect">
            <a:avLst/>
          </a:prstGeom>
          <a:noFill/>
          <a:ln w="19050" cap="flat" cmpd="sng" algn="ctr">
            <a:solidFill>
              <a:srgbClr val="5CB5BC"/>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CL" sz="2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 name="3 Marcador de número de diapositiva"/>
          <p:cNvSpPr>
            <a:spLocks noGrp="1"/>
          </p:cNvSpPr>
          <p:nvPr>
            <p:ph type="sldNum" sz="quarter" idx="12"/>
          </p:nvPr>
        </p:nvSpPr>
        <p:spPr>
          <a:xfrm>
            <a:off x="7092280" y="6428184"/>
            <a:ext cx="1905000" cy="457200"/>
          </a:xfrm>
        </p:spPr>
        <p:txBody>
          <a:bodyPr/>
          <a:lstStyle/>
          <a:p>
            <a:pPr>
              <a:defRPr/>
            </a:pPr>
            <a:fld id="{D5AD7552-99DA-438A-9D57-A178F73F4B55}" type="slidenum">
              <a:rPr lang="es-ES_tradnl" smtClean="0">
                <a:solidFill>
                  <a:srgbClr val="000000"/>
                </a:solidFill>
              </a:rPr>
              <a:pPr>
                <a:defRPr/>
              </a:pPr>
              <a:t>10</a:t>
            </a:fld>
            <a:endParaRPr lang="es-ES_tradnl" dirty="0">
              <a:solidFill>
                <a:srgbClr val="000000"/>
              </a:solidFill>
            </a:endParaRPr>
          </a:p>
        </p:txBody>
      </p:sp>
      <p:pic>
        <p:nvPicPr>
          <p:cNvPr id="6" name="Picture 3"/>
          <p:cNvPicPr>
            <a:picLocks noChangeAspect="1" noChangeArrowheads="1"/>
          </p:cNvPicPr>
          <p:nvPr/>
        </p:nvPicPr>
        <p:blipFill>
          <a:blip r:embed="rId2">
            <a:duotone>
              <a:prstClr val="black"/>
              <a:srgbClr val="92D050">
                <a:tint val="45000"/>
                <a:satMod val="400000"/>
              </a:srgb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512" y="7303"/>
            <a:ext cx="450663" cy="685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ccastillo\Desktop\g549o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57" y="2069514"/>
            <a:ext cx="3104027" cy="2007558"/>
          </a:xfrm>
          <a:prstGeom prst="rect">
            <a:avLst/>
          </a:prstGeom>
          <a:noFill/>
          <a:extLst>
            <a:ext uri="{909E8E84-426E-40DD-AFC4-6F175D3DCCD1}">
              <a14:hiddenFill xmlns:a14="http://schemas.microsoft.com/office/drawing/2010/main">
                <a:solidFill>
                  <a:srgbClr val="FFFFFF"/>
                </a:solidFill>
              </a14:hiddenFill>
            </a:ext>
          </a:extLst>
        </p:spPr>
      </p:pic>
      <p:sp>
        <p:nvSpPr>
          <p:cNvPr id="2" name="1 Llamada con línea 2"/>
          <p:cNvSpPr/>
          <p:nvPr/>
        </p:nvSpPr>
        <p:spPr bwMode="auto">
          <a:xfrm>
            <a:off x="6300192" y="1700808"/>
            <a:ext cx="2592288" cy="1980220"/>
          </a:xfrm>
          <a:prstGeom prst="borderCallout2">
            <a:avLst>
              <a:gd name="adj1" fmla="val 18750"/>
              <a:gd name="adj2" fmla="val -8333"/>
              <a:gd name="adj3" fmla="val 18750"/>
              <a:gd name="adj4" fmla="val -16667"/>
              <a:gd name="adj5" fmla="val 35624"/>
              <a:gd name="adj6" fmla="val -34150"/>
            </a:avLst>
          </a:prstGeom>
          <a:noFill/>
          <a:ln w="12700" cap="flat" cmpd="thickThin"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lang="es-CL" sz="3600" b="1" dirty="0" smtClean="0">
                <a:solidFill>
                  <a:srgbClr val="FF0000"/>
                </a:solidFill>
                <a:latin typeface="Century Gothic" panose="020B0502020202020204" pitchFamily="34" charset="0"/>
                <a:ea typeface="ＭＳ Ｐゴシック" pitchFamily="1" charset="-128"/>
              </a:rPr>
              <a:t>28</a:t>
            </a:r>
            <a:r>
              <a:rPr kumimoji="0" lang="es-CL" sz="2800" b="1" i="0" u="none" strike="noStrike" cap="none" normalizeH="0" baseline="0" dirty="0" smtClean="0">
                <a:ln>
                  <a:noFill/>
                </a:ln>
                <a:solidFill>
                  <a:srgbClr val="FF0000"/>
                </a:solidFill>
                <a:effectLst/>
                <a:latin typeface="Century Gothic" panose="020B0502020202020204" pitchFamily="34" charset="0"/>
                <a:ea typeface="ＭＳ Ｐゴシック" pitchFamily="1" charset="-128"/>
              </a:rPr>
              <a:t> </a:t>
            </a:r>
            <a:r>
              <a:rPr kumimoji="0" lang="es-CL" sz="1500" b="0" i="0" u="none" strike="noStrike" cap="none" normalizeH="0" baseline="0" dirty="0" smtClean="0">
                <a:ln>
                  <a:noFill/>
                </a:ln>
                <a:solidFill>
                  <a:schemeClr val="tx1"/>
                </a:solidFill>
                <a:effectLst/>
                <a:latin typeface="Century Gothic" panose="020B0502020202020204" pitchFamily="34" charset="0"/>
                <a:ea typeface="ＭＳ Ｐゴシック" pitchFamily="1" charset="-128"/>
              </a:rPr>
              <a:t>Empresas publican</a:t>
            </a:r>
            <a:r>
              <a:rPr kumimoji="0" lang="es-CL" sz="1500" b="0" i="0" u="none" strike="noStrike" cap="none" normalizeH="0" dirty="0" smtClean="0">
                <a:ln>
                  <a:noFill/>
                </a:ln>
                <a:solidFill>
                  <a:schemeClr val="tx1"/>
                </a:solidFill>
                <a:effectLst/>
                <a:latin typeface="Century Gothic" panose="020B0502020202020204" pitchFamily="34" charset="0"/>
                <a:ea typeface="ＭＳ Ｐゴシック" pitchFamily="1" charset="-128"/>
              </a:rPr>
              <a:t> </a:t>
            </a:r>
            <a:r>
              <a:rPr lang="es-CL" sz="1500" dirty="0" smtClean="0">
                <a:latin typeface="Century Gothic" panose="020B0502020202020204" pitchFamily="34" charset="0"/>
                <a:ea typeface="ＭＳ Ｐゴシック" pitchFamily="1" charset="-128"/>
              </a:rPr>
              <a:t>información respecto a sus </a:t>
            </a:r>
            <a:r>
              <a:rPr lang="es-CL" sz="1500" b="1" dirty="0" smtClean="0">
                <a:latin typeface="Century Gothic" panose="020B0502020202020204" pitchFamily="34" charset="0"/>
                <a:ea typeface="ＭＳ Ｐゴシック" pitchFamily="1" charset="-128"/>
              </a:rPr>
              <a:t>directores</a:t>
            </a:r>
            <a:r>
              <a:rPr kumimoji="0" lang="es-CL" sz="1500" b="0" i="0" u="none" strike="noStrike" cap="none" normalizeH="0" dirty="0" smtClean="0">
                <a:ln>
                  <a:noFill/>
                </a:ln>
                <a:solidFill>
                  <a:schemeClr val="tx1"/>
                </a:solidFill>
                <a:effectLst/>
                <a:latin typeface="Century Gothic" panose="020B0502020202020204" pitchFamily="34" charset="0"/>
                <a:ea typeface="ＭＳ Ｐゴシック" pitchFamily="1" charset="-128"/>
              </a:rPr>
              <a:t>, de ellas solo </a:t>
            </a:r>
            <a:r>
              <a:rPr kumimoji="0" lang="es-CL" b="1" i="0" u="none" strike="noStrike" cap="none" normalizeH="0" dirty="0" smtClean="0">
                <a:ln>
                  <a:noFill/>
                </a:ln>
                <a:solidFill>
                  <a:schemeClr val="tx1"/>
                </a:solidFill>
                <a:effectLst/>
                <a:latin typeface="Century Gothic" panose="020B0502020202020204" pitchFamily="34" charset="0"/>
                <a:ea typeface="ＭＳ Ｐゴシック" pitchFamily="1" charset="-128"/>
              </a:rPr>
              <a:t>2</a:t>
            </a:r>
            <a:r>
              <a:rPr kumimoji="0" lang="es-CL" sz="1500" b="0" i="0" u="none" strike="noStrike" cap="none" normalizeH="0" dirty="0" smtClean="0">
                <a:ln>
                  <a:noFill/>
                </a:ln>
                <a:solidFill>
                  <a:schemeClr val="tx1"/>
                </a:solidFill>
                <a:effectLst/>
                <a:latin typeface="Century Gothic" panose="020B0502020202020204" pitchFamily="34" charset="0"/>
                <a:ea typeface="ＭＳ Ｐゴシック" pitchFamily="1" charset="-128"/>
              </a:rPr>
              <a:t> no publican la remuneración líquida anual de estos.</a:t>
            </a:r>
            <a:endParaRPr kumimoji="0" lang="es-CL" sz="1500" b="0" i="0" u="none" strike="noStrike" cap="none" normalizeH="0" baseline="0" dirty="0" smtClean="0">
              <a:ln>
                <a:noFill/>
              </a:ln>
              <a:solidFill>
                <a:schemeClr val="tx1"/>
              </a:solidFill>
              <a:effectLst/>
              <a:latin typeface="Century Gothic" panose="020B0502020202020204" pitchFamily="34" charset="0"/>
              <a:ea typeface="ＭＳ Ｐゴシック" pitchFamily="1" charset="-128"/>
            </a:endParaRPr>
          </a:p>
        </p:txBody>
      </p:sp>
      <p:sp>
        <p:nvSpPr>
          <p:cNvPr id="12" name="11 Llamada con línea 2"/>
          <p:cNvSpPr/>
          <p:nvPr/>
        </p:nvSpPr>
        <p:spPr bwMode="auto">
          <a:xfrm>
            <a:off x="4572000" y="4265758"/>
            <a:ext cx="3816424" cy="1971554"/>
          </a:xfrm>
          <a:prstGeom prst="borderCallout2">
            <a:avLst>
              <a:gd name="adj1" fmla="val -6280"/>
              <a:gd name="adj2" fmla="val 42629"/>
              <a:gd name="adj3" fmla="val -20268"/>
              <a:gd name="adj4" fmla="val 33914"/>
              <a:gd name="adj5" fmla="val -23525"/>
              <a:gd name="adj6" fmla="val 15498"/>
            </a:avLst>
          </a:prstGeom>
          <a:noFill/>
          <a:ln w="12700" cap="flat" cmpd="thickThin"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fontAlgn="base" hangingPunct="0">
              <a:spcBef>
                <a:spcPct val="0"/>
              </a:spcBef>
              <a:spcAft>
                <a:spcPct val="0"/>
              </a:spcAft>
            </a:pPr>
            <a:r>
              <a:rPr lang="es-CL" sz="3600" b="1" dirty="0" smtClean="0">
                <a:solidFill>
                  <a:srgbClr val="FF0000"/>
                </a:solidFill>
                <a:latin typeface="Century Gothic" panose="020B0502020202020204" pitchFamily="34" charset="0"/>
                <a:ea typeface="ＭＳ Ｐゴシック" pitchFamily="1" charset="-128"/>
              </a:rPr>
              <a:t>27</a:t>
            </a:r>
            <a:r>
              <a:rPr lang="es-CL" sz="2800" b="1" dirty="0" smtClean="0">
                <a:solidFill>
                  <a:srgbClr val="FF0000"/>
                </a:solidFill>
                <a:latin typeface="Century Gothic" panose="020B0502020202020204" pitchFamily="34" charset="0"/>
                <a:ea typeface="ＭＳ Ｐゴシック" pitchFamily="1" charset="-128"/>
              </a:rPr>
              <a:t> </a:t>
            </a:r>
            <a:r>
              <a:rPr lang="es-CL" sz="1500" dirty="0" smtClean="0">
                <a:latin typeface="Century Gothic" panose="020B0502020202020204" pitchFamily="34" charset="0"/>
                <a:ea typeface="ＭＳ Ｐゴシック" pitchFamily="1" charset="-128"/>
              </a:rPr>
              <a:t> Empresas  </a:t>
            </a:r>
            <a:r>
              <a:rPr lang="es-CL" sz="1500" dirty="0">
                <a:latin typeface="Century Gothic" panose="020B0502020202020204" pitchFamily="34" charset="0"/>
                <a:ea typeface="ＭＳ Ｐゴシック" pitchFamily="1" charset="-128"/>
              </a:rPr>
              <a:t>publican </a:t>
            </a:r>
            <a:r>
              <a:rPr lang="es-CL" sz="1500" dirty="0" smtClean="0">
                <a:latin typeface="Century Gothic" panose="020B0502020202020204" pitchFamily="34" charset="0"/>
                <a:ea typeface="ＭＳ Ｐゴシック" pitchFamily="1" charset="-128"/>
              </a:rPr>
              <a:t>información respecto al </a:t>
            </a:r>
            <a:r>
              <a:rPr lang="es-CL" sz="1500" b="1" dirty="0" smtClean="0">
                <a:latin typeface="Century Gothic" panose="020B0502020202020204" pitchFamily="34" charset="0"/>
                <a:ea typeface="ＭＳ Ｐゴシック" pitchFamily="1" charset="-128"/>
              </a:rPr>
              <a:t>presidente o vicepresidente</a:t>
            </a:r>
            <a:r>
              <a:rPr lang="es-CL" sz="1500" dirty="0" smtClean="0">
                <a:latin typeface="Century Gothic" panose="020B0502020202020204" pitchFamily="34" charset="0"/>
                <a:ea typeface="ＭＳ Ｐゴシック" pitchFamily="1" charset="-128"/>
              </a:rPr>
              <a:t>, de ellas </a:t>
            </a:r>
            <a:r>
              <a:rPr lang="es-CL" b="1" dirty="0" smtClean="0">
                <a:latin typeface="Century Gothic" panose="020B0502020202020204" pitchFamily="34" charset="0"/>
                <a:ea typeface="ＭＳ Ｐゴシック" pitchFamily="1" charset="-128"/>
              </a:rPr>
              <a:t>1</a:t>
            </a:r>
            <a:r>
              <a:rPr lang="es-CL" sz="1500" dirty="0" smtClean="0">
                <a:latin typeface="Century Gothic" panose="020B0502020202020204" pitchFamily="34" charset="0"/>
                <a:ea typeface="ＭＳ Ｐゴシック" pitchFamily="1" charset="-128"/>
              </a:rPr>
              <a:t> no publica la remuneración bruta recibida en el año por este(os) y </a:t>
            </a:r>
            <a:r>
              <a:rPr lang="es-CL" b="1" dirty="0" smtClean="0">
                <a:latin typeface="Century Gothic" panose="020B0502020202020204" pitchFamily="34" charset="0"/>
                <a:ea typeface="ＭＳ Ｐゴシック" pitchFamily="1" charset="-128"/>
              </a:rPr>
              <a:t>3</a:t>
            </a:r>
            <a:r>
              <a:rPr lang="es-CL" sz="1500" dirty="0" smtClean="0">
                <a:latin typeface="Century Gothic" panose="020B0502020202020204" pitchFamily="34" charset="0"/>
                <a:ea typeface="ＭＳ Ｐゴシック" pitchFamily="1" charset="-128"/>
              </a:rPr>
              <a:t> no presentan la remuneración líquida.</a:t>
            </a:r>
            <a:endParaRPr kumimoji="0" lang="es-CL" sz="15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3" name="12 Llamada con línea 2"/>
          <p:cNvSpPr/>
          <p:nvPr/>
        </p:nvSpPr>
        <p:spPr bwMode="auto">
          <a:xfrm>
            <a:off x="1187624" y="4365104"/>
            <a:ext cx="2816940" cy="1080120"/>
          </a:xfrm>
          <a:prstGeom prst="borderCallout2">
            <a:avLst>
              <a:gd name="adj1" fmla="val -13281"/>
              <a:gd name="adj2" fmla="val 25234"/>
              <a:gd name="adj3" fmla="val -26094"/>
              <a:gd name="adj4" fmla="val 28279"/>
              <a:gd name="adj5" fmla="val -73341"/>
              <a:gd name="adj6" fmla="val 63501"/>
            </a:avLst>
          </a:prstGeom>
          <a:noFill/>
          <a:ln w="12700" cap="flat" cmpd="thickThin"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s-CL" b="1" dirty="0">
                <a:latin typeface="Century Gothic" panose="020B0502020202020204" pitchFamily="34" charset="0"/>
                <a:ea typeface="ＭＳ Ｐゴシック" pitchFamily="1" charset="-128"/>
              </a:rPr>
              <a:t>2</a:t>
            </a:r>
            <a:r>
              <a:rPr lang="es-CL" sz="1500" b="1" dirty="0">
                <a:solidFill>
                  <a:srgbClr val="FF0000"/>
                </a:solidFill>
                <a:latin typeface="Century Gothic" panose="020B0502020202020204" pitchFamily="34" charset="0"/>
                <a:ea typeface="ＭＳ Ｐゴシック" pitchFamily="1" charset="-128"/>
              </a:rPr>
              <a:t> </a:t>
            </a:r>
            <a:r>
              <a:rPr lang="es-CL" sz="1500" dirty="0">
                <a:latin typeface="Century Gothic" panose="020B0502020202020204" pitchFamily="34" charset="0"/>
                <a:ea typeface="ＭＳ Ｐゴシック" pitchFamily="1" charset="-128"/>
              </a:rPr>
              <a:t>Empresas no </a:t>
            </a:r>
            <a:r>
              <a:rPr lang="es-CL" sz="1500" dirty="0" smtClean="0">
                <a:latin typeface="Century Gothic" panose="020B0502020202020204" pitchFamily="34" charset="0"/>
                <a:ea typeface="ＭＳ Ｐゴシック" pitchFamily="1" charset="-128"/>
              </a:rPr>
              <a:t>mantienen dentro de su estructura directores y</a:t>
            </a:r>
            <a:r>
              <a:rPr lang="es-CL" b="1" dirty="0" smtClean="0">
                <a:latin typeface="Century Gothic" panose="020B0502020202020204" pitchFamily="34" charset="0"/>
                <a:ea typeface="ＭＳ Ｐゴシック" pitchFamily="1" charset="-128"/>
              </a:rPr>
              <a:t> 3 </a:t>
            </a:r>
            <a:r>
              <a:rPr lang="es-CL" sz="1500" dirty="0" smtClean="0">
                <a:latin typeface="Century Gothic" panose="020B0502020202020204" pitchFamily="34" charset="0"/>
                <a:ea typeface="ＭＳ Ｐゴシック" pitchFamily="1" charset="-128"/>
              </a:rPr>
              <a:t>presidentes o vicepresidentes</a:t>
            </a:r>
            <a:endParaRPr lang="es-CL" sz="1500" dirty="0">
              <a:latin typeface="Arial" charset="0"/>
              <a:ea typeface="ＭＳ Ｐゴシック" pitchFamily="1" charset="-128"/>
            </a:endParaRPr>
          </a:p>
        </p:txBody>
      </p:sp>
      <p:sp>
        <p:nvSpPr>
          <p:cNvPr id="15" name="14 Rectángulo"/>
          <p:cNvSpPr/>
          <p:nvPr/>
        </p:nvSpPr>
        <p:spPr bwMode="auto">
          <a:xfrm>
            <a:off x="4932041" y="836712"/>
            <a:ext cx="3528392" cy="9361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s-CL" sz="2400" b="1" i="0" u="none" strike="noStrike" cap="none" normalizeH="0" baseline="0" dirty="0" smtClean="0">
                <a:ln>
                  <a:noFill/>
                </a:ln>
                <a:solidFill>
                  <a:srgbClr val="7030A0"/>
                </a:solidFill>
                <a:effectLst/>
                <a:latin typeface="Century Gothic" panose="020B0502020202020204" pitchFamily="34" charset="0"/>
                <a:ea typeface="ＭＳ Ｐゴシック" pitchFamily="1" charset="-128"/>
              </a:rPr>
              <a:t>Directores, Presidentes o Vicepresidentes</a:t>
            </a:r>
          </a:p>
        </p:txBody>
      </p:sp>
      <p:sp>
        <p:nvSpPr>
          <p:cNvPr id="18" name="17 CuadroTexto"/>
          <p:cNvSpPr txBox="1"/>
          <p:nvPr/>
        </p:nvSpPr>
        <p:spPr>
          <a:xfrm>
            <a:off x="467544" y="44624"/>
            <a:ext cx="7344816" cy="830997"/>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Cumplimiento Ítem </a:t>
            </a:r>
            <a:r>
              <a:rPr lang="es-CL" sz="2800" b="1" spc="-150" dirty="0" smtClean="0">
                <a:solidFill>
                  <a:srgbClr val="00B050"/>
                </a:solidFill>
                <a:latin typeface="Calibri" pitchFamily="34" charset="0"/>
                <a:cs typeface="Calibri" pitchFamily="34" charset="0"/>
              </a:rPr>
              <a:t>1.7: </a:t>
            </a:r>
            <a:endParaRPr lang="es-CL" sz="2800" b="1" spc="-150" dirty="0" smtClean="0">
              <a:solidFill>
                <a:srgbClr val="00B050"/>
              </a:solidFill>
              <a:latin typeface="Calibri" pitchFamily="34" charset="0"/>
              <a:cs typeface="Calibri" pitchFamily="34" charset="0"/>
            </a:endParaRPr>
          </a:p>
          <a:p>
            <a:pPr>
              <a:spcBef>
                <a:spcPct val="0"/>
              </a:spcBef>
            </a:pPr>
            <a:r>
              <a:rPr lang="es-CL" sz="2000" b="1" spc="-150" dirty="0" smtClean="0">
                <a:latin typeface="Calibri" pitchFamily="34" charset="0"/>
                <a:cs typeface="Calibri" pitchFamily="34" charset="0"/>
              </a:rPr>
              <a:t>Remuneraciones de Directores, Presidentes</a:t>
            </a:r>
            <a:r>
              <a:rPr lang="es-CL" sz="2000" b="1" spc="-150" dirty="0">
                <a:latin typeface="Calibri" pitchFamily="34" charset="0"/>
                <a:cs typeface="Calibri" pitchFamily="34" charset="0"/>
              </a:rPr>
              <a:t> </a:t>
            </a:r>
            <a:r>
              <a:rPr lang="es-CL" sz="2000" b="1" spc="-150" dirty="0" smtClean="0">
                <a:latin typeface="Calibri" pitchFamily="34" charset="0"/>
                <a:cs typeface="Calibri" pitchFamily="34" charset="0"/>
              </a:rPr>
              <a:t>o Vicepresidentes.</a:t>
            </a:r>
            <a:endParaRPr lang="es-ES" sz="2000" b="1" spc="-150" dirty="0">
              <a:latin typeface="Calibri" pitchFamily="34" charset="0"/>
              <a:cs typeface="Calibri" pitchFamily="34" charset="0"/>
            </a:endParaRPr>
          </a:p>
        </p:txBody>
      </p:sp>
      <p:pic>
        <p:nvPicPr>
          <p:cNvPr id="20" name="Picture 11" descr="C:\Users\ccastillo\Desktop\path169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118062"/>
            <a:ext cx="1552503" cy="1625991"/>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931265" y="1591925"/>
            <a:ext cx="1552503" cy="646331"/>
          </a:xfrm>
          <a:prstGeom prst="rect">
            <a:avLst/>
          </a:prstGeom>
          <a:noFill/>
        </p:spPr>
        <p:txBody>
          <a:bodyPr wrap="square" rtlCol="0">
            <a:spAutoFit/>
          </a:bodyPr>
          <a:lstStyle/>
          <a:p>
            <a:r>
              <a:rPr lang="es-CL" sz="3600" b="1" dirty="0" smtClean="0">
                <a:latin typeface="Berlin Sans FB Demi" panose="020E0802020502020306" pitchFamily="34" charset="0"/>
              </a:rPr>
              <a:t>96,6%</a:t>
            </a:r>
            <a:endParaRPr lang="es-CL" sz="3600" b="1" dirty="0">
              <a:latin typeface="Berlin Sans FB Demi" panose="020E0802020502020306" pitchFamily="34" charset="0"/>
            </a:endParaRPr>
          </a:p>
        </p:txBody>
      </p:sp>
      <p:pic>
        <p:nvPicPr>
          <p:cNvPr id="23" name="Picture 2"/>
          <p:cNvPicPr>
            <a:picLocks noChangeAspect="1" noChangeArrowheads="1"/>
          </p:cNvPicPr>
          <p:nvPr/>
        </p:nvPicPr>
        <p:blipFill>
          <a:blip r:embed="rId6" cstate="print"/>
          <a:srcRect/>
          <a:stretch>
            <a:fillRect/>
          </a:stretch>
        </p:blipFill>
        <p:spPr bwMode="auto">
          <a:xfrm>
            <a:off x="7164290" y="0"/>
            <a:ext cx="1857375" cy="723900"/>
          </a:xfrm>
          <a:prstGeom prst="rect">
            <a:avLst/>
          </a:prstGeom>
          <a:noFill/>
          <a:ln w="9525">
            <a:noFill/>
            <a:miter lim="800000"/>
            <a:headEnd/>
            <a:tailEnd/>
          </a:ln>
        </p:spPr>
      </p:pic>
    </p:spTree>
    <p:extLst>
      <p:ext uri="{BB962C8B-B14F-4D97-AF65-F5344CB8AC3E}">
        <p14:creationId xmlns:p14="http://schemas.microsoft.com/office/powerpoint/2010/main" val="181688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2000"/>
                                        <p:tgtEl>
                                          <p:spTgt spid="2"/>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2000"/>
                                        <p:tgtEl>
                                          <p:spTgt spid="12"/>
                                        </p:tgtEl>
                                      </p:cBhvr>
                                    </p:animEffect>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2" grpId="0" animBg="1"/>
      <p:bldP spid="13" grpId="0" animBg="1"/>
      <p:bldP spid="15"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bwMode="auto">
          <a:xfrm>
            <a:off x="827584" y="875621"/>
            <a:ext cx="8136904" cy="5505708"/>
          </a:xfrm>
          <a:prstGeom prst="rect">
            <a:avLst/>
          </a:prstGeom>
          <a:noFill/>
          <a:ln w="19050" cap="flat" cmpd="sng" algn="ctr">
            <a:solidFill>
              <a:srgbClr val="5CB5BC"/>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CL" sz="2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 name="3 Marcador de número de diapositiva"/>
          <p:cNvSpPr>
            <a:spLocks noGrp="1"/>
          </p:cNvSpPr>
          <p:nvPr>
            <p:ph type="sldNum" sz="quarter" idx="12"/>
          </p:nvPr>
        </p:nvSpPr>
        <p:spPr>
          <a:xfrm>
            <a:off x="7092280" y="6400800"/>
            <a:ext cx="1905000" cy="457200"/>
          </a:xfrm>
        </p:spPr>
        <p:txBody>
          <a:bodyPr/>
          <a:lstStyle/>
          <a:p>
            <a:pPr>
              <a:defRPr/>
            </a:pPr>
            <a:fld id="{D5AD7552-99DA-438A-9D57-A178F73F4B55}" type="slidenum">
              <a:rPr lang="es-ES_tradnl" smtClean="0">
                <a:solidFill>
                  <a:srgbClr val="000000"/>
                </a:solidFill>
              </a:rPr>
              <a:pPr>
                <a:defRPr/>
              </a:pPr>
              <a:t>11</a:t>
            </a:fld>
            <a:endParaRPr lang="es-ES_tradnl" dirty="0">
              <a:solidFill>
                <a:srgbClr val="000000"/>
              </a:solidFill>
            </a:endParaRPr>
          </a:p>
        </p:txBody>
      </p:sp>
      <p:pic>
        <p:nvPicPr>
          <p:cNvPr id="6" name="Picture 3"/>
          <p:cNvPicPr>
            <a:picLocks noChangeAspect="1" noChangeArrowheads="1"/>
          </p:cNvPicPr>
          <p:nvPr/>
        </p:nvPicPr>
        <p:blipFill>
          <a:blip r:embed="rId2">
            <a:duotone>
              <a:prstClr val="black"/>
              <a:srgbClr val="92D050">
                <a:tint val="45000"/>
                <a:satMod val="400000"/>
              </a:srgb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512" y="7303"/>
            <a:ext cx="450663" cy="685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ccastillo\Desktop\g4p53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959" y="3506732"/>
            <a:ext cx="3210421" cy="1732882"/>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con línea 2"/>
          <p:cNvSpPr/>
          <p:nvPr/>
        </p:nvSpPr>
        <p:spPr bwMode="auto">
          <a:xfrm>
            <a:off x="5850843" y="1340768"/>
            <a:ext cx="2990497" cy="1891271"/>
          </a:xfrm>
          <a:prstGeom prst="borderCallout2">
            <a:avLst>
              <a:gd name="adj1" fmla="val 106993"/>
              <a:gd name="adj2" fmla="val 61646"/>
              <a:gd name="adj3" fmla="val 137538"/>
              <a:gd name="adj4" fmla="val 49899"/>
              <a:gd name="adj5" fmla="val 155063"/>
              <a:gd name="adj6" fmla="val 9657"/>
            </a:avLst>
          </a:prstGeom>
          <a:noFill/>
          <a:ln w="12700" cap="flat" cmpd="thickThin"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s-CL" b="1" i="0" u="none" strike="noStrike" cap="none" normalizeH="0" baseline="0" dirty="0" smtClean="0">
                <a:ln>
                  <a:noFill/>
                </a:ln>
                <a:effectLst/>
                <a:latin typeface="Century Gothic" panose="020B0502020202020204" pitchFamily="34" charset="0"/>
                <a:ea typeface="ＭＳ Ｐゴシック" pitchFamily="1" charset="-128"/>
              </a:rPr>
              <a:t>4</a:t>
            </a:r>
            <a:r>
              <a:rPr kumimoji="0" lang="es-CL" sz="1500" b="1" i="0" u="none" strike="noStrike" cap="none" normalizeH="0" baseline="0" dirty="0" smtClean="0">
                <a:ln>
                  <a:noFill/>
                </a:ln>
                <a:solidFill>
                  <a:srgbClr val="FF0000"/>
                </a:solidFill>
                <a:effectLst/>
                <a:latin typeface="Century Gothic" panose="020B0502020202020204" pitchFamily="34" charset="0"/>
                <a:ea typeface="ＭＳ Ｐゴシック" pitchFamily="1" charset="-128"/>
              </a:rPr>
              <a:t> </a:t>
            </a:r>
            <a:r>
              <a:rPr kumimoji="0" lang="es-CL" sz="1500" b="0" i="0" u="none" strike="noStrike" cap="none" normalizeH="0" baseline="0" dirty="0" smtClean="0">
                <a:ln>
                  <a:noFill/>
                </a:ln>
                <a:solidFill>
                  <a:schemeClr val="tx1"/>
                </a:solidFill>
                <a:effectLst/>
                <a:latin typeface="Century Gothic" panose="020B0502020202020204" pitchFamily="34" charset="0"/>
                <a:ea typeface="ＭＳ Ｐゴシック" pitchFamily="1" charset="-128"/>
              </a:rPr>
              <a:t>Empresas no publican</a:t>
            </a:r>
            <a:r>
              <a:rPr kumimoji="0" lang="es-CL" sz="1500" b="0" i="0" u="none" strike="noStrike" cap="none" normalizeH="0" dirty="0" smtClean="0">
                <a:ln>
                  <a:noFill/>
                </a:ln>
                <a:solidFill>
                  <a:schemeClr val="tx1"/>
                </a:solidFill>
                <a:effectLst/>
                <a:latin typeface="Century Gothic" panose="020B0502020202020204" pitchFamily="34" charset="0"/>
                <a:ea typeface="ＭＳ Ｐゴシック" pitchFamily="1" charset="-128"/>
              </a:rPr>
              <a:t> remuneración líquida percibida en el año para cada </a:t>
            </a:r>
            <a:r>
              <a:rPr kumimoji="0" lang="es-CL" sz="1500" i="0" u="none" strike="noStrike" cap="none" normalizeH="0" dirty="0" smtClean="0">
                <a:ln>
                  <a:noFill/>
                </a:ln>
                <a:solidFill>
                  <a:schemeClr val="tx1"/>
                </a:solidFill>
                <a:effectLst/>
                <a:latin typeface="Century Gothic" panose="020B0502020202020204" pitchFamily="34" charset="0"/>
                <a:ea typeface="ＭＳ Ｐゴシック" pitchFamily="1" charset="-128"/>
              </a:rPr>
              <a:t>gerente y </a:t>
            </a:r>
            <a:r>
              <a:rPr kumimoji="0" lang="es-CL" b="1" i="0" u="none" strike="noStrike" cap="none" normalizeH="0" dirty="0" smtClean="0">
                <a:ln>
                  <a:noFill/>
                </a:ln>
                <a:solidFill>
                  <a:schemeClr val="tx1"/>
                </a:solidFill>
                <a:effectLst/>
                <a:latin typeface="Century Gothic" panose="020B0502020202020204" pitchFamily="34" charset="0"/>
                <a:ea typeface="ＭＳ Ｐゴシック" pitchFamily="1" charset="-128"/>
              </a:rPr>
              <a:t>2</a:t>
            </a:r>
            <a:r>
              <a:rPr kumimoji="0" lang="es-CL" sz="1500" i="0" u="none" strike="noStrike" cap="none" normalizeH="0" dirty="0" smtClean="0">
                <a:ln>
                  <a:noFill/>
                </a:ln>
                <a:solidFill>
                  <a:schemeClr val="tx1"/>
                </a:solidFill>
                <a:effectLst/>
                <a:latin typeface="Century Gothic" panose="020B0502020202020204" pitchFamily="34" charset="0"/>
                <a:ea typeface="ＭＳ Ｐゴシック" pitchFamily="1" charset="-128"/>
              </a:rPr>
              <a:t> no presentan la remuneración bruta de estos.</a:t>
            </a:r>
            <a:endParaRPr kumimoji="0" lang="es-CL" sz="1500" i="0" u="none" strike="noStrike" cap="none" normalizeH="0" baseline="0" dirty="0" smtClean="0">
              <a:ln>
                <a:noFill/>
              </a:ln>
              <a:solidFill>
                <a:schemeClr val="tx1"/>
              </a:solidFill>
              <a:effectLst/>
              <a:latin typeface="Century Gothic" panose="020B0502020202020204" pitchFamily="34" charset="0"/>
              <a:ea typeface="ＭＳ Ｐゴシック" pitchFamily="1" charset="-128"/>
            </a:endParaRPr>
          </a:p>
        </p:txBody>
      </p:sp>
      <p:sp>
        <p:nvSpPr>
          <p:cNvPr id="12" name="11 Llamada con línea 2"/>
          <p:cNvSpPr/>
          <p:nvPr/>
        </p:nvSpPr>
        <p:spPr bwMode="auto">
          <a:xfrm>
            <a:off x="6249053" y="4917760"/>
            <a:ext cx="2592288" cy="887504"/>
          </a:xfrm>
          <a:prstGeom prst="borderCallout2">
            <a:avLst>
              <a:gd name="adj1" fmla="val 18750"/>
              <a:gd name="adj2" fmla="val -8333"/>
              <a:gd name="adj3" fmla="val 18750"/>
              <a:gd name="adj4" fmla="val -16667"/>
              <a:gd name="adj5" fmla="val 847"/>
              <a:gd name="adj6" fmla="val -29598"/>
            </a:avLst>
          </a:prstGeom>
          <a:noFill/>
          <a:ln w="12700" cap="flat" cmpd="thickThin"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fontAlgn="base" hangingPunct="0">
              <a:spcBef>
                <a:spcPct val="0"/>
              </a:spcBef>
              <a:spcAft>
                <a:spcPct val="0"/>
              </a:spcAft>
            </a:pPr>
            <a:r>
              <a:rPr lang="es-CL" b="1" dirty="0">
                <a:latin typeface="Century Gothic" panose="020B0502020202020204" pitchFamily="34" charset="0"/>
                <a:ea typeface="ＭＳ Ｐゴシック" pitchFamily="1" charset="-128"/>
              </a:rPr>
              <a:t>3</a:t>
            </a:r>
            <a:r>
              <a:rPr lang="es-CL" sz="1500" b="1" dirty="0" smtClean="0">
                <a:latin typeface="Century Gothic" panose="020B0502020202020204" pitchFamily="34" charset="0"/>
                <a:ea typeface="ＭＳ Ｐゴシック" pitchFamily="1" charset="-128"/>
              </a:rPr>
              <a:t> </a:t>
            </a:r>
            <a:r>
              <a:rPr lang="es-CL" sz="1500" dirty="0">
                <a:latin typeface="Century Gothic" panose="020B0502020202020204" pitchFamily="34" charset="0"/>
                <a:ea typeface="ＭＳ Ｐゴシック" pitchFamily="1" charset="-128"/>
              </a:rPr>
              <a:t>Empresas no </a:t>
            </a:r>
            <a:r>
              <a:rPr lang="es-CL" sz="1500" dirty="0" smtClean="0">
                <a:latin typeface="Century Gothic" panose="020B0502020202020204" pitchFamily="34" charset="0"/>
                <a:ea typeface="ＭＳ Ｐゴシック" pitchFamily="1" charset="-128"/>
              </a:rPr>
              <a:t>señala el nombre completo de los </a:t>
            </a:r>
            <a:r>
              <a:rPr lang="es-CL" sz="1500" b="1" dirty="0" smtClean="0">
                <a:latin typeface="Century Gothic" panose="020B0502020202020204" pitchFamily="34" charset="0"/>
                <a:ea typeface="ＭＳ Ｐゴシック" pitchFamily="1" charset="-128"/>
              </a:rPr>
              <a:t>gerentes</a:t>
            </a:r>
            <a:r>
              <a:rPr lang="es-CL" sz="1500" dirty="0" smtClean="0">
                <a:latin typeface="Century Gothic" panose="020B0502020202020204" pitchFamily="34" charset="0"/>
                <a:ea typeface="ＭＳ Ｐゴシック" pitchFamily="1" charset="-128"/>
              </a:rPr>
              <a:t>. </a:t>
            </a:r>
            <a:endParaRPr kumimoji="0" lang="es-CL" sz="1500" b="0" i="0" u="none" strike="noStrike" cap="none" normalizeH="0" baseline="0" dirty="0" smtClean="0">
              <a:ln>
                <a:noFill/>
              </a:ln>
              <a:effectLst/>
              <a:latin typeface="Arial" charset="0"/>
              <a:ea typeface="ＭＳ Ｐゴシック" pitchFamily="1" charset="-128"/>
            </a:endParaRPr>
          </a:p>
        </p:txBody>
      </p:sp>
      <p:sp>
        <p:nvSpPr>
          <p:cNvPr id="13" name="12 Llamada con línea 2"/>
          <p:cNvSpPr/>
          <p:nvPr/>
        </p:nvSpPr>
        <p:spPr bwMode="auto">
          <a:xfrm>
            <a:off x="1403648" y="1052736"/>
            <a:ext cx="3928732" cy="1459223"/>
          </a:xfrm>
          <a:prstGeom prst="borderCallout2">
            <a:avLst>
              <a:gd name="adj1" fmla="val 109608"/>
              <a:gd name="adj2" fmla="val 84396"/>
              <a:gd name="adj3" fmla="val 136554"/>
              <a:gd name="adj4" fmla="val 90059"/>
              <a:gd name="adj5" fmla="val 167619"/>
              <a:gd name="adj6" fmla="val 82349"/>
            </a:avLst>
          </a:prstGeom>
          <a:noFill/>
          <a:ln w="12700" cap="flat" cmpd="thickThin"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s-CL" sz="3600" b="1" dirty="0" smtClean="0">
                <a:solidFill>
                  <a:srgbClr val="FF0000"/>
                </a:solidFill>
                <a:latin typeface="Century Gothic" panose="020B0502020202020204" pitchFamily="34" charset="0"/>
                <a:ea typeface="ＭＳ Ｐゴシック" pitchFamily="1" charset="-128"/>
              </a:rPr>
              <a:t>24</a:t>
            </a:r>
            <a:r>
              <a:rPr lang="es-CL" sz="4000" b="1" dirty="0" smtClean="0">
                <a:solidFill>
                  <a:srgbClr val="FF0000"/>
                </a:solidFill>
                <a:latin typeface="Century Gothic" panose="020B0502020202020204" pitchFamily="34" charset="0"/>
                <a:ea typeface="ＭＳ Ｐゴシック" pitchFamily="1" charset="-128"/>
              </a:rPr>
              <a:t> </a:t>
            </a:r>
            <a:r>
              <a:rPr lang="es-CL" sz="1500" dirty="0" smtClean="0">
                <a:latin typeface="Century Gothic" panose="020B0502020202020204" pitchFamily="34" charset="0"/>
                <a:ea typeface="ＭＳ Ｐゴシック" pitchFamily="1" charset="-128"/>
              </a:rPr>
              <a:t>Empresas publican información respecto a sus gerentes, de ellos 2 no publican sus remuneraciones líquidas y 1 no presenta la remuneración bruta.</a:t>
            </a:r>
            <a:endParaRPr lang="es-CL" sz="1500" dirty="0">
              <a:latin typeface="Arial" charset="0"/>
              <a:ea typeface="ＭＳ Ｐゴシック" pitchFamily="1" charset="-128"/>
            </a:endParaRPr>
          </a:p>
        </p:txBody>
      </p:sp>
      <p:sp>
        <p:nvSpPr>
          <p:cNvPr id="14" name="13 Rectángulo"/>
          <p:cNvSpPr/>
          <p:nvPr/>
        </p:nvSpPr>
        <p:spPr bwMode="auto">
          <a:xfrm>
            <a:off x="899592" y="5157192"/>
            <a:ext cx="2736303" cy="9361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L" sz="2400" b="1" i="0" u="none" strike="noStrike" cap="none" normalizeH="0" baseline="0" dirty="0" smtClean="0">
                <a:ln>
                  <a:noFill/>
                </a:ln>
                <a:solidFill>
                  <a:srgbClr val="7030A0"/>
                </a:solidFill>
                <a:effectLst/>
                <a:latin typeface="Century Gothic" panose="020B0502020202020204" pitchFamily="34" charset="0"/>
                <a:ea typeface="ＭＳ Ｐゴシック" pitchFamily="1" charset="-128"/>
              </a:rPr>
              <a:t>Gerentes responsables de la empresa</a:t>
            </a:r>
          </a:p>
        </p:txBody>
      </p:sp>
      <p:sp>
        <p:nvSpPr>
          <p:cNvPr id="15" name="14 CuadroTexto"/>
          <p:cNvSpPr txBox="1"/>
          <p:nvPr/>
        </p:nvSpPr>
        <p:spPr>
          <a:xfrm>
            <a:off x="467544" y="44624"/>
            <a:ext cx="7344816" cy="830997"/>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Cumplimiento Ítem </a:t>
            </a:r>
            <a:r>
              <a:rPr lang="es-CL" sz="2800" b="1" spc="-150" dirty="0" smtClean="0">
                <a:solidFill>
                  <a:srgbClr val="00B050"/>
                </a:solidFill>
                <a:latin typeface="Calibri" pitchFamily="34" charset="0"/>
                <a:cs typeface="Calibri" pitchFamily="34" charset="0"/>
              </a:rPr>
              <a:t>1.7: </a:t>
            </a:r>
            <a:endParaRPr lang="es-CL" sz="2800" b="1" spc="-150" dirty="0" smtClean="0">
              <a:solidFill>
                <a:srgbClr val="00B050"/>
              </a:solidFill>
              <a:latin typeface="Calibri" pitchFamily="34" charset="0"/>
              <a:cs typeface="Calibri" pitchFamily="34" charset="0"/>
            </a:endParaRPr>
          </a:p>
          <a:p>
            <a:pPr>
              <a:spcBef>
                <a:spcPct val="0"/>
              </a:spcBef>
            </a:pPr>
            <a:r>
              <a:rPr lang="es-CL" sz="2000" b="1" spc="-150" dirty="0" smtClean="0">
                <a:latin typeface="Calibri" pitchFamily="34" charset="0"/>
                <a:cs typeface="Calibri" pitchFamily="34" charset="0"/>
              </a:rPr>
              <a:t>Remuneraciones de Gerentes.</a:t>
            </a:r>
            <a:endParaRPr lang="es-ES" sz="2000" b="1" spc="-150" dirty="0">
              <a:latin typeface="Calibri" pitchFamily="34" charset="0"/>
              <a:cs typeface="Calibri" pitchFamily="34" charset="0"/>
            </a:endParaRPr>
          </a:p>
        </p:txBody>
      </p:sp>
      <p:pic>
        <p:nvPicPr>
          <p:cNvPr id="16" name="Picture 11" descr="C:\Users\ccastillo\Desktop\path169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64" y="2780928"/>
            <a:ext cx="1552503" cy="1625991"/>
          </a:xfrm>
          <a:prstGeom prst="rect">
            <a:avLst/>
          </a:prstGeom>
          <a:noFill/>
          <a:extLst>
            <a:ext uri="{909E8E84-426E-40DD-AFC4-6F175D3DCCD1}">
              <a14:hiddenFill xmlns:a14="http://schemas.microsoft.com/office/drawing/2010/main">
                <a:solidFill>
                  <a:srgbClr val="FFFFFF"/>
                </a:solidFill>
              </a14:hiddenFill>
            </a:ext>
          </a:extLst>
        </p:spPr>
      </p:pic>
      <p:sp>
        <p:nvSpPr>
          <p:cNvPr id="18" name="17 CuadroTexto"/>
          <p:cNvSpPr txBox="1"/>
          <p:nvPr/>
        </p:nvSpPr>
        <p:spPr>
          <a:xfrm>
            <a:off x="962937" y="3254791"/>
            <a:ext cx="1552503" cy="646331"/>
          </a:xfrm>
          <a:prstGeom prst="rect">
            <a:avLst/>
          </a:prstGeom>
          <a:noFill/>
        </p:spPr>
        <p:txBody>
          <a:bodyPr wrap="square" rtlCol="0">
            <a:spAutoFit/>
          </a:bodyPr>
          <a:lstStyle/>
          <a:p>
            <a:r>
              <a:rPr lang="es-CL" sz="3600" b="1" dirty="0" smtClean="0">
                <a:latin typeface="Berlin Sans FB Demi" panose="020E0802020502020306" pitchFamily="34" charset="0"/>
              </a:rPr>
              <a:t>89,6%</a:t>
            </a:r>
            <a:endParaRPr lang="es-CL" sz="3600" b="1" dirty="0">
              <a:latin typeface="Berlin Sans FB Demi" panose="020E0802020502020306" pitchFamily="34" charset="0"/>
            </a:endParaRPr>
          </a:p>
        </p:txBody>
      </p:sp>
      <p:pic>
        <p:nvPicPr>
          <p:cNvPr id="21" name="Picture 2"/>
          <p:cNvPicPr>
            <a:picLocks noChangeAspect="1" noChangeArrowheads="1"/>
          </p:cNvPicPr>
          <p:nvPr/>
        </p:nvPicPr>
        <p:blipFill>
          <a:blip r:embed="rId6" cstate="print"/>
          <a:srcRect/>
          <a:stretch>
            <a:fillRect/>
          </a:stretch>
        </p:blipFill>
        <p:spPr bwMode="auto">
          <a:xfrm>
            <a:off x="7164290" y="0"/>
            <a:ext cx="1857375" cy="723900"/>
          </a:xfrm>
          <a:prstGeom prst="rect">
            <a:avLst/>
          </a:prstGeom>
          <a:noFill/>
          <a:ln w="9525">
            <a:noFill/>
            <a:miter lim="800000"/>
            <a:headEnd/>
            <a:tailEnd/>
          </a:ln>
        </p:spPr>
      </p:pic>
    </p:spTree>
    <p:extLst>
      <p:ext uri="{BB962C8B-B14F-4D97-AF65-F5344CB8AC3E}">
        <p14:creationId xmlns:p14="http://schemas.microsoft.com/office/powerpoint/2010/main" val="274043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2000"/>
                                        <p:tgtEl>
                                          <p:spTgt spid="13"/>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2000"/>
                                        <p:tgtEl>
                                          <p:spTgt spid="11"/>
                                        </p:tgtEl>
                                      </p:cBhvr>
                                    </p:animEffect>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P spid="13" grpId="0" animBg="1"/>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92280" y="6396076"/>
            <a:ext cx="1905000" cy="457200"/>
          </a:xfrm>
        </p:spPr>
        <p:txBody>
          <a:bodyPr/>
          <a:lstStyle/>
          <a:p>
            <a:pPr>
              <a:defRPr/>
            </a:pPr>
            <a:fld id="{D5AD7552-99DA-438A-9D57-A178F73F4B55}" type="slidenum">
              <a:rPr lang="es-ES_tradnl" smtClean="0">
                <a:solidFill>
                  <a:srgbClr val="000000"/>
                </a:solidFill>
              </a:rPr>
              <a:pPr>
                <a:defRPr/>
              </a:pPr>
              <a:t>12</a:t>
            </a:fld>
            <a:endParaRPr lang="es-ES_tradnl" dirty="0">
              <a:solidFill>
                <a:srgbClr val="000000"/>
              </a:solidFill>
            </a:endParaRPr>
          </a:p>
        </p:txBody>
      </p:sp>
      <p:pic>
        <p:nvPicPr>
          <p:cNvPr id="6" name="Picture 3"/>
          <p:cNvPicPr>
            <a:picLocks noChangeAspect="1" noChangeArrowheads="1"/>
          </p:cNvPicPr>
          <p:nvPr/>
        </p:nvPicPr>
        <p:blipFill>
          <a:blip r:embed="rId2">
            <a:duotone>
              <a:prstClr val="black"/>
              <a:srgbClr val="92D050">
                <a:tint val="45000"/>
                <a:satMod val="400000"/>
              </a:srgb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512" y="7303"/>
            <a:ext cx="450663" cy="685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67544" y="44624"/>
            <a:ext cx="7344816" cy="830997"/>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Empresas con 100 </a:t>
            </a:r>
            <a:r>
              <a:rPr lang="es-CL" sz="2800" b="1" spc="-150" dirty="0" smtClean="0">
                <a:solidFill>
                  <a:srgbClr val="00B050"/>
                </a:solidFill>
                <a:latin typeface="Calibri" pitchFamily="34" charset="0"/>
                <a:cs typeface="Calibri" pitchFamily="34" charset="0"/>
              </a:rPr>
              <a:t>puntos: </a:t>
            </a:r>
            <a:endParaRPr lang="es-CL" sz="2800" b="1" spc="-150" dirty="0" smtClean="0">
              <a:solidFill>
                <a:srgbClr val="00B050"/>
              </a:solidFill>
              <a:latin typeface="Calibri" pitchFamily="34" charset="0"/>
              <a:cs typeface="Calibri" pitchFamily="34" charset="0"/>
            </a:endParaRPr>
          </a:p>
          <a:p>
            <a:pPr>
              <a:spcBef>
                <a:spcPct val="0"/>
              </a:spcBef>
            </a:pPr>
            <a:endParaRPr lang="es-ES" sz="2000" b="1" spc="-150" dirty="0">
              <a:latin typeface="Calibri" pitchFamily="34" charset="0"/>
              <a:cs typeface="Calibri" pitchFamily="34" charset="0"/>
            </a:endParaRPr>
          </a:p>
        </p:txBody>
      </p:sp>
      <p:pic>
        <p:nvPicPr>
          <p:cNvPr id="4098" name="Picture 2" descr="C:\Users\ccastillo\Desktop\g2389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53" y="2420889"/>
            <a:ext cx="1454411" cy="977474"/>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40324" y="3380062"/>
            <a:ext cx="2018880" cy="1261884"/>
          </a:xfrm>
          <a:prstGeom prst="rect">
            <a:avLst/>
          </a:prstGeom>
          <a:noFill/>
        </p:spPr>
        <p:txBody>
          <a:bodyPr wrap="square" rtlCol="0">
            <a:spAutoFit/>
          </a:bodyPr>
          <a:lstStyle/>
          <a:p>
            <a:pPr algn="ctr"/>
            <a:r>
              <a:rPr lang="es-CL" sz="3600" b="1" dirty="0" smtClean="0">
                <a:latin typeface="Berlin Sans FB Demi" panose="020E0802020502020306" pitchFamily="34" charset="0"/>
              </a:rPr>
              <a:t>100%</a:t>
            </a:r>
          </a:p>
          <a:p>
            <a:pPr algn="ctr"/>
            <a:r>
              <a:rPr lang="es-CL" sz="2000" dirty="0" smtClean="0">
                <a:latin typeface="Berlin Sans FB Demi" panose="020E0802020502020306" pitchFamily="34" charset="0"/>
              </a:rPr>
              <a:t>Puntos</a:t>
            </a:r>
          </a:p>
          <a:p>
            <a:pPr algn="ctr"/>
            <a:r>
              <a:rPr lang="es-CL" sz="2000" dirty="0" smtClean="0">
                <a:latin typeface="Berlin Sans FB Demi" panose="020E0802020502020306" pitchFamily="34" charset="0"/>
              </a:rPr>
              <a:t>(13)</a:t>
            </a:r>
            <a:endParaRPr lang="es-CL" sz="3600" dirty="0">
              <a:latin typeface="Berlin Sans FB Demi" panose="020E0802020502020306" pitchFamily="34" charset="0"/>
            </a:endParaRPr>
          </a:p>
        </p:txBody>
      </p:sp>
      <p:sp>
        <p:nvSpPr>
          <p:cNvPr id="8" name="7 Cerrar llave"/>
          <p:cNvSpPr/>
          <p:nvPr/>
        </p:nvSpPr>
        <p:spPr bwMode="auto">
          <a:xfrm>
            <a:off x="2263379" y="1280034"/>
            <a:ext cx="508421" cy="394916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929641"/>
            <a:ext cx="1082228" cy="67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001" y="1758088"/>
            <a:ext cx="2002221" cy="60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858" y="4188231"/>
            <a:ext cx="1478176" cy="70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992" y="533285"/>
            <a:ext cx="1428372" cy="8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descr="Resultado de imagen para ena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6376" y="3726754"/>
            <a:ext cx="1800200" cy="68017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FÁBRICAS Y MAESTRANZAS DEL EJÉRCI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2686" y="1159170"/>
            <a:ext cx="1708881" cy="569627"/>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6398" y="2728378"/>
            <a:ext cx="1859681" cy="64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4128" y="3265278"/>
            <a:ext cx="1651600" cy="922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4742" y="2543112"/>
            <a:ext cx="1336738" cy="128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5" descr="Resultado de imagen para EMPRESA PORTUARIA iquiq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8424" y="4678547"/>
            <a:ext cx="2160240" cy="60006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7126" y="1849296"/>
            <a:ext cx="1489113" cy="80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3"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87491" y="4231887"/>
            <a:ext cx="1800200" cy="63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5" name="Picture 19" descr="Resultado de imagen para EMPRESA PORTUARIA VALPARAÍS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88804" y="4834023"/>
            <a:ext cx="1695164" cy="79035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25 Grupo"/>
          <p:cNvGrpSpPr/>
          <p:nvPr/>
        </p:nvGrpSpPr>
        <p:grpSpPr>
          <a:xfrm>
            <a:off x="7164290" y="0"/>
            <a:ext cx="2016222" cy="908720"/>
            <a:chOff x="7164290" y="0"/>
            <a:chExt cx="2016222" cy="908720"/>
          </a:xfrm>
        </p:grpSpPr>
        <p:pic>
          <p:nvPicPr>
            <p:cNvPr id="27" name="Picture 2"/>
            <p:cNvPicPr>
              <a:picLocks noChangeAspect="1" noChangeArrowheads="1"/>
            </p:cNvPicPr>
            <p:nvPr/>
          </p:nvPicPr>
          <p:blipFill>
            <a:blip r:embed="rId18" cstate="print"/>
            <a:srcRect/>
            <a:stretch>
              <a:fillRect/>
            </a:stretch>
          </p:blipFill>
          <p:spPr bwMode="auto">
            <a:xfrm>
              <a:off x="7164290" y="0"/>
              <a:ext cx="1857375" cy="723900"/>
            </a:xfrm>
            <a:prstGeom prst="rect">
              <a:avLst/>
            </a:prstGeom>
            <a:noFill/>
            <a:ln w="9525">
              <a:noFill/>
              <a:miter lim="800000"/>
              <a:headEnd/>
              <a:tailEnd/>
            </a:ln>
          </p:spPr>
        </p:pic>
        <p:sp>
          <p:nvSpPr>
            <p:cNvPr id="28" name="27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sp>
        <p:nvSpPr>
          <p:cNvPr id="2" name="1 Rectángulo"/>
          <p:cNvSpPr/>
          <p:nvPr/>
        </p:nvSpPr>
        <p:spPr bwMode="auto">
          <a:xfrm>
            <a:off x="5392913" y="5100579"/>
            <a:ext cx="2707479" cy="6326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CL" sz="3600" b="1" i="0" u="none" strike="noStrike" cap="none" normalizeH="0" baseline="0" dirty="0" smtClean="0">
                <a:ln>
                  <a:noFill/>
                </a:ln>
                <a:solidFill>
                  <a:schemeClr val="tx1"/>
                </a:solidFill>
                <a:effectLst/>
                <a:latin typeface="Century Gothic" panose="020B0502020202020204" pitchFamily="34" charset="0"/>
                <a:ea typeface="ＭＳ Ｐゴシック" pitchFamily="1" charset="-128"/>
              </a:rPr>
              <a:t>3</a:t>
            </a:r>
            <a:r>
              <a:rPr kumimoji="0" lang="es-CL" sz="2400" b="0" i="0" u="none" strike="noStrike" cap="none" normalizeH="0" baseline="0" dirty="0" smtClean="0">
                <a:ln>
                  <a:noFill/>
                </a:ln>
                <a:solidFill>
                  <a:schemeClr val="tx1"/>
                </a:solidFill>
                <a:effectLst/>
                <a:latin typeface="Century Gothic" panose="020B0502020202020204" pitchFamily="34" charset="0"/>
                <a:ea typeface="ＭＳ Ｐゴシック" pitchFamily="1" charset="-128"/>
              </a:rPr>
              <a:t> instituciones más que el año 2015.</a:t>
            </a:r>
          </a:p>
        </p:txBody>
      </p:sp>
    </p:spTree>
    <p:extLst>
      <p:ext uri="{BB962C8B-B14F-4D97-AF65-F5344CB8AC3E}">
        <p14:creationId xmlns:p14="http://schemas.microsoft.com/office/powerpoint/2010/main" val="254875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131161812"/>
              </p:ext>
            </p:extLst>
          </p:nvPr>
        </p:nvGraphicFramePr>
        <p:xfrm>
          <a:off x="107504" y="574187"/>
          <a:ext cx="8954214" cy="6095173"/>
        </p:xfrm>
        <a:graphic>
          <a:graphicData uri="http://schemas.openxmlformats.org/drawingml/2006/table">
            <a:tbl>
              <a:tblPr>
                <a:tableStyleId>{5C22544A-7EE6-4342-B048-85BDC9FD1C3A}</a:tableStyleId>
              </a:tblPr>
              <a:tblGrid>
                <a:gridCol w="410715"/>
                <a:gridCol w="4067471"/>
                <a:gridCol w="1585815"/>
                <a:gridCol w="973545"/>
                <a:gridCol w="1003969"/>
                <a:gridCol w="912699"/>
              </a:tblGrid>
              <a:tr h="325931">
                <a:tc>
                  <a:txBody>
                    <a:bodyPr/>
                    <a:lstStyle/>
                    <a:p>
                      <a:pPr algn="l" fontAlgn="b"/>
                      <a:endParaRPr lang="es-CL" sz="800" b="0" i="0" u="none" strike="noStrike" dirty="0">
                        <a:solidFill>
                          <a:srgbClr val="000000"/>
                        </a:solidFill>
                        <a:effectLst/>
                        <a:latin typeface="Calibri"/>
                      </a:endParaRPr>
                    </a:p>
                  </a:txBody>
                  <a:tcPr marL="7006" marR="7006" marT="7006" marB="0" anchor="b">
                    <a:noFill/>
                  </a:tcPr>
                </a:tc>
                <a:tc>
                  <a:txBody>
                    <a:bodyPr/>
                    <a:lstStyle/>
                    <a:p>
                      <a:pPr algn="l" fontAlgn="ctr"/>
                      <a:r>
                        <a:rPr lang="es-CL" sz="1400" b="1" u="none" strike="noStrike" dirty="0">
                          <a:effectLst/>
                          <a:latin typeface="Century Gothic" panose="020B0502020202020204" pitchFamily="34" charset="0"/>
                        </a:rPr>
                        <a:t>INSTITUCION</a:t>
                      </a:r>
                      <a:endParaRPr lang="es-CL" sz="1400" b="1" i="0" u="none" strike="noStrike" dirty="0">
                        <a:solidFill>
                          <a:srgbClr val="FFFFFF"/>
                        </a:solidFill>
                        <a:effectLst/>
                        <a:latin typeface="Century Gothic" panose="020B0502020202020204" pitchFamily="34" charset="0"/>
                      </a:endParaRPr>
                    </a:p>
                  </a:txBody>
                  <a:tcPr marL="7006" marR="7006" marT="7006" marB="0" anchor="ctr">
                    <a:solidFill>
                      <a:schemeClr val="bg1">
                        <a:lumMod val="75000"/>
                      </a:schemeClr>
                    </a:solidFill>
                  </a:tcPr>
                </a:tc>
                <a:tc>
                  <a:txBody>
                    <a:bodyPr/>
                    <a:lstStyle/>
                    <a:p>
                      <a:pPr algn="ctr" fontAlgn="ctr"/>
                      <a:r>
                        <a:rPr lang="es-CL" sz="1400" b="1" u="none" strike="noStrike" dirty="0">
                          <a:effectLst/>
                          <a:latin typeface="Century Gothic" panose="020B0502020202020204" pitchFamily="34" charset="0"/>
                        </a:rPr>
                        <a:t>TIPO DE EMPRESA</a:t>
                      </a:r>
                      <a:endParaRPr lang="es-CL" sz="1400" b="1" i="0" u="none" strike="noStrike" dirty="0">
                        <a:solidFill>
                          <a:srgbClr val="FFFFFF"/>
                        </a:solidFill>
                        <a:effectLst/>
                        <a:latin typeface="Century Gothic" panose="020B0502020202020204" pitchFamily="34" charset="0"/>
                      </a:endParaRPr>
                    </a:p>
                  </a:txBody>
                  <a:tcPr marL="7006" marR="7006" marT="7006" marB="0" anchor="ctr">
                    <a:solidFill>
                      <a:schemeClr val="bg1">
                        <a:lumMod val="75000"/>
                      </a:schemeClr>
                    </a:solidFill>
                  </a:tcPr>
                </a:tc>
                <a:tc>
                  <a:txBody>
                    <a:bodyPr/>
                    <a:lstStyle/>
                    <a:p>
                      <a:pPr algn="ctr" fontAlgn="ctr"/>
                      <a:r>
                        <a:rPr lang="es-CL" sz="1400" b="1" u="none" strike="noStrike" dirty="0" smtClean="0">
                          <a:effectLst/>
                          <a:latin typeface="Century Gothic" panose="020B0502020202020204" pitchFamily="34" charset="0"/>
                        </a:rPr>
                        <a:t>2015</a:t>
                      </a:r>
                      <a:endParaRPr lang="es-CL" sz="1400" b="1" i="0" u="none" strike="noStrike" dirty="0">
                        <a:solidFill>
                          <a:srgbClr val="FFFFFF"/>
                        </a:solidFill>
                        <a:effectLst/>
                        <a:latin typeface="Century Gothic" panose="020B0502020202020204" pitchFamily="34" charset="0"/>
                      </a:endParaRPr>
                    </a:p>
                  </a:txBody>
                  <a:tcPr marL="7006" marR="7006" marT="7006" marB="0" anchor="ctr">
                    <a:solidFill>
                      <a:schemeClr val="bg1">
                        <a:lumMod val="75000"/>
                      </a:schemeClr>
                    </a:solidFill>
                  </a:tcPr>
                </a:tc>
                <a:tc>
                  <a:txBody>
                    <a:bodyPr/>
                    <a:lstStyle/>
                    <a:p>
                      <a:pPr algn="ctr" fontAlgn="ctr"/>
                      <a:r>
                        <a:rPr lang="es-CL" sz="1400" b="1" u="none" strike="noStrike" dirty="0" smtClean="0">
                          <a:effectLst/>
                          <a:latin typeface="Century Gothic" panose="020B0502020202020204" pitchFamily="34" charset="0"/>
                        </a:rPr>
                        <a:t>2016</a:t>
                      </a:r>
                      <a:endParaRPr lang="es-CL" sz="1400" b="1" i="0" u="none" strike="noStrike" dirty="0">
                        <a:solidFill>
                          <a:srgbClr val="FFFFFF"/>
                        </a:solidFill>
                        <a:effectLst/>
                        <a:latin typeface="Century Gothic" panose="020B0502020202020204" pitchFamily="34" charset="0"/>
                      </a:endParaRPr>
                    </a:p>
                  </a:txBody>
                  <a:tcPr marL="7006" marR="7006" marT="7006" marB="0" anchor="ctr">
                    <a:solidFill>
                      <a:schemeClr val="bg1">
                        <a:lumMod val="75000"/>
                      </a:schemeClr>
                    </a:solidFill>
                  </a:tcPr>
                </a:tc>
                <a:tc>
                  <a:txBody>
                    <a:bodyPr/>
                    <a:lstStyle/>
                    <a:p>
                      <a:pPr algn="ctr" fontAlgn="ctr"/>
                      <a:r>
                        <a:rPr lang="es-CL" sz="1400" b="1" u="none" strike="noStrike" dirty="0" smtClean="0">
                          <a:effectLst/>
                          <a:latin typeface="Century Gothic" panose="020B0502020202020204" pitchFamily="34" charset="0"/>
                        </a:rPr>
                        <a:t>Var 16-15</a:t>
                      </a:r>
                      <a:endParaRPr lang="es-CL" sz="1400" b="1" i="0" u="none" strike="noStrike" dirty="0">
                        <a:solidFill>
                          <a:srgbClr val="FFFFFF"/>
                        </a:solidFill>
                        <a:effectLst/>
                        <a:latin typeface="Century Gothic" panose="020B0502020202020204" pitchFamily="34" charset="0"/>
                      </a:endParaRPr>
                    </a:p>
                  </a:txBody>
                  <a:tcPr marL="7006" marR="7006" marT="7006" marB="0" anchor="ctr">
                    <a:solidFill>
                      <a:schemeClr val="bg1">
                        <a:lumMod val="75000"/>
                      </a:schemeClr>
                    </a:solidFill>
                  </a:tcPr>
                </a:tc>
              </a:tr>
              <a:tr h="191724">
                <a:tc>
                  <a:txBody>
                    <a:bodyPr/>
                    <a:lstStyle/>
                    <a:p>
                      <a:pPr algn="ctr" fontAlgn="b"/>
                      <a:r>
                        <a:rPr lang="es-CL" sz="1200" u="none" strike="noStrike" dirty="0">
                          <a:effectLst/>
                        </a:rPr>
                        <a:t>1</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CORPORACIÓN NACIONAL DEL COBRE DE CHILE </a:t>
                      </a:r>
                      <a:r>
                        <a:rPr lang="es-CL" sz="1200" u="none" strike="noStrike" dirty="0" smtClean="0">
                          <a:effectLst/>
                        </a:rPr>
                        <a:t>– CODELCO</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97,50%</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+2,5</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2</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CONCESIONARIA DE SERVICIOS </a:t>
                      </a:r>
                      <a:r>
                        <a:rPr lang="es-CL" sz="1200" u="none" strike="noStrike" dirty="0" smtClean="0">
                          <a:effectLst/>
                        </a:rPr>
                        <a:t>SANITARIOS – ECONSSA</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Sociedades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100,00%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effectLst/>
                        </a:rPr>
                        <a:t>0,0%</a:t>
                      </a:r>
                      <a:endParaRPr lang="es-CL" sz="1200" b="0" i="0" u="none" strike="noStrike" dirty="0">
                        <a:solidFill>
                          <a:srgbClr val="00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3</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DE CORREOS DE CHILE</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100,00%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effectLst/>
                        </a:rPr>
                        <a:t>0,0%</a:t>
                      </a:r>
                      <a:endParaRPr lang="es-CL" sz="1200" b="0" i="0" u="none" strike="noStrike" dirty="0">
                        <a:solidFill>
                          <a:srgbClr val="00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4</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DE FERROCARRILES DEL ESTADO </a:t>
                      </a:r>
                      <a:r>
                        <a:rPr lang="es-CL" sz="1200" u="none" strike="noStrike" dirty="0" smtClean="0">
                          <a:effectLst/>
                        </a:rPr>
                        <a:t>– EFE</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a:effectLst/>
                        </a:rPr>
                        <a:t>Empresa creada por Ley </a:t>
                      </a:r>
                      <a:endParaRPr lang="es-CL" sz="1200" b="0" i="0" u="none" strike="noStrike">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100,00%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effectLst/>
                        </a:rPr>
                        <a:t>0,0%</a:t>
                      </a:r>
                      <a:endParaRPr lang="es-CL" sz="1200" b="0" i="0" u="none" strike="noStrike" dirty="0">
                        <a:solidFill>
                          <a:srgbClr val="00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5</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NACIONAL DE AERONÁUTICA DE CHILE</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a:effectLst/>
                        </a:rPr>
                        <a:t>Empresa creada por Ley </a:t>
                      </a:r>
                      <a:endParaRPr lang="es-CL" sz="1200" b="0" i="0" u="none" strike="noStrike">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100,00%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effectLst/>
                        </a:rPr>
                        <a:t>0,0%</a:t>
                      </a:r>
                      <a:endParaRPr lang="es-CL" sz="1200" b="0" i="0" u="none" strike="noStrike" dirty="0">
                        <a:solidFill>
                          <a:srgbClr val="00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6</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PORTUARIA ARICA</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98,61%</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+1,4</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7</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PORTUARIA AUSTRAL</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85,83%</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+14,2</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8</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PORTUARIA IQUIQUE</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a:effectLst/>
                        </a:rPr>
                        <a:t>Empresa creada por Ley </a:t>
                      </a:r>
                      <a:endParaRPr lang="es-CL" sz="1200" b="0" i="0" u="none" strike="noStrike">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100,00%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effectLst/>
                        </a:rPr>
                        <a:t>0,0%</a:t>
                      </a:r>
                      <a:endParaRPr lang="es-CL" sz="1200" b="0" i="0" u="none" strike="noStrike" dirty="0">
                        <a:solidFill>
                          <a:srgbClr val="00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9</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PORTUARIA SAN ANTONIO</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98,30%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+1,7</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10</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it-IT" sz="1200" u="none" strike="noStrike" dirty="0">
                          <a:effectLst/>
                        </a:rPr>
                        <a:t>EMPRESA PORTUARIA TALCAHUANO SAN VICENTE</a:t>
                      </a:r>
                      <a:endParaRPr lang="it-IT"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100,00%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effectLst/>
                        </a:rPr>
                        <a:t>0,0%</a:t>
                      </a:r>
                      <a:endParaRPr lang="es-CL" sz="1200" b="0" i="0" u="none" strike="noStrike" dirty="0">
                        <a:solidFill>
                          <a:srgbClr val="00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11</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PORTUARIA VALPARAÍSO</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a:effectLst/>
                        </a:rPr>
                        <a:t>Empresa creada por Ley </a:t>
                      </a:r>
                      <a:endParaRPr lang="es-CL" sz="1200" b="0" i="0" u="none" strike="noStrike">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88,33%</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+11,7</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12</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FÁBRICAS Y MAESTRANZAS DEL EJÉRCITO</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100,00%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effectLst/>
                        </a:rPr>
                        <a:t>0,0%</a:t>
                      </a:r>
                      <a:endParaRPr lang="es-CL" sz="1200" b="0" i="0" u="none" strike="noStrike" dirty="0">
                        <a:solidFill>
                          <a:srgbClr val="00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13</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POLLA CHILENA DE BENEFICENCIA S.A.</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a:effectLst/>
                        </a:rPr>
                        <a:t>Sociedades </a:t>
                      </a:r>
                      <a:endParaRPr lang="es-CL" sz="1200" b="0" i="0" u="none" strike="noStrike">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94,17%</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+5,8</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14</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NACIONAL DE MINERÍA </a:t>
                      </a:r>
                      <a:r>
                        <a:rPr lang="es-CL" sz="1200" u="none" strike="noStrike" dirty="0" smtClean="0">
                          <a:effectLst/>
                        </a:rPr>
                        <a:t>– ENAMI</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71,88%</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99,72%</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+27,8</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15</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PORTUARIA CHACABUCO</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98,75%</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99,69%</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+0,9</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16</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ZOFRI S.A. </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a:effectLst/>
                        </a:rPr>
                        <a:t>Sociedades </a:t>
                      </a:r>
                      <a:endParaRPr lang="es-CL" sz="1200" b="0" i="0" u="none" strike="noStrike">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99,47%</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98,95%</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-0,5%</a:t>
                      </a:r>
                      <a:endParaRPr lang="es-CL" sz="1200" b="0" i="0" u="none" strike="noStrike" dirty="0">
                        <a:solidFill>
                          <a:srgbClr val="FF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17</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TELEVISIÓN NACIONAL DE CHILE </a:t>
                      </a:r>
                      <a:r>
                        <a:rPr lang="es-CL" sz="1200" u="none" strike="noStrike" dirty="0" smtClean="0">
                          <a:effectLst/>
                        </a:rPr>
                        <a:t>– TVN</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a:effectLst/>
                        </a:rPr>
                        <a:t>98,83%</a:t>
                      </a:r>
                      <a:endParaRPr lang="es-CL" sz="1200" b="0" i="0" u="none" strike="noStrike">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-1,2%</a:t>
                      </a:r>
                      <a:endParaRPr lang="es-CL" sz="1200" b="0" i="0" u="none" strike="noStrike" dirty="0">
                        <a:solidFill>
                          <a:srgbClr val="FF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18</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BANCO DEL ESTADO DE CHILE</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100,00%</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98,75%</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-1,3%</a:t>
                      </a:r>
                      <a:endParaRPr lang="es-CL" sz="1200" b="0" i="0" u="none" strike="noStrike" dirty="0">
                        <a:solidFill>
                          <a:srgbClr val="FF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19</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PORTUARIA PUERTO MONTT</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97,99%</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95,59%</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-2,4%</a:t>
                      </a:r>
                      <a:endParaRPr lang="es-CL" sz="1200" b="0" i="0" u="none" strike="noStrike" dirty="0">
                        <a:solidFill>
                          <a:srgbClr val="FF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20</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CASA DE MONEDA DE CHILE</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Sociedades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100,00%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95,54%</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-4,5%</a:t>
                      </a:r>
                      <a:endParaRPr lang="es-CL" sz="1200" b="0" i="0" u="none" strike="noStrike" dirty="0">
                        <a:solidFill>
                          <a:srgbClr val="FF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21</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NACIONAL DEL PETROLEO </a:t>
                      </a:r>
                      <a:r>
                        <a:rPr lang="es-CL" sz="1200" u="none" strike="noStrike" dirty="0" smtClean="0">
                          <a:effectLst/>
                        </a:rPr>
                        <a:t>– ENAP</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90,90%</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95,35%</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+4,5</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22</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METRO S.A.</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Sociedades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97,22%</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94,88%</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-2,3%</a:t>
                      </a:r>
                      <a:endParaRPr lang="es-CL" sz="1200" b="0" i="0" u="none" strike="noStrike" dirty="0">
                        <a:solidFill>
                          <a:srgbClr val="FF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23</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ASTILLEROS Y MAESTRANZAS DE LA ARMADA</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89,31%</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93,33%</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+4,0</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a:effectLst/>
                        </a:rPr>
                        <a:t>24</a:t>
                      </a:r>
                      <a:endParaRPr lang="es-CL" sz="1200" b="0" i="0" u="none" strike="noStrike">
                        <a:solidFill>
                          <a:srgbClr val="000000"/>
                        </a:solidFill>
                        <a:effectLst/>
                        <a:latin typeface="Calibri"/>
                      </a:endParaRPr>
                    </a:p>
                  </a:txBody>
                  <a:tcPr marL="7006" marR="7006" marT="7006" marB="0" anchor="b">
                    <a:solidFill>
                      <a:srgbClr val="C7E6A4"/>
                    </a:solidFill>
                  </a:tcPr>
                </a:tc>
                <a:tc>
                  <a:txBody>
                    <a:bodyPr/>
                    <a:lstStyle/>
                    <a:p>
                      <a:pPr algn="l" fontAlgn="b"/>
                      <a:r>
                        <a:rPr lang="pt-BR" sz="1200" u="none" strike="noStrike" dirty="0">
                          <a:effectLst/>
                        </a:rPr>
                        <a:t>COMERCIALIZADORA DE TRIGO S.A. </a:t>
                      </a:r>
                      <a:r>
                        <a:rPr lang="pt-BR" sz="1200" u="none" strike="noStrike" dirty="0" smtClean="0">
                          <a:effectLst/>
                        </a:rPr>
                        <a:t>– COTRISA</a:t>
                      </a:r>
                      <a:endParaRPr lang="pt-BR"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Sociedades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dirty="0">
                          <a:effectLst/>
                        </a:rPr>
                        <a:t>94,17%</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93,27%</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-0,9%</a:t>
                      </a:r>
                      <a:endParaRPr lang="es-CL" sz="1200" b="0" i="0" u="none" strike="noStrike" dirty="0">
                        <a:solidFill>
                          <a:srgbClr val="FF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25</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PORTUARIA ANTOFAGASTA</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a:effectLst/>
                        </a:rPr>
                        <a:t>Empresa creada por Ley </a:t>
                      </a:r>
                      <a:endParaRPr lang="es-CL" sz="1200" b="0" i="0" u="none" strike="noStrike">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81,94%</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92,60%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+10,7</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26</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NACIONAL DEL CARBÓN S.A.</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Sociedades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90,35%</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86,97%</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-3,4%</a:t>
                      </a:r>
                      <a:endParaRPr lang="es-CL" sz="1200" b="0" i="0" u="none" strike="noStrike" dirty="0">
                        <a:solidFill>
                          <a:srgbClr val="FF0000"/>
                        </a:solidFill>
                        <a:effectLst/>
                        <a:latin typeface="Calibri"/>
                      </a:endParaRPr>
                    </a:p>
                  </a:txBody>
                  <a:tcPr marL="7006" marR="7006" marT="7006" marB="0" anchor="ctr">
                    <a:solidFill>
                      <a:srgbClr val="EBF6DE"/>
                    </a:solidFill>
                  </a:tcPr>
                </a:tc>
              </a:tr>
              <a:tr h="209246">
                <a:tc>
                  <a:txBody>
                    <a:bodyPr/>
                    <a:lstStyle/>
                    <a:p>
                      <a:pPr algn="ctr" fontAlgn="b"/>
                      <a:r>
                        <a:rPr lang="es-CL" sz="1200" u="none" strike="noStrike" dirty="0">
                          <a:effectLst/>
                        </a:rPr>
                        <a:t>27</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ctr"/>
                      <a:r>
                        <a:rPr lang="es-CL" sz="1200" u="none" strike="noStrike" dirty="0">
                          <a:effectLst/>
                        </a:rPr>
                        <a:t>SOCIEDAD AGRICOLA Y SERVICIOS ISLA DE </a:t>
                      </a:r>
                      <a:r>
                        <a:rPr lang="es-CL" sz="1200" u="none" strike="noStrike" dirty="0" smtClean="0">
                          <a:effectLst/>
                        </a:rPr>
                        <a:t>PASCUA –</a:t>
                      </a:r>
                      <a:r>
                        <a:rPr lang="es-CL" sz="1200" u="none" strike="noStrike" baseline="0" dirty="0" smtClean="0">
                          <a:effectLst/>
                        </a:rPr>
                        <a:t> </a:t>
                      </a:r>
                      <a:r>
                        <a:rPr lang="es-CL" sz="1200" u="none" strike="noStrike" dirty="0" smtClean="0">
                          <a:effectLst/>
                        </a:rPr>
                        <a:t>SASIPA</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l" fontAlgn="ctr"/>
                      <a:r>
                        <a:rPr lang="es-CL" sz="1200" u="none" strike="noStrike" dirty="0">
                          <a:effectLst/>
                        </a:rPr>
                        <a:t>Sociedades </a:t>
                      </a:r>
                      <a:endParaRPr lang="es-CL" sz="1200" b="0" i="0" u="none" strike="noStrike" dirty="0">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a:effectLst/>
                        </a:rPr>
                        <a:t>88,02%</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86,55%</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-1,5%</a:t>
                      </a:r>
                      <a:endParaRPr lang="es-CL" sz="1200" b="0" i="0" u="none" strike="noStrike" dirty="0">
                        <a:solidFill>
                          <a:srgbClr val="FF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28</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DE SERVICIOS SANITARIOS LAGO PEÑUELAS S.A.</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a:effectLst/>
                        </a:rPr>
                        <a:t>Sociedades </a:t>
                      </a:r>
                      <a:endParaRPr lang="es-CL" sz="1200" b="0" i="0" u="none" strike="noStrike">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78,20%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78,30%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+0,1</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29</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PORTUARIA COQUIMBO</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Empresa creada por Ley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95,00%</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72,50%</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a:solidFill>
                            <a:srgbClr val="FF0000"/>
                          </a:solidFill>
                          <a:effectLst/>
                        </a:rPr>
                        <a:t>-22,5%</a:t>
                      </a:r>
                      <a:endParaRPr lang="es-CL" sz="1200" b="0" i="0" u="none" strike="noStrike" dirty="0">
                        <a:solidFill>
                          <a:srgbClr val="FF0000"/>
                        </a:solidFill>
                        <a:effectLst/>
                        <a:latin typeface="Calibri"/>
                      </a:endParaRPr>
                    </a:p>
                  </a:txBody>
                  <a:tcPr marL="7006" marR="7006" marT="7006" marB="0" anchor="ctr">
                    <a:solidFill>
                      <a:srgbClr val="EBF6DE"/>
                    </a:solidFill>
                  </a:tcPr>
                </a:tc>
              </a:tr>
              <a:tr h="191724">
                <a:tc>
                  <a:txBody>
                    <a:bodyPr/>
                    <a:lstStyle/>
                    <a:p>
                      <a:pPr algn="ctr" fontAlgn="b"/>
                      <a:r>
                        <a:rPr lang="es-CL" sz="1200" u="none" strike="noStrike" dirty="0">
                          <a:effectLst/>
                        </a:rPr>
                        <a:t>30</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SOCIEDAD AGRICOLA SACOR LTDA.</a:t>
                      </a:r>
                      <a:endParaRPr lang="es-CL" sz="1200" b="0" i="0" u="none" strike="noStrike" dirty="0">
                        <a:solidFill>
                          <a:srgbClr val="000000"/>
                        </a:solidFill>
                        <a:effectLst/>
                        <a:latin typeface="Calibri"/>
                      </a:endParaRPr>
                    </a:p>
                  </a:txBody>
                  <a:tcPr marL="7006" marR="7006" marT="7006" marB="0" anchor="b">
                    <a:solidFill>
                      <a:srgbClr val="C7E6A4"/>
                    </a:solidFill>
                  </a:tcPr>
                </a:tc>
                <a:tc>
                  <a:txBody>
                    <a:bodyPr/>
                    <a:lstStyle/>
                    <a:p>
                      <a:pPr algn="l" fontAlgn="b"/>
                      <a:r>
                        <a:rPr lang="es-CL" sz="1200" u="none" strike="noStrike" dirty="0">
                          <a:effectLst/>
                        </a:rPr>
                        <a:t>Sociedades </a:t>
                      </a:r>
                      <a:endParaRPr lang="es-CL" sz="1200" b="0" i="0" u="none" strike="noStrike" dirty="0">
                        <a:solidFill>
                          <a:srgbClr val="000000"/>
                        </a:solidFill>
                        <a:effectLst/>
                        <a:latin typeface="Calibri"/>
                      </a:endParaRPr>
                    </a:p>
                  </a:txBody>
                  <a:tcPr marL="7006" marR="7006" marT="7006" marB="0" anchor="b">
                    <a:solidFill>
                      <a:srgbClr val="EBF6DE"/>
                    </a:solidFill>
                  </a:tcPr>
                </a:tc>
                <a:tc>
                  <a:txBody>
                    <a:bodyPr/>
                    <a:lstStyle/>
                    <a:p>
                      <a:pPr algn="ctr" fontAlgn="ctr"/>
                      <a:r>
                        <a:rPr lang="es-CL" sz="1200" u="none" strike="noStrike">
                          <a:effectLst/>
                        </a:rPr>
                        <a:t>63,39%</a:t>
                      </a:r>
                      <a:endParaRPr lang="es-CL" sz="1200" b="0" i="0" u="none" strike="noStrike">
                        <a:solidFill>
                          <a:srgbClr val="000000"/>
                        </a:solidFill>
                        <a:effectLst/>
                        <a:latin typeface="Calibri"/>
                      </a:endParaRPr>
                    </a:p>
                  </a:txBody>
                  <a:tcPr marL="7006" marR="7006" marT="7006" marB="0" anchor="ctr">
                    <a:solidFill>
                      <a:srgbClr val="EBF6DE"/>
                    </a:solidFill>
                  </a:tcPr>
                </a:tc>
                <a:tc>
                  <a:txBody>
                    <a:bodyPr/>
                    <a:lstStyle/>
                    <a:p>
                      <a:pPr algn="ctr" fontAlgn="ctr"/>
                      <a:r>
                        <a:rPr lang="es-CL" sz="1200" u="none" strike="noStrike" dirty="0">
                          <a:effectLst/>
                        </a:rPr>
                        <a:t>66,49%</a:t>
                      </a:r>
                      <a:endParaRPr lang="es-CL" sz="1200" b="0" i="0" u="none" strike="noStrike" dirty="0">
                        <a:solidFill>
                          <a:srgbClr val="000000"/>
                        </a:solidFill>
                        <a:effectLst/>
                        <a:latin typeface="Calibri"/>
                      </a:endParaRPr>
                    </a:p>
                  </a:txBody>
                  <a:tcPr marL="7006" marR="7006" marT="7006" marB="0" anchor="ctr">
                    <a:solidFill>
                      <a:srgbClr val="C7E6A4"/>
                    </a:solidFill>
                  </a:tcPr>
                </a:tc>
                <a:tc>
                  <a:txBody>
                    <a:bodyPr/>
                    <a:lstStyle/>
                    <a:p>
                      <a:pPr algn="ctr" fontAlgn="ctr"/>
                      <a:r>
                        <a:rPr lang="es-CL" sz="1200" u="none" strike="noStrike" dirty="0" smtClean="0">
                          <a:solidFill>
                            <a:srgbClr val="007A37"/>
                          </a:solidFill>
                          <a:effectLst/>
                        </a:rPr>
                        <a:t>+3,1</a:t>
                      </a:r>
                      <a:r>
                        <a:rPr lang="es-CL" sz="1200" u="none" strike="noStrike" dirty="0">
                          <a:solidFill>
                            <a:srgbClr val="007A37"/>
                          </a:solidFill>
                          <a:effectLst/>
                        </a:rPr>
                        <a:t>%</a:t>
                      </a:r>
                      <a:endParaRPr lang="es-CL" sz="1200" b="0" i="0" u="none" strike="noStrike" dirty="0">
                        <a:solidFill>
                          <a:srgbClr val="007A37"/>
                        </a:solidFill>
                        <a:effectLst/>
                        <a:latin typeface="Calibri"/>
                      </a:endParaRPr>
                    </a:p>
                  </a:txBody>
                  <a:tcPr marL="7006" marR="7006" marT="7006" marB="0" anchor="ctr">
                    <a:solidFill>
                      <a:srgbClr val="EBF6DE"/>
                    </a:solidFill>
                  </a:tcPr>
                </a:tc>
              </a:tr>
            </a:tbl>
          </a:graphicData>
        </a:graphic>
      </p:graphicFrame>
      <p:sp>
        <p:nvSpPr>
          <p:cNvPr id="6" name="5 CuadroTexto"/>
          <p:cNvSpPr txBox="1"/>
          <p:nvPr/>
        </p:nvSpPr>
        <p:spPr>
          <a:xfrm>
            <a:off x="467544" y="-27384"/>
            <a:ext cx="7344816" cy="830997"/>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Ranking </a:t>
            </a:r>
            <a:r>
              <a:rPr lang="es-CL" sz="2800" b="1" spc="-150" dirty="0" smtClean="0">
                <a:solidFill>
                  <a:srgbClr val="00B050"/>
                </a:solidFill>
                <a:latin typeface="Calibri" pitchFamily="34" charset="0"/>
                <a:cs typeface="Calibri" pitchFamily="34" charset="0"/>
              </a:rPr>
              <a:t>2016:</a:t>
            </a:r>
            <a:endParaRPr lang="es-CL" sz="2800" b="1" spc="-150" dirty="0" smtClean="0">
              <a:solidFill>
                <a:srgbClr val="00B050"/>
              </a:solidFill>
              <a:latin typeface="Calibri" pitchFamily="34" charset="0"/>
              <a:cs typeface="Calibri" pitchFamily="34" charset="0"/>
            </a:endParaRPr>
          </a:p>
          <a:p>
            <a:pPr>
              <a:spcBef>
                <a:spcPct val="0"/>
              </a:spcBef>
            </a:pPr>
            <a:endParaRPr lang="es-ES" sz="2000" b="1" spc="-150" dirty="0">
              <a:latin typeface="Calibri" pitchFamily="34" charset="0"/>
              <a:cs typeface="Calibri" pitchFamily="34" charset="0"/>
            </a:endParaRPr>
          </a:p>
        </p:txBody>
      </p:sp>
    </p:spTree>
    <p:extLst>
      <p:ext uri="{BB962C8B-B14F-4D97-AF65-F5344CB8AC3E}">
        <p14:creationId xmlns:p14="http://schemas.microsoft.com/office/powerpoint/2010/main" val="4098294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804248" y="6381328"/>
            <a:ext cx="2133600" cy="365125"/>
          </a:xfrm>
        </p:spPr>
        <p:txBody>
          <a:bodyPr/>
          <a:lstStyle/>
          <a:p>
            <a:fld id="{90D158CA-333E-43F6-BF33-18906550D68B}" type="slidenum">
              <a:rPr lang="es-CL" sz="1400" smtClean="0">
                <a:latin typeface="Arial" panose="020B0604020202020204" pitchFamily="34" charset="0"/>
                <a:cs typeface="Arial" panose="020B0604020202020204" pitchFamily="34" charset="0"/>
              </a:rPr>
              <a:pPr/>
              <a:t>14</a:t>
            </a:fld>
            <a:endParaRPr lang="es-CL" sz="1400">
              <a:latin typeface="Arial" panose="020B0604020202020204" pitchFamily="34" charset="0"/>
              <a:cs typeface="Arial" panose="020B0604020202020204" pitchFamily="34" charset="0"/>
            </a:endParaRPr>
          </a:p>
        </p:txBody>
      </p:sp>
      <p:sp>
        <p:nvSpPr>
          <p:cNvPr id="5" name="4 CuadroTexto"/>
          <p:cNvSpPr txBox="1"/>
          <p:nvPr/>
        </p:nvSpPr>
        <p:spPr>
          <a:xfrm>
            <a:off x="467544" y="44624"/>
            <a:ext cx="7344816" cy="1138773"/>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Proceso:</a:t>
            </a:r>
          </a:p>
          <a:p>
            <a:pPr>
              <a:spcBef>
                <a:spcPct val="0"/>
              </a:spcBef>
            </a:pPr>
            <a:r>
              <a:rPr lang="es-CL" sz="2000" b="1" spc="-150" dirty="0" smtClean="0">
                <a:latin typeface="Calibri" pitchFamily="34" charset="0"/>
                <a:cs typeface="Calibri" pitchFamily="34" charset="0"/>
              </a:rPr>
              <a:t>Autoevaluación Vinculante 2016: </a:t>
            </a:r>
          </a:p>
          <a:p>
            <a:pPr>
              <a:spcBef>
                <a:spcPct val="0"/>
              </a:spcBef>
            </a:pPr>
            <a:endParaRPr lang="es-ES" sz="2000" b="1" spc="-150" dirty="0">
              <a:latin typeface="Calibri" pitchFamily="34" charset="0"/>
              <a:cs typeface="Calibri" pitchFamily="34" charset="0"/>
            </a:endParaRPr>
          </a:p>
        </p:txBody>
      </p:sp>
      <p:pic>
        <p:nvPicPr>
          <p:cNvPr id="8194" name="Picture 2" descr="C:\Users\ccastillo\Desktop\path3351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1940" y="1431739"/>
            <a:ext cx="894815" cy="19077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ccastillo\Desktop\g347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570" y="1196752"/>
            <a:ext cx="2611438" cy="168592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07504" y="3140968"/>
            <a:ext cx="4824536" cy="461665"/>
          </a:xfrm>
          <a:prstGeom prst="rect">
            <a:avLst/>
          </a:prstGeom>
          <a:noFill/>
        </p:spPr>
        <p:txBody>
          <a:bodyPr wrap="square" rtlCol="0">
            <a:spAutoFit/>
          </a:bodyPr>
          <a:lstStyle/>
          <a:p>
            <a:r>
              <a:rPr lang="es-CL" sz="2400" b="1" dirty="0" smtClean="0">
                <a:latin typeface="Century Gothic" panose="020B0502020202020204" pitchFamily="34" charset="0"/>
              </a:rPr>
              <a:t>Oficio 7980* </a:t>
            </a:r>
            <a:r>
              <a:rPr lang="es-CL" sz="1400" dirty="0" smtClean="0">
                <a:latin typeface="Century Gothic" panose="020B0502020202020204" pitchFamily="34" charset="0"/>
              </a:rPr>
              <a:t>del 12 de Agosto de 2016</a:t>
            </a:r>
            <a:endParaRPr lang="es-CL" sz="1400" dirty="0">
              <a:latin typeface="Century Gothic" panose="020B0502020202020204" pitchFamily="34" charset="0"/>
            </a:endParaRPr>
          </a:p>
        </p:txBody>
      </p:sp>
      <p:sp>
        <p:nvSpPr>
          <p:cNvPr id="11" name="10 CuadroTexto"/>
          <p:cNvSpPr txBox="1"/>
          <p:nvPr/>
        </p:nvSpPr>
        <p:spPr>
          <a:xfrm>
            <a:off x="35496" y="3692639"/>
            <a:ext cx="4900052" cy="2400657"/>
          </a:xfrm>
          <a:prstGeom prst="rect">
            <a:avLst/>
          </a:prstGeom>
          <a:noFill/>
        </p:spPr>
        <p:txBody>
          <a:bodyPr wrap="square" rtlCol="0">
            <a:spAutoFit/>
          </a:bodyPr>
          <a:lstStyle/>
          <a:p>
            <a:pPr marL="285750" indent="-285750" algn="just">
              <a:buFont typeface="Wingdings" panose="05000000000000000000" pitchFamily="2" charset="2"/>
              <a:buChar char="ü"/>
            </a:pPr>
            <a:r>
              <a:rPr lang="es-CL" sz="1500" dirty="0" smtClean="0">
                <a:latin typeface="Century Gothic" panose="020B0502020202020204" pitchFamily="34" charset="0"/>
              </a:rPr>
              <a:t>El CPLT requiere colaboración </a:t>
            </a:r>
            <a:r>
              <a:rPr lang="es-CL" sz="1500" dirty="0">
                <a:latin typeface="Century Gothic" panose="020B0502020202020204" pitchFamily="34" charset="0"/>
              </a:rPr>
              <a:t>para implementar un procedimiento de </a:t>
            </a:r>
            <a:r>
              <a:rPr lang="es-CL" sz="1500" dirty="0" smtClean="0">
                <a:latin typeface="Century Gothic" panose="020B0502020202020204" pitchFamily="34" charset="0"/>
              </a:rPr>
              <a:t>autoevaluación vinculante </a:t>
            </a:r>
            <a:r>
              <a:rPr lang="es-CL" sz="1500" dirty="0">
                <a:latin typeface="Century Gothic" panose="020B0502020202020204" pitchFamily="34" charset="0"/>
              </a:rPr>
              <a:t>en transparencia </a:t>
            </a:r>
            <a:r>
              <a:rPr lang="es-CL" sz="1500" dirty="0" smtClean="0">
                <a:latin typeface="Century Gothic" panose="020B0502020202020204" pitchFamily="34" charset="0"/>
              </a:rPr>
              <a:t>activa.</a:t>
            </a:r>
          </a:p>
          <a:p>
            <a:pPr marL="285750" indent="-285750" algn="just">
              <a:buFont typeface="Wingdings" panose="05000000000000000000" pitchFamily="2" charset="2"/>
              <a:buChar char="ü"/>
            </a:pPr>
            <a:r>
              <a:rPr lang="es-CL" sz="1500" dirty="0" smtClean="0">
                <a:latin typeface="Century Gothic" panose="020B0502020202020204" pitchFamily="34" charset="0"/>
              </a:rPr>
              <a:t>Acreditación hasta el </a:t>
            </a:r>
            <a:r>
              <a:rPr lang="es-CL" sz="1500" b="1" u="sng" dirty="0" smtClean="0">
                <a:latin typeface="Century Gothic" panose="020B0502020202020204" pitchFamily="34" charset="0"/>
              </a:rPr>
              <a:t>31 de Agosto de 2016</a:t>
            </a:r>
            <a:r>
              <a:rPr lang="es-CL" sz="1500" dirty="0" smtClean="0">
                <a:latin typeface="Century Gothic" panose="020B0502020202020204" pitchFamily="34" charset="0"/>
              </a:rPr>
              <a:t>.</a:t>
            </a:r>
          </a:p>
          <a:p>
            <a:pPr marL="285750" indent="-285750" algn="just">
              <a:buFont typeface="Wingdings" panose="05000000000000000000" pitchFamily="2" charset="2"/>
              <a:buChar char="ü"/>
            </a:pPr>
            <a:r>
              <a:rPr lang="es-CL" sz="1500" dirty="0" smtClean="0">
                <a:latin typeface="Century Gothic" panose="020B0502020202020204" pitchFamily="34" charset="0"/>
              </a:rPr>
              <a:t>Evaluar información correspondiente a </a:t>
            </a:r>
            <a:r>
              <a:rPr lang="es-CL" sz="1500" b="1" u="sng" dirty="0" smtClean="0">
                <a:latin typeface="Century Gothic" panose="020B0502020202020204" pitchFamily="34" charset="0"/>
              </a:rPr>
              <a:t>agosto</a:t>
            </a:r>
            <a:r>
              <a:rPr lang="es-CL" sz="1500" dirty="0" smtClean="0">
                <a:latin typeface="Century Gothic" panose="020B0502020202020204" pitchFamily="34" charset="0"/>
              </a:rPr>
              <a:t> cuya publicación debía realizarse en </a:t>
            </a:r>
            <a:r>
              <a:rPr lang="es-CL" sz="1500" b="1" u="sng" dirty="0" smtClean="0">
                <a:latin typeface="Century Gothic" panose="020B0502020202020204" pitchFamily="34" charset="0"/>
              </a:rPr>
              <a:t>septiembre de 2016</a:t>
            </a:r>
            <a:r>
              <a:rPr lang="es-CL" sz="1500" dirty="0" smtClean="0">
                <a:latin typeface="Century Gothic" panose="020B0502020202020204" pitchFamily="34" charset="0"/>
              </a:rPr>
              <a:t>.</a:t>
            </a:r>
          </a:p>
          <a:p>
            <a:pPr marL="285750" indent="-285750" algn="just">
              <a:buFont typeface="Wingdings" panose="05000000000000000000" pitchFamily="2" charset="2"/>
              <a:buChar char="ü"/>
            </a:pPr>
            <a:r>
              <a:rPr lang="es-CL" sz="1500" dirty="0" smtClean="0">
                <a:latin typeface="Century Gothic" panose="020B0502020202020204" pitchFamily="34" charset="0"/>
              </a:rPr>
              <a:t>Aprobar y remitir </a:t>
            </a:r>
            <a:r>
              <a:rPr lang="es-CL" sz="1500" b="1" u="sng" dirty="0" smtClean="0">
                <a:latin typeface="Century Gothic" panose="020B0502020202020204" pitchFamily="34" charset="0"/>
              </a:rPr>
              <a:t>a más tardar el 30 de septiembre de 2016</a:t>
            </a:r>
            <a:r>
              <a:rPr lang="es-CL" sz="1500" b="1" dirty="0" smtClean="0">
                <a:latin typeface="Century Gothic" panose="020B0502020202020204" pitchFamily="34" charset="0"/>
              </a:rPr>
              <a:t>.</a:t>
            </a:r>
            <a:endParaRPr lang="es-CL" sz="1500" b="1" dirty="0">
              <a:latin typeface="Century Gothic" panose="020B0502020202020204" pitchFamily="34" charset="0"/>
            </a:endParaRPr>
          </a:p>
        </p:txBody>
      </p:sp>
      <p:sp>
        <p:nvSpPr>
          <p:cNvPr id="13" name="12 CuadroTexto"/>
          <p:cNvSpPr txBox="1"/>
          <p:nvPr/>
        </p:nvSpPr>
        <p:spPr>
          <a:xfrm>
            <a:off x="111012" y="6474822"/>
            <a:ext cx="4824536" cy="338554"/>
          </a:xfrm>
          <a:prstGeom prst="rect">
            <a:avLst/>
          </a:prstGeom>
          <a:noFill/>
        </p:spPr>
        <p:txBody>
          <a:bodyPr wrap="square" rtlCol="0">
            <a:spAutoFit/>
          </a:bodyPr>
          <a:lstStyle/>
          <a:p>
            <a:r>
              <a:rPr lang="es-CL" sz="1600" b="1" dirty="0" smtClean="0">
                <a:latin typeface="Century Gothic" panose="020B0502020202020204" pitchFamily="34" charset="0"/>
              </a:rPr>
              <a:t>* </a:t>
            </a:r>
            <a:r>
              <a:rPr lang="es-CL" sz="1400" dirty="0" smtClean="0">
                <a:latin typeface="Century Gothic" panose="020B0502020202020204" pitchFamily="34" charset="0"/>
              </a:rPr>
              <a:t>Enviado a 33 Empresas Públicas.</a:t>
            </a:r>
            <a:endParaRPr lang="es-CL" sz="1400" dirty="0">
              <a:latin typeface="Century Gothic" panose="020B0502020202020204"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1326069552"/>
              </p:ext>
            </p:extLst>
          </p:nvPr>
        </p:nvGraphicFramePr>
        <p:xfrm>
          <a:off x="6156176" y="1712275"/>
          <a:ext cx="2808312" cy="2427980"/>
        </p:xfrm>
        <a:graphic>
          <a:graphicData uri="http://schemas.openxmlformats.org/drawingml/2006/table">
            <a:tbl>
              <a:tblPr firstRow="1" bandRow="1">
                <a:tableStyleId>{5C22544A-7EE6-4342-B048-85BDC9FD1C3A}</a:tableStyleId>
              </a:tblPr>
              <a:tblGrid>
                <a:gridCol w="1692188"/>
                <a:gridCol w="1116124"/>
              </a:tblGrid>
              <a:tr h="573910">
                <a:tc gridSpan="2">
                  <a:txBody>
                    <a:bodyPr/>
                    <a:lstStyle/>
                    <a:p>
                      <a:pPr algn="ctr"/>
                      <a:r>
                        <a:rPr lang="es-CL" dirty="0" smtClean="0"/>
                        <a:t>Propuestas</a:t>
                      </a:r>
                      <a:r>
                        <a:rPr lang="es-CL" baseline="0" dirty="0" smtClean="0"/>
                        <a:t> A. Vinculante</a:t>
                      </a:r>
                      <a:endParaRPr lang="es-CL" dirty="0"/>
                    </a:p>
                  </a:txBody>
                  <a:tcPr anchor="ctr">
                    <a:lnL w="19050" cap="flat" cmpd="sng" algn="ctr">
                      <a:solidFill>
                        <a:schemeClr val="bg1"/>
                      </a:solidFill>
                      <a:prstDash val="sysDash"/>
                      <a:round/>
                      <a:headEnd type="none" w="med" len="med"/>
                      <a:tailEnd type="none" w="med" len="med"/>
                    </a:lnL>
                    <a:lnR w="19050" cap="flat" cmpd="sng" algn="ctr">
                      <a:solidFill>
                        <a:schemeClr val="bg1"/>
                      </a:solidFill>
                      <a:prstDash val="sysDash"/>
                      <a:round/>
                      <a:headEnd type="none" w="med" len="med"/>
                      <a:tailEnd type="none" w="med" len="med"/>
                    </a:lnR>
                    <a:lnT w="19050" cap="flat" cmpd="sng" algn="ctr">
                      <a:solidFill>
                        <a:schemeClr val="bg1"/>
                      </a:solidFill>
                      <a:prstDash val="sysDash"/>
                      <a:round/>
                      <a:headEnd type="none" w="med" len="med"/>
                      <a:tailEnd type="none" w="med" len="med"/>
                    </a:lnT>
                    <a:lnB w="19050" cap="flat" cmpd="sng" algn="ctr">
                      <a:solidFill>
                        <a:schemeClr val="bg1"/>
                      </a:solidFill>
                      <a:prstDash val="sysDash"/>
                      <a:round/>
                      <a:headEnd type="none" w="med" len="med"/>
                      <a:tailEnd type="none" w="med" len="med"/>
                    </a:lnB>
                    <a:solidFill>
                      <a:srgbClr val="00B0F0"/>
                    </a:solidFill>
                  </a:tcPr>
                </a:tc>
                <a:tc hMerge="1">
                  <a:txBody>
                    <a:bodyPr/>
                    <a:lstStyle/>
                    <a:p>
                      <a:endParaRPr lang="es-CL" dirty="0"/>
                    </a:p>
                  </a:txBody>
                  <a:tcPr/>
                </a:tc>
              </a:tr>
              <a:tr h="573910">
                <a:tc>
                  <a:txBody>
                    <a:bodyPr/>
                    <a:lstStyle/>
                    <a:p>
                      <a:pPr algn="ctr"/>
                      <a:r>
                        <a:rPr lang="es-CL" dirty="0" smtClean="0">
                          <a:latin typeface="Century Gothic" panose="020B0502020202020204" pitchFamily="34" charset="0"/>
                        </a:rPr>
                        <a:t>Remitidas</a:t>
                      </a:r>
                      <a:endParaRPr lang="es-CL" dirty="0">
                        <a:latin typeface="Century Gothic" panose="020B0502020202020204" pitchFamily="34" charset="0"/>
                      </a:endParaRPr>
                    </a:p>
                  </a:txBody>
                  <a:tcPr anchor="ctr">
                    <a:lnL w="12700" cmpd="sng">
                      <a:noFill/>
                    </a:lnL>
                    <a:lnR w="19050" cap="flat" cmpd="sng" algn="ctr">
                      <a:solidFill>
                        <a:schemeClr val="bg1"/>
                      </a:solidFill>
                      <a:prstDash val="sysDash"/>
                      <a:round/>
                      <a:headEnd type="none" w="med" len="med"/>
                      <a:tailEnd type="none" w="med" len="med"/>
                    </a:lnR>
                    <a:lnT w="19050" cap="flat" cmpd="sng" algn="ctr">
                      <a:solidFill>
                        <a:schemeClr val="bg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s-CL" sz="2800" b="1" dirty="0" smtClean="0">
                          <a:latin typeface="Century Gothic" panose="020B0502020202020204" pitchFamily="34" charset="0"/>
                        </a:rPr>
                        <a:t>26</a:t>
                      </a:r>
                      <a:endParaRPr lang="es-CL" sz="2800" b="1" dirty="0">
                        <a:latin typeface="Century Gothic" panose="020B0502020202020204" pitchFamily="34" charset="0"/>
                      </a:endParaRPr>
                    </a:p>
                  </a:txBody>
                  <a:tcPr anchor="ctr">
                    <a:lnL w="19050" cap="flat" cmpd="sng" algn="ctr">
                      <a:solidFill>
                        <a:schemeClr val="bg1"/>
                      </a:solidFill>
                      <a:prstDash val="sysDash"/>
                      <a:round/>
                      <a:headEnd type="none" w="med" len="med"/>
                      <a:tailEnd type="none" w="med" len="med"/>
                    </a:lnL>
                    <a:lnR w="12700" cmpd="sng">
                      <a:noFill/>
                    </a:lnR>
                    <a:lnT w="19050" cap="flat" cmpd="sng" algn="ctr">
                      <a:solidFill>
                        <a:schemeClr val="bg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r h="573910">
                <a:tc>
                  <a:txBody>
                    <a:bodyPr/>
                    <a:lstStyle/>
                    <a:p>
                      <a:pPr algn="ctr"/>
                      <a:r>
                        <a:rPr lang="es-CL" dirty="0" smtClean="0">
                          <a:latin typeface="Century Gothic" panose="020B0502020202020204" pitchFamily="34" charset="0"/>
                        </a:rPr>
                        <a:t>Propuesta Ingresada</a:t>
                      </a:r>
                      <a:endParaRPr lang="es-CL" dirty="0">
                        <a:latin typeface="Century Gothic" panose="020B0502020202020204" pitchFamily="34" charset="0"/>
                      </a:endParaRPr>
                    </a:p>
                  </a:txBody>
                  <a:tcPr anchor="ctr">
                    <a:lnL w="12700" cmpd="sng">
                      <a:noFill/>
                    </a:lnL>
                    <a:lnR w="19050" cap="flat" cmpd="sng" algn="ctr">
                      <a:solidFill>
                        <a:schemeClr val="bg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s-CL" sz="2800" b="1" dirty="0" smtClean="0">
                          <a:latin typeface="Century Gothic" panose="020B0502020202020204" pitchFamily="34" charset="0"/>
                        </a:rPr>
                        <a:t>1</a:t>
                      </a:r>
                      <a:endParaRPr lang="es-CL" sz="2800" b="1" dirty="0">
                        <a:latin typeface="Century Gothic" panose="020B0502020202020204" pitchFamily="34" charset="0"/>
                      </a:endParaRPr>
                    </a:p>
                  </a:txBody>
                  <a:tcPr anchor="ctr">
                    <a:lnL w="19050" cap="flat" cmpd="sng" algn="ctr">
                      <a:solidFill>
                        <a:schemeClr val="bg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573910">
                <a:tc>
                  <a:txBody>
                    <a:bodyPr/>
                    <a:lstStyle/>
                    <a:p>
                      <a:pPr algn="ctr"/>
                      <a:r>
                        <a:rPr lang="es-CL" dirty="0" smtClean="0">
                          <a:latin typeface="Century Gothic" panose="020B0502020202020204" pitchFamily="34" charset="0"/>
                        </a:rPr>
                        <a:t>Sin </a:t>
                      </a:r>
                    </a:p>
                    <a:p>
                      <a:pPr algn="ctr"/>
                      <a:r>
                        <a:rPr lang="es-CL" dirty="0" smtClean="0">
                          <a:latin typeface="Century Gothic" panose="020B0502020202020204" pitchFamily="34" charset="0"/>
                        </a:rPr>
                        <a:t>propuesta</a:t>
                      </a:r>
                      <a:endParaRPr lang="es-CL" dirty="0">
                        <a:latin typeface="Century Gothic" panose="020B0502020202020204" pitchFamily="34" charset="0"/>
                      </a:endParaRPr>
                    </a:p>
                  </a:txBody>
                  <a:tcPr anchor="ctr">
                    <a:lnL w="12700" cmpd="sng">
                      <a:noFill/>
                    </a:lnL>
                    <a:lnR w="19050" cap="flat" cmpd="sng" algn="ctr">
                      <a:solidFill>
                        <a:schemeClr val="bg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s-CL" sz="2800" b="1" dirty="0" smtClean="0">
                          <a:latin typeface="Century Gothic" panose="020B0502020202020204" pitchFamily="34" charset="0"/>
                        </a:rPr>
                        <a:t>3</a:t>
                      </a:r>
                      <a:endParaRPr lang="es-CL" sz="1500" b="0" dirty="0">
                        <a:latin typeface="Century Gothic" panose="020B0502020202020204" pitchFamily="34" charset="0"/>
                      </a:endParaRPr>
                    </a:p>
                  </a:txBody>
                  <a:tcPr anchor="ctr">
                    <a:lnL w="19050" cap="flat" cmpd="sng" algn="ctr">
                      <a:solidFill>
                        <a:schemeClr val="bg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grpSp>
        <p:nvGrpSpPr>
          <p:cNvPr id="12" name="11 Grupo"/>
          <p:cNvGrpSpPr/>
          <p:nvPr/>
        </p:nvGrpSpPr>
        <p:grpSpPr>
          <a:xfrm>
            <a:off x="5724128" y="2385591"/>
            <a:ext cx="409351" cy="1583425"/>
            <a:chOff x="5652120" y="2385591"/>
            <a:chExt cx="409351" cy="1583425"/>
          </a:xfrm>
        </p:grpSpPr>
        <p:pic>
          <p:nvPicPr>
            <p:cNvPr id="1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75068" y="2385591"/>
              <a:ext cx="386403" cy="39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52708" y="3573016"/>
              <a:ext cx="393724"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52120" y="2996952"/>
              <a:ext cx="400553"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20 Grupo"/>
          <p:cNvGrpSpPr/>
          <p:nvPr/>
        </p:nvGrpSpPr>
        <p:grpSpPr>
          <a:xfrm>
            <a:off x="7164290" y="0"/>
            <a:ext cx="2016222" cy="908720"/>
            <a:chOff x="7164290" y="0"/>
            <a:chExt cx="2016222" cy="908720"/>
          </a:xfrm>
        </p:grpSpPr>
        <p:pic>
          <p:nvPicPr>
            <p:cNvPr id="22" name="Picture 2"/>
            <p:cNvPicPr>
              <a:picLocks noChangeAspect="1" noChangeArrowheads="1"/>
            </p:cNvPicPr>
            <p:nvPr/>
          </p:nvPicPr>
          <p:blipFill>
            <a:blip r:embed="rId10" cstate="print"/>
            <a:srcRect/>
            <a:stretch>
              <a:fillRect/>
            </a:stretch>
          </p:blipFill>
          <p:spPr bwMode="auto">
            <a:xfrm>
              <a:off x="7164290" y="0"/>
              <a:ext cx="1857375" cy="723900"/>
            </a:xfrm>
            <a:prstGeom prst="rect">
              <a:avLst/>
            </a:prstGeom>
            <a:noFill/>
            <a:ln w="9525">
              <a:noFill/>
              <a:miter lim="800000"/>
              <a:headEnd/>
              <a:tailEnd/>
            </a:ln>
          </p:spPr>
        </p:pic>
        <p:sp>
          <p:nvSpPr>
            <p:cNvPr id="23" name="22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spTree>
    <p:extLst>
      <p:ext uri="{BB962C8B-B14F-4D97-AF65-F5344CB8AC3E}">
        <p14:creationId xmlns:p14="http://schemas.microsoft.com/office/powerpoint/2010/main" val="32374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830888" y="6356350"/>
            <a:ext cx="2133600" cy="365125"/>
          </a:xfrm>
        </p:spPr>
        <p:txBody>
          <a:bodyPr/>
          <a:lstStyle/>
          <a:p>
            <a:fld id="{90D158CA-333E-43F6-BF33-18906550D68B}" type="slidenum">
              <a:rPr lang="es-CL" sz="1400" smtClean="0">
                <a:latin typeface="Arial" panose="020B0604020202020204" pitchFamily="34" charset="0"/>
                <a:cs typeface="Arial" panose="020B0604020202020204" pitchFamily="34" charset="0"/>
              </a:rPr>
              <a:pPr/>
              <a:t>15</a:t>
            </a:fld>
            <a:endParaRPr lang="es-CL" sz="1400"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083772554"/>
              </p:ext>
            </p:extLst>
          </p:nvPr>
        </p:nvGraphicFramePr>
        <p:xfrm>
          <a:off x="179512" y="1052736"/>
          <a:ext cx="5830080" cy="2185392"/>
        </p:xfrm>
        <a:graphic>
          <a:graphicData uri="http://schemas.openxmlformats.org/drawingml/2006/table">
            <a:tbl>
              <a:tblPr firstRow="1" bandRow="1">
                <a:tableStyleId>{912C8C85-51F0-491E-9774-3900AFEF0FD7}</a:tableStyleId>
              </a:tblPr>
              <a:tblGrid>
                <a:gridCol w="1728192"/>
                <a:gridCol w="1366868"/>
                <a:gridCol w="1367510"/>
                <a:gridCol w="1367510"/>
              </a:tblGrid>
              <a:tr h="1224136">
                <a:tc>
                  <a:txBody>
                    <a:bodyPr/>
                    <a:lstStyle/>
                    <a:p>
                      <a:endParaRPr lang="es-CL" dirty="0"/>
                    </a:p>
                  </a:txBody>
                  <a:tcPr>
                    <a:lnL w="9525" cap="flat" cmpd="sng" algn="ctr">
                      <a:solidFill>
                        <a:schemeClr val="tx1"/>
                      </a:solid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noFill/>
                      <a:prstDash val="sysDashDotDot"/>
                      <a:round/>
                      <a:headEnd type="none" w="med" len="med"/>
                      <a:tailEnd type="none" w="med" len="med"/>
                    </a:lnB>
                    <a:noFill/>
                  </a:tcPr>
                </a:tc>
                <a:tc>
                  <a:txBody>
                    <a:bodyPr/>
                    <a:lstStyle/>
                    <a:p>
                      <a:pPr algn="ctr"/>
                      <a:r>
                        <a:rPr lang="es-CL" sz="1600" dirty="0" smtClean="0">
                          <a:solidFill>
                            <a:schemeClr val="bg1"/>
                          </a:solidFill>
                        </a:rPr>
                        <a:t>Propuestas Remitidas</a:t>
                      </a:r>
                    </a:p>
                    <a:p>
                      <a:pPr algn="ctr"/>
                      <a:r>
                        <a:rPr lang="es-CL" sz="1600" dirty="0" smtClean="0">
                          <a:solidFill>
                            <a:schemeClr val="bg1"/>
                          </a:solidFill>
                        </a:rPr>
                        <a:t>[26]</a:t>
                      </a:r>
                      <a:endParaRPr lang="es-CL" sz="1600" dirty="0">
                        <a:solidFill>
                          <a:schemeClr val="bg1"/>
                        </a:solidFill>
                      </a:endParaRPr>
                    </a:p>
                  </a:txBody>
                  <a:tcPr>
                    <a:lnL w="9525" cap="flat" cmpd="sng" algn="ctr">
                      <a:solidFill>
                        <a:schemeClr val="tx1"/>
                      </a:solid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solidFill>
                        <a:schemeClr val="tx1"/>
                      </a:solidFill>
                      <a:prstDash val="sysDashDotDot"/>
                      <a:round/>
                      <a:headEnd type="none" w="med" len="med"/>
                      <a:tailEnd type="none" w="med" len="med"/>
                    </a:lnB>
                    <a:solidFill>
                      <a:srgbClr val="7AC2C8"/>
                    </a:solidFill>
                  </a:tcPr>
                </a:tc>
                <a:tc>
                  <a:txBody>
                    <a:bodyPr/>
                    <a:lstStyle/>
                    <a:p>
                      <a:pPr algn="ctr"/>
                      <a:r>
                        <a:rPr lang="es-CL" sz="1600" dirty="0" smtClean="0">
                          <a:solidFill>
                            <a:schemeClr val="bg1"/>
                          </a:solidFill>
                        </a:rPr>
                        <a:t>Propuesta Ingresada </a:t>
                      </a:r>
                    </a:p>
                    <a:p>
                      <a:pPr algn="ctr"/>
                      <a:r>
                        <a:rPr lang="es-CL" sz="1600" dirty="0" smtClean="0">
                          <a:solidFill>
                            <a:schemeClr val="bg1"/>
                          </a:solidFill>
                        </a:rPr>
                        <a:t>[1]</a:t>
                      </a:r>
                      <a:endParaRPr lang="es-CL" sz="1600" dirty="0">
                        <a:solidFill>
                          <a:schemeClr val="bg1"/>
                        </a:solidFill>
                      </a:endParaRPr>
                    </a:p>
                  </a:txBody>
                  <a:tcPr>
                    <a:lnL w="9525" cap="flat" cmpd="sng" algn="ctr">
                      <a:solidFill>
                        <a:schemeClr val="tx1"/>
                      </a:solid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solidFill>
                        <a:schemeClr val="tx1"/>
                      </a:solidFill>
                      <a:prstDash val="sysDashDotDot"/>
                      <a:round/>
                      <a:headEnd type="none" w="med" len="med"/>
                      <a:tailEnd type="none" w="med" len="med"/>
                    </a:lnB>
                    <a:solidFill>
                      <a:srgbClr val="7AC2C8"/>
                    </a:solidFill>
                  </a:tcPr>
                </a:tc>
                <a:tc>
                  <a:txBody>
                    <a:bodyPr/>
                    <a:lstStyle/>
                    <a:p>
                      <a:pPr algn="ctr"/>
                      <a:r>
                        <a:rPr lang="es-ES" sz="1600" dirty="0" smtClean="0">
                          <a:solidFill>
                            <a:schemeClr val="bg1"/>
                          </a:solidFill>
                        </a:rPr>
                        <a:t> Sin Propuesta</a:t>
                      </a:r>
                    </a:p>
                    <a:p>
                      <a:pPr algn="ctr"/>
                      <a:r>
                        <a:rPr lang="es-ES" sz="1600" dirty="0" smtClean="0">
                          <a:solidFill>
                            <a:schemeClr val="bg1"/>
                          </a:solidFill>
                        </a:rPr>
                        <a:t>[3]</a:t>
                      </a:r>
                      <a:endParaRPr lang="es-CL" sz="1600" dirty="0">
                        <a:solidFill>
                          <a:schemeClr val="bg1"/>
                        </a:solidFill>
                      </a:endParaRPr>
                    </a:p>
                  </a:txBody>
                  <a:tcPr>
                    <a:lnL w="9525" cap="flat" cmpd="sng" algn="ctr">
                      <a:solidFill>
                        <a:schemeClr val="tx1"/>
                      </a:solid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solidFill>
                        <a:schemeClr val="tx1"/>
                      </a:solidFill>
                      <a:prstDash val="sysDashDotDot"/>
                      <a:round/>
                      <a:headEnd type="none" w="med" len="med"/>
                      <a:tailEnd type="none" w="med" len="med"/>
                    </a:lnB>
                    <a:solidFill>
                      <a:srgbClr val="7AC2C8"/>
                    </a:solidFill>
                  </a:tcPr>
                </a:tc>
              </a:tr>
              <a:tr h="504056">
                <a:tc rowSpan="2">
                  <a:txBody>
                    <a:bodyPr/>
                    <a:lstStyle/>
                    <a:p>
                      <a:pPr algn="ctr"/>
                      <a:r>
                        <a:rPr lang="es-CL" sz="1400" dirty="0" smtClean="0">
                          <a:latin typeface="Century Gothic" panose="020B0502020202020204" pitchFamily="34" charset="0"/>
                        </a:rPr>
                        <a:t>Autoevaluación</a:t>
                      </a:r>
                      <a:r>
                        <a:rPr lang="es-CL" sz="1400" baseline="0" dirty="0" smtClean="0">
                          <a:latin typeface="Century Gothic" panose="020B0502020202020204" pitchFamily="34" charset="0"/>
                        </a:rPr>
                        <a:t> </a:t>
                      </a:r>
                      <a:r>
                        <a:rPr lang="es-CL" sz="1400" dirty="0" smtClean="0">
                          <a:latin typeface="Century Gothic" panose="020B0502020202020204" pitchFamily="34" charset="0"/>
                        </a:rPr>
                        <a:t>Vinculante</a:t>
                      </a:r>
                    </a:p>
                    <a:p>
                      <a:pPr algn="ctr"/>
                      <a:r>
                        <a:rPr lang="es-CL" sz="1800" dirty="0" smtClean="0">
                          <a:latin typeface="Century Gothic" panose="020B0502020202020204" pitchFamily="34" charset="0"/>
                        </a:rPr>
                        <a:t>2016</a:t>
                      </a:r>
                      <a:endParaRPr lang="es-CL" sz="1100" dirty="0">
                        <a:latin typeface="Century Gothic" panose="020B0502020202020204" pitchFamily="34" charset="0"/>
                      </a:endParaRPr>
                    </a:p>
                  </a:txBody>
                  <a:tcPr anchor="ctr">
                    <a:lnL w="9525" cap="flat" cmpd="sng" algn="ctr">
                      <a:solidFill>
                        <a:schemeClr val="tx1"/>
                      </a:solid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solidFill>
                        <a:schemeClr val="tx1"/>
                      </a:solidFill>
                      <a:prstDash val="sysDashDot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000" dirty="0" smtClean="0">
                          <a:latin typeface="Century Gothic" panose="020B0502020202020204" pitchFamily="34" charset="0"/>
                        </a:rPr>
                        <a:t>98,67%</a:t>
                      </a:r>
                      <a:endParaRPr lang="es-CL" sz="2000" dirty="0">
                        <a:latin typeface="Century Gothic" panose="020B0502020202020204" pitchFamily="34" charset="0"/>
                      </a:endParaRPr>
                    </a:p>
                  </a:txBody>
                  <a:tcPr anchor="ctr">
                    <a:lnL w="9525" cap="flat" cmpd="sng" algn="ctr">
                      <a:solidFill>
                        <a:schemeClr val="tx1"/>
                      </a:solid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solidFill>
                        <a:schemeClr val="tx1"/>
                      </a:solidFill>
                      <a:prstDash val="sysDashDotDot"/>
                      <a:round/>
                      <a:headEnd type="none" w="med" len="med"/>
                      <a:tailEnd type="none" w="med" len="med"/>
                    </a:lnB>
                  </a:tcPr>
                </a:tc>
                <a:tc>
                  <a:txBody>
                    <a:bodyPr/>
                    <a:lstStyle/>
                    <a:p>
                      <a:pPr algn="ctr"/>
                      <a:r>
                        <a:rPr lang="es-CL" sz="2000" dirty="0" smtClean="0">
                          <a:latin typeface="Century Gothic" panose="020B0502020202020204" pitchFamily="34" charset="0"/>
                        </a:rPr>
                        <a:t>0%</a:t>
                      </a:r>
                      <a:endParaRPr lang="es-CL" sz="2000" dirty="0">
                        <a:latin typeface="Century Gothic" panose="020B0502020202020204" pitchFamily="34" charset="0"/>
                      </a:endParaRPr>
                    </a:p>
                  </a:txBody>
                  <a:tcPr anchor="ctr">
                    <a:lnL w="9525" cap="flat" cmpd="sng" algn="ctr">
                      <a:solidFill>
                        <a:schemeClr val="tx1"/>
                      </a:solid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solidFill>
                        <a:schemeClr val="tx1"/>
                      </a:solidFill>
                      <a:prstDash val="sysDashDotDot"/>
                      <a:round/>
                      <a:headEnd type="none" w="med" len="med"/>
                      <a:tailEnd type="none" w="med" len="med"/>
                    </a:lnB>
                  </a:tcPr>
                </a:tc>
                <a:tc>
                  <a:txBody>
                    <a:bodyPr/>
                    <a:lstStyle/>
                    <a:p>
                      <a:pPr algn="ctr"/>
                      <a:r>
                        <a:rPr lang="es-CL" sz="2000" dirty="0" smtClean="0">
                          <a:latin typeface="Century Gothic" panose="020B0502020202020204" pitchFamily="34" charset="0"/>
                        </a:rPr>
                        <a:t>0%</a:t>
                      </a:r>
                      <a:endParaRPr lang="es-CL" sz="2000" dirty="0">
                        <a:latin typeface="Century Gothic" panose="020B0502020202020204" pitchFamily="34" charset="0"/>
                      </a:endParaRPr>
                    </a:p>
                  </a:txBody>
                  <a:tcPr anchor="ctr">
                    <a:lnL w="9525" cap="flat" cmpd="sng" algn="ctr">
                      <a:solidFill>
                        <a:schemeClr val="tx1"/>
                      </a:solid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solidFill>
                        <a:schemeClr val="tx1"/>
                      </a:solidFill>
                      <a:prstDash val="sysDashDotDot"/>
                      <a:round/>
                      <a:headEnd type="none" w="med" len="med"/>
                      <a:tailEnd type="none" w="med" len="med"/>
                    </a:lnB>
                  </a:tcPr>
                </a:tc>
              </a:tr>
              <a:tr h="43204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27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b="1" dirty="0" smtClean="0">
                          <a:latin typeface="Century Gothic" panose="020B0502020202020204" pitchFamily="34" charset="0"/>
                        </a:rPr>
                        <a:t>85,51%</a:t>
                      </a:r>
                    </a:p>
                  </a:txBody>
                  <a:tcPr anchor="ctr">
                    <a:lnL w="9525" cap="flat" cmpd="sng" algn="ctr">
                      <a:solidFill>
                        <a:schemeClr val="tx1"/>
                      </a:solid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solidFill>
                        <a:schemeClr val="tx1"/>
                      </a:solidFill>
                      <a:prstDash val="sysDashDotDot"/>
                      <a:round/>
                      <a:headEnd type="none" w="med" len="med"/>
                      <a:tailEnd type="none" w="med" len="med"/>
                    </a:lnB>
                  </a:tcPr>
                </a:tc>
                <a:tc hMerge="1">
                  <a:txBody>
                    <a:bodyPr/>
                    <a:lstStyle/>
                    <a:p>
                      <a:pPr algn="ctr"/>
                      <a:endParaRPr lang="es-CL" sz="2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s-CL" sz="2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grpSp>
        <p:nvGrpSpPr>
          <p:cNvPr id="14" name="13 Grupo"/>
          <p:cNvGrpSpPr/>
          <p:nvPr/>
        </p:nvGrpSpPr>
        <p:grpSpPr>
          <a:xfrm>
            <a:off x="2411760" y="1866058"/>
            <a:ext cx="3096344" cy="362409"/>
            <a:chOff x="2411760" y="1866058"/>
            <a:chExt cx="3096344" cy="362409"/>
          </a:xfrm>
        </p:grpSpPr>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11760" y="1866952"/>
              <a:ext cx="353345" cy="36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148064" y="1866058"/>
              <a:ext cx="360040" cy="36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79912" y="1866058"/>
              <a:ext cx="366285" cy="36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7164290" y="0"/>
            <a:ext cx="2016222" cy="908720"/>
            <a:chOff x="7164290" y="0"/>
            <a:chExt cx="2016222" cy="908720"/>
          </a:xfrm>
        </p:grpSpPr>
        <p:pic>
          <p:nvPicPr>
            <p:cNvPr id="11" name="Picture 2"/>
            <p:cNvPicPr>
              <a:picLocks noChangeAspect="1" noChangeArrowheads="1"/>
            </p:cNvPicPr>
            <p:nvPr/>
          </p:nvPicPr>
          <p:blipFill>
            <a:blip r:embed="rId8" cstate="print"/>
            <a:srcRect/>
            <a:stretch>
              <a:fillRect/>
            </a:stretch>
          </p:blipFill>
          <p:spPr bwMode="auto">
            <a:xfrm>
              <a:off x="7164290" y="0"/>
              <a:ext cx="1857375" cy="723900"/>
            </a:xfrm>
            <a:prstGeom prst="rect">
              <a:avLst/>
            </a:prstGeom>
            <a:noFill/>
            <a:ln w="9525">
              <a:noFill/>
              <a:miter lim="800000"/>
              <a:headEnd/>
              <a:tailEnd/>
            </a:ln>
          </p:spPr>
        </p:pic>
        <p:sp>
          <p:nvSpPr>
            <p:cNvPr id="12" name="11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sp>
        <p:nvSpPr>
          <p:cNvPr id="13" name="12 CuadroTexto"/>
          <p:cNvSpPr txBox="1"/>
          <p:nvPr/>
        </p:nvSpPr>
        <p:spPr>
          <a:xfrm>
            <a:off x="467544" y="44624"/>
            <a:ext cx="7344816" cy="1138773"/>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Resultados:</a:t>
            </a:r>
          </a:p>
          <a:p>
            <a:pPr>
              <a:spcBef>
                <a:spcPct val="0"/>
              </a:spcBef>
            </a:pPr>
            <a:r>
              <a:rPr lang="es-CL" sz="2000" b="1" spc="-150" dirty="0" smtClean="0">
                <a:latin typeface="Calibri" pitchFamily="34" charset="0"/>
                <a:cs typeface="Calibri" pitchFamily="34" charset="0"/>
              </a:rPr>
              <a:t>Autoevaluación Vinculante 2016: </a:t>
            </a:r>
          </a:p>
          <a:p>
            <a:pPr>
              <a:spcBef>
                <a:spcPct val="0"/>
              </a:spcBef>
            </a:pPr>
            <a:endParaRPr lang="es-ES" sz="2000" b="1" spc="-150" dirty="0">
              <a:latin typeface="Calibri" pitchFamily="34" charset="0"/>
              <a:cs typeface="Calibri" pitchFamily="34" charset="0"/>
            </a:endParaRPr>
          </a:p>
        </p:txBody>
      </p:sp>
      <p:graphicFrame>
        <p:nvGraphicFramePr>
          <p:cNvPr id="19" name="18 Tabla"/>
          <p:cNvGraphicFramePr>
            <a:graphicFrameLocks noGrp="1"/>
          </p:cNvGraphicFramePr>
          <p:nvPr>
            <p:extLst>
              <p:ext uri="{D42A27DB-BD31-4B8C-83A1-F6EECF244321}">
                <p14:modId xmlns:p14="http://schemas.microsoft.com/office/powerpoint/2010/main" val="1676258205"/>
              </p:ext>
            </p:extLst>
          </p:nvPr>
        </p:nvGraphicFramePr>
        <p:xfrm>
          <a:off x="1619672" y="3645024"/>
          <a:ext cx="4824536" cy="2651760"/>
        </p:xfrm>
        <a:graphic>
          <a:graphicData uri="http://schemas.openxmlformats.org/drawingml/2006/table">
            <a:tbl>
              <a:tblPr firstRow="1" bandRow="1">
                <a:tableStyleId>{93296810-A885-4BE3-A3E7-6D5BEEA58F35}</a:tableStyleId>
              </a:tblPr>
              <a:tblGrid>
                <a:gridCol w="2345839"/>
                <a:gridCol w="678497"/>
                <a:gridCol w="1800200"/>
              </a:tblGrid>
              <a:tr h="370840">
                <a:tc>
                  <a:txBody>
                    <a:bodyPr/>
                    <a:lstStyle/>
                    <a:p>
                      <a:pPr algn="ctr"/>
                      <a:r>
                        <a:rPr lang="es-CL" sz="1800" b="0" dirty="0" smtClean="0">
                          <a:solidFill>
                            <a:schemeClr val="tx1"/>
                          </a:solidFill>
                          <a:latin typeface="Century Gothic" panose="020B0502020202020204" pitchFamily="34" charset="0"/>
                        </a:rPr>
                        <a:t>Puntajes</a:t>
                      </a:r>
                      <a:r>
                        <a:rPr lang="es-CL" sz="1800" b="0" baseline="0" dirty="0" smtClean="0">
                          <a:solidFill>
                            <a:schemeClr val="tx1"/>
                          </a:solidFill>
                          <a:latin typeface="Century Gothic" panose="020B0502020202020204" pitchFamily="34" charset="0"/>
                        </a:rPr>
                        <a:t> </a:t>
                      </a:r>
                    </a:p>
                    <a:p>
                      <a:pPr algn="ctr"/>
                      <a:r>
                        <a:rPr lang="es-CL" sz="1800" b="0" baseline="0" dirty="0" smtClean="0">
                          <a:solidFill>
                            <a:schemeClr val="tx1"/>
                          </a:solidFill>
                          <a:latin typeface="Century Gothic" panose="020B0502020202020204" pitchFamily="34" charset="0"/>
                        </a:rPr>
                        <a:t>A. Vinculante</a:t>
                      </a:r>
                      <a:endParaRPr lang="es-CL" sz="1800" b="0" dirty="0">
                        <a:solidFill>
                          <a:schemeClr val="tx1"/>
                        </a:solidFill>
                        <a:latin typeface="Century Gothic" panose="020B0502020202020204" pitchFamily="34" charset="0"/>
                      </a:endParaRPr>
                    </a:p>
                  </a:txBody>
                  <a:tcPr>
                    <a:lnL w="9525" cap="flat" cmpd="sng" algn="ctr">
                      <a:no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lang="es-CL" b="0" dirty="0" smtClean="0">
                          <a:solidFill>
                            <a:schemeClr val="tx1"/>
                          </a:solidFill>
                          <a:latin typeface="Century Gothic" panose="020B0502020202020204" pitchFamily="34" charset="0"/>
                        </a:rPr>
                        <a:t>Puntaje Aprobado por el CPLT</a:t>
                      </a:r>
                      <a:endParaRPr lang="es-CL" b="0" dirty="0">
                        <a:solidFill>
                          <a:schemeClr val="tx1"/>
                        </a:solidFill>
                        <a:latin typeface="Century Gothic" panose="020B0502020202020204" pitchFamily="34" charset="0"/>
                      </a:endParaRPr>
                    </a:p>
                  </a:txBody>
                  <a:tcPr>
                    <a:lnL w="9525" cap="flat" cmpd="sng" algn="ctr">
                      <a:solidFill>
                        <a:schemeClr val="tx1"/>
                      </a:solidFill>
                      <a:prstDash val="sysDashDotDot"/>
                      <a:round/>
                      <a:headEnd type="none" w="med" len="med"/>
                      <a:tailEnd type="none" w="med" len="med"/>
                    </a:lnL>
                    <a:lnR w="9525" cap="flat" cmpd="sng" algn="ctr">
                      <a:no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rgbClr val="D9EEC0"/>
                    </a:solidFill>
                  </a:tcPr>
                </a:tc>
                <a:tc hMerge="1">
                  <a:txBody>
                    <a:bodyPr/>
                    <a:lstStyle/>
                    <a:p>
                      <a:pPr algn="r"/>
                      <a:endParaRPr lang="es-CL" sz="1600" b="1" dirty="0">
                        <a:solidFill>
                          <a:srgbClr val="FF0000"/>
                        </a:solidFill>
                        <a:latin typeface="Century Gothic" panose="020B0502020202020204" pitchFamily="34" charset="0"/>
                      </a:endParaRPr>
                    </a:p>
                  </a:txBody>
                  <a:tcPr>
                    <a:lnL w="9525" cap="flat" cmpd="sng" algn="ctr">
                      <a:noFill/>
                      <a:prstDash val="sysDashDotDot"/>
                      <a:round/>
                      <a:headEnd type="none" w="med" len="med"/>
                      <a:tailEnd type="none" w="med" len="med"/>
                    </a:lnL>
                    <a:lnR w="9525" cap="flat" cmpd="sng" algn="ctr">
                      <a:no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rgbClr val="D9EEC0"/>
                    </a:solidFill>
                  </a:tcPr>
                </a:tc>
              </a:tr>
              <a:tr h="370840">
                <a:tc>
                  <a:txBody>
                    <a:bodyPr/>
                    <a:lstStyle/>
                    <a:p>
                      <a:pPr algn="ctr"/>
                      <a:r>
                        <a:rPr lang="es-CL" sz="2400" b="0" dirty="0" smtClean="0">
                          <a:solidFill>
                            <a:schemeClr val="tx1"/>
                          </a:solidFill>
                          <a:latin typeface="Century Gothic" panose="020B0502020202020204" pitchFamily="34" charset="0"/>
                        </a:rPr>
                        <a:t>98,67%</a:t>
                      </a:r>
                    </a:p>
                    <a:p>
                      <a:pPr algn="ctr"/>
                      <a:r>
                        <a:rPr lang="es-CL" sz="1400" b="0" dirty="0" smtClean="0">
                          <a:solidFill>
                            <a:schemeClr val="tx1"/>
                          </a:solidFill>
                          <a:latin typeface="Century Gothic" panose="020B0502020202020204" pitchFamily="34" charset="0"/>
                        </a:rPr>
                        <a:t>[26* instituciones]</a:t>
                      </a:r>
                      <a:endParaRPr lang="es-CL" sz="1400" b="0" dirty="0">
                        <a:solidFill>
                          <a:schemeClr val="tx1"/>
                        </a:solidFill>
                        <a:latin typeface="Century Gothic" panose="020B0502020202020204" pitchFamily="34" charset="0"/>
                      </a:endParaRPr>
                    </a:p>
                  </a:txBody>
                  <a:tcPr>
                    <a:lnL w="9525" cap="flat" cmpd="sng" algn="ctr">
                      <a:no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s-CL" b="0" dirty="0">
                        <a:solidFill>
                          <a:schemeClr val="tx1"/>
                        </a:solidFill>
                        <a:latin typeface="Century Gothic" panose="020B0502020202020204" pitchFamily="34" charset="0"/>
                      </a:endParaRPr>
                    </a:p>
                  </a:txBody>
                  <a:tcPr>
                    <a:lnL w="9525" cap="flat" cmpd="sng" algn="ctr">
                      <a:solidFill>
                        <a:schemeClr val="tx1"/>
                      </a:solidFill>
                      <a:prstDash val="sysDashDotDot"/>
                      <a:round/>
                      <a:headEnd type="none" w="med" len="med"/>
                      <a:tailEnd type="none" w="med" len="med"/>
                    </a:lnL>
                    <a:lnR w="9525" cap="flat" cmpd="sng" algn="ctr">
                      <a:no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CL" sz="1600" b="1" dirty="0">
                        <a:solidFill>
                          <a:srgbClr val="FF0000"/>
                        </a:solidFill>
                        <a:latin typeface="Century Gothic" panose="020B0502020202020204" pitchFamily="34" charset="0"/>
                      </a:endParaRPr>
                    </a:p>
                  </a:txBody>
                  <a:tcPr>
                    <a:lnL w="9525" cap="flat" cmpd="sng" algn="ctr">
                      <a:noFill/>
                      <a:prstDash val="sysDashDotDot"/>
                      <a:round/>
                      <a:headEnd type="none" w="med" len="med"/>
                      <a:tailEnd type="none" w="med" len="med"/>
                    </a:lnL>
                    <a:lnR w="9525" cap="flat" cmpd="sng" algn="ctr">
                      <a:noFill/>
                      <a:prstDash val="sysDashDotDot"/>
                      <a:round/>
                      <a:headEnd type="none" w="med" len="med"/>
                      <a:tailEnd type="none" w="med" len="med"/>
                    </a:lnR>
                    <a:lnT w="9525" cap="flat" cmpd="sng" algn="ctr">
                      <a:solidFill>
                        <a:schemeClr val="tx1"/>
                      </a:solid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s-CL" b="0" dirty="0">
                        <a:solidFill>
                          <a:schemeClr val="tx1"/>
                        </a:solidFill>
                        <a:latin typeface="Century Gothic" panose="020B0502020202020204" pitchFamily="34" charset="0"/>
                      </a:endParaRPr>
                    </a:p>
                  </a:txBody>
                  <a:tcPr>
                    <a:lnL w="9525" cap="flat" cmpd="sng" algn="ctr">
                      <a:no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s-CL" sz="2400" b="1" dirty="0" smtClean="0">
                          <a:solidFill>
                            <a:schemeClr val="tx1"/>
                          </a:solidFill>
                          <a:latin typeface="Century Gothic" panose="020B0502020202020204" pitchFamily="34" charset="0"/>
                        </a:rPr>
                        <a:t>94,91%</a:t>
                      </a:r>
                    </a:p>
                    <a:p>
                      <a:pPr algn="ctr"/>
                      <a:r>
                        <a:rPr lang="es-CL" sz="1400" b="0" dirty="0" smtClean="0">
                          <a:solidFill>
                            <a:schemeClr val="tx1"/>
                          </a:solidFill>
                          <a:latin typeface="Century Gothic" panose="020B0502020202020204" pitchFamily="34" charset="0"/>
                        </a:rPr>
                        <a:t>[30 instituciones]</a:t>
                      </a:r>
                      <a:endParaRPr lang="es-CL" sz="1400" b="0" dirty="0">
                        <a:solidFill>
                          <a:schemeClr val="tx1"/>
                        </a:solidFill>
                        <a:latin typeface="Century Gothic" panose="020B0502020202020204" pitchFamily="34" charset="0"/>
                      </a:endParaRPr>
                    </a:p>
                  </a:txBody>
                  <a:tcPr>
                    <a:lnL w="9525" cap="flat" cmpd="sng" algn="ctr">
                      <a:solidFill>
                        <a:schemeClr val="tx1"/>
                      </a:solidFill>
                      <a:prstDash val="sysDashDotDot"/>
                      <a:round/>
                      <a:headEnd type="none" w="med" len="med"/>
                      <a:tailEnd type="none" w="med" len="med"/>
                    </a:lnL>
                    <a:lnR w="9525" cap="flat" cmpd="sng" algn="ctr">
                      <a:no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rgbClr val="F1F9E7"/>
                    </a:solidFill>
                  </a:tcPr>
                </a:tc>
                <a:tc hMerge="1">
                  <a:txBody>
                    <a:bodyPr/>
                    <a:lstStyle/>
                    <a:p>
                      <a:pPr algn="ctr"/>
                      <a:endParaRPr lang="es-CL" sz="1400" b="0" dirty="0">
                        <a:solidFill>
                          <a:schemeClr val="tx1"/>
                        </a:solidFill>
                        <a:latin typeface="Century Gothic" panose="020B0502020202020204" pitchFamily="34" charset="0"/>
                      </a:endParaRPr>
                    </a:p>
                  </a:txBody>
                  <a:tcPr>
                    <a:lnL w="9525" cap="flat" cmpd="sng" algn="ctr">
                      <a:noFill/>
                      <a:prstDash val="sysDashDotDot"/>
                      <a:round/>
                      <a:headEnd type="none" w="med" len="med"/>
                      <a:tailEnd type="none" w="med" len="med"/>
                    </a:lnL>
                    <a:lnR w="9525" cap="flat" cmpd="sng" algn="ctr">
                      <a:no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rgbClr val="F1F9E7"/>
                    </a:solidFill>
                  </a:tcPr>
                </a:tc>
              </a:tr>
              <a:tr h="370840">
                <a:tc>
                  <a:txBody>
                    <a:bodyPr/>
                    <a:lstStyle/>
                    <a:p>
                      <a:pPr algn="ctr"/>
                      <a:r>
                        <a:rPr lang="es-CL" sz="2400" b="0" dirty="0" smtClean="0">
                          <a:solidFill>
                            <a:schemeClr val="tx1"/>
                          </a:solidFill>
                          <a:latin typeface="Century Gothic" panose="020B0502020202020204" pitchFamily="34" charset="0"/>
                        </a:rPr>
                        <a:t>85,51%</a:t>
                      </a:r>
                    </a:p>
                    <a:p>
                      <a:pPr algn="ctr"/>
                      <a:r>
                        <a:rPr lang="es-CL" sz="1400" b="0" dirty="0" smtClean="0">
                          <a:solidFill>
                            <a:schemeClr val="tx1"/>
                          </a:solidFill>
                          <a:latin typeface="Century Gothic" panose="020B0502020202020204" pitchFamily="34" charset="0"/>
                        </a:rPr>
                        <a:t>[30 instituciones]  </a:t>
                      </a:r>
                      <a:endParaRPr lang="es-CL" sz="1400" b="0" dirty="0">
                        <a:solidFill>
                          <a:schemeClr val="tx1"/>
                        </a:solidFill>
                        <a:latin typeface="Century Gothic" panose="020B0502020202020204" pitchFamily="34" charset="0"/>
                      </a:endParaRPr>
                    </a:p>
                  </a:txBody>
                  <a:tcPr>
                    <a:lnL w="9525" cap="flat" cmpd="sng" algn="ctr">
                      <a:noFill/>
                      <a:prstDash val="sysDashDotDot"/>
                      <a:round/>
                      <a:headEnd type="none" w="med" len="med"/>
                      <a:tailEnd type="none" w="med" len="med"/>
                    </a:lnL>
                    <a:lnR w="9525" cap="flat" cmpd="sng" algn="ctr">
                      <a:solidFill>
                        <a:schemeClr val="tx1"/>
                      </a:solid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s-CL" b="0" dirty="0">
                        <a:solidFill>
                          <a:schemeClr val="tx1"/>
                        </a:solidFill>
                        <a:latin typeface="Century Gothic" panose="020B0502020202020204" pitchFamily="34" charset="0"/>
                      </a:endParaRPr>
                    </a:p>
                  </a:txBody>
                  <a:tcPr>
                    <a:lnL w="9525" cap="flat" cmpd="sng" algn="ctr">
                      <a:solidFill>
                        <a:schemeClr val="tx1"/>
                      </a:solidFill>
                      <a:prstDash val="sysDashDotDot"/>
                      <a:round/>
                      <a:headEnd type="none" w="med" len="med"/>
                      <a:tailEnd type="none" w="med" len="med"/>
                    </a:lnL>
                    <a:lnR w="9525" cap="flat" cmpd="sng" algn="ctr">
                      <a:no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CL" b="0" dirty="0" smtClean="0">
                        <a:solidFill>
                          <a:schemeClr val="tx1"/>
                        </a:solidFill>
                        <a:latin typeface="Century Gothic" panose="020B0502020202020204" pitchFamily="34" charset="0"/>
                      </a:endParaRPr>
                    </a:p>
                  </a:txBody>
                  <a:tcPr>
                    <a:lnL w="9525" cap="flat" cmpd="sng" algn="ctr">
                      <a:noFill/>
                      <a:prstDash val="sysDashDotDot"/>
                      <a:round/>
                      <a:headEnd type="none" w="med" len="med"/>
                      <a:tailEnd type="none" w="med" len="med"/>
                    </a:lnL>
                    <a:lnR w="9525" cap="flat" cmpd="sng" algn="ctr">
                      <a:noFill/>
                      <a:prstDash val="sysDashDotDot"/>
                      <a:round/>
                      <a:headEnd type="none" w="med" len="med"/>
                      <a:tailEnd type="none" w="med" len="med"/>
                    </a:lnR>
                    <a:lnT w="9525" cap="flat" cmpd="sng" algn="ctr">
                      <a:noFill/>
                      <a:prstDash val="sysDashDotDot"/>
                      <a:round/>
                      <a:headEnd type="none" w="med" len="med"/>
                      <a:tailEnd type="none" w="med" len="med"/>
                    </a:lnT>
                    <a:lnB w="9525" cap="flat" cmpd="sng" algn="ctr">
                      <a:noFill/>
                      <a:prstDash val="sysDashDotDot"/>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 name="19 Flecha doblada"/>
          <p:cNvSpPr/>
          <p:nvPr/>
        </p:nvSpPr>
        <p:spPr>
          <a:xfrm rot="5400000">
            <a:off x="4375539" y="4158253"/>
            <a:ext cx="360040" cy="1185010"/>
          </a:xfrm>
          <a:prstGeom prst="bentArrow">
            <a:avLst/>
          </a:prstGeom>
          <a:pattFill prst="narVert">
            <a:fgClr>
              <a:srgbClr val="FF0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1" name="20 Flecha doblada"/>
          <p:cNvSpPr/>
          <p:nvPr/>
        </p:nvSpPr>
        <p:spPr>
          <a:xfrm rot="5400000" flipH="1">
            <a:off x="4370344" y="5325966"/>
            <a:ext cx="370430" cy="1185010"/>
          </a:xfrm>
          <a:prstGeom prst="bentArrow">
            <a:avLst/>
          </a:prstGeom>
          <a:pattFill prst="narVert">
            <a:fgClr>
              <a:srgbClr val="00B05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3" name="22 Rectángulo"/>
          <p:cNvSpPr/>
          <p:nvPr/>
        </p:nvSpPr>
        <p:spPr>
          <a:xfrm>
            <a:off x="4873072" y="4293096"/>
            <a:ext cx="12338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0000"/>
                </a:solidFill>
                <a:latin typeface="Century Gothic" panose="020B0502020202020204" pitchFamily="34" charset="0"/>
              </a:rPr>
              <a:t>- 3,76</a:t>
            </a:r>
          </a:p>
        </p:txBody>
      </p:sp>
      <p:sp>
        <p:nvSpPr>
          <p:cNvPr id="24" name="23 Rectángulo"/>
          <p:cNvSpPr/>
          <p:nvPr/>
        </p:nvSpPr>
        <p:spPr>
          <a:xfrm>
            <a:off x="4922320" y="5877272"/>
            <a:ext cx="12338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00B050"/>
                </a:solidFill>
                <a:latin typeface="Century Gothic" panose="020B0502020202020204" pitchFamily="34" charset="0"/>
              </a:rPr>
              <a:t>+ 9,4</a:t>
            </a:r>
          </a:p>
        </p:txBody>
      </p:sp>
      <p:sp>
        <p:nvSpPr>
          <p:cNvPr id="25" name="24 CuadroTexto"/>
          <p:cNvSpPr txBox="1"/>
          <p:nvPr/>
        </p:nvSpPr>
        <p:spPr>
          <a:xfrm>
            <a:off x="111012" y="6474822"/>
            <a:ext cx="4824536" cy="338554"/>
          </a:xfrm>
          <a:prstGeom prst="rect">
            <a:avLst/>
          </a:prstGeom>
          <a:noFill/>
        </p:spPr>
        <p:txBody>
          <a:bodyPr wrap="square" rtlCol="0">
            <a:spAutoFit/>
          </a:bodyPr>
          <a:lstStyle/>
          <a:p>
            <a:r>
              <a:rPr lang="es-CL" sz="1600" b="1" dirty="0" smtClean="0">
                <a:latin typeface="Century Gothic" panose="020B0502020202020204" pitchFamily="34" charset="0"/>
              </a:rPr>
              <a:t>* </a:t>
            </a:r>
            <a:r>
              <a:rPr lang="es-CL" sz="1400" dirty="0" smtClean="0">
                <a:latin typeface="Century Gothic" panose="020B0502020202020204" pitchFamily="34" charset="0"/>
              </a:rPr>
              <a:t>Propuestas remitidas.</a:t>
            </a:r>
            <a:endParaRPr lang="es-CL" sz="1400" dirty="0">
              <a:latin typeface="Century Gothic" panose="020B0502020202020204" pitchFamily="34" charset="0"/>
            </a:endParaRPr>
          </a:p>
        </p:txBody>
      </p:sp>
    </p:spTree>
    <p:extLst>
      <p:ext uri="{BB962C8B-B14F-4D97-AF65-F5344CB8AC3E}">
        <p14:creationId xmlns:p14="http://schemas.microsoft.com/office/powerpoint/2010/main" val="5264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D5AD7552-99DA-438A-9D57-A178F73F4B55}" type="slidenum">
              <a:rPr lang="es-ES_tradnl" smtClean="0">
                <a:solidFill>
                  <a:srgbClr val="000000"/>
                </a:solidFill>
              </a:rPr>
              <a:pPr>
                <a:defRPr/>
              </a:pPr>
              <a:t>2</a:t>
            </a:fld>
            <a:endParaRPr lang="es-ES_tradnl" dirty="0">
              <a:solidFill>
                <a:srgbClr val="000000"/>
              </a:solidFill>
            </a:endParaRPr>
          </a:p>
        </p:txBody>
      </p:sp>
      <p:pic>
        <p:nvPicPr>
          <p:cNvPr id="2050" name="Picture 2" descr="C:\Users\ccastillo\Desktop\fghf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92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25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p:cNvSpPr>
            <a:spLocks noChangeArrowheads="1"/>
          </p:cNvSpPr>
          <p:nvPr/>
        </p:nvSpPr>
        <p:spPr bwMode="auto">
          <a:xfrm>
            <a:off x="1" y="0"/>
            <a:ext cx="184731" cy="369332"/>
          </a:xfrm>
          <a:prstGeom prst="rect">
            <a:avLst/>
          </a:prstGeom>
          <a:noFill/>
          <a:ln w="9525">
            <a:noFill/>
            <a:miter lim="800000"/>
            <a:headEnd/>
            <a:tailEnd/>
          </a:ln>
        </p:spPr>
        <p:txBody>
          <a:bodyPr wrap="none" anchor="ctr">
            <a:spAutoFit/>
          </a:bodyPr>
          <a:lstStyle/>
          <a:p>
            <a:endParaRPr lang="es-CL" dirty="0">
              <a:solidFill>
                <a:srgbClr val="000000"/>
              </a:solidFill>
            </a:endParaRPr>
          </a:p>
        </p:txBody>
      </p:sp>
      <p:sp>
        <p:nvSpPr>
          <p:cNvPr id="8" name="7 Marcador de número de diapositiva"/>
          <p:cNvSpPr>
            <a:spLocks noGrp="1"/>
          </p:cNvSpPr>
          <p:nvPr>
            <p:ph type="sldNum" sz="quarter" idx="12"/>
          </p:nvPr>
        </p:nvSpPr>
        <p:spPr>
          <a:xfrm>
            <a:off x="7092280" y="6400800"/>
            <a:ext cx="1905000" cy="457200"/>
          </a:xfrm>
        </p:spPr>
        <p:txBody>
          <a:bodyPr/>
          <a:lstStyle/>
          <a:p>
            <a:pPr>
              <a:defRPr/>
            </a:pPr>
            <a:fld id="{34C0359C-6660-412A-A8C7-886948879958}" type="slidenum">
              <a:rPr lang="es-ES_tradnl" smtClean="0">
                <a:solidFill>
                  <a:srgbClr val="000000"/>
                </a:solidFill>
              </a:rPr>
              <a:pPr>
                <a:defRPr/>
              </a:pPr>
              <a:t>3</a:t>
            </a:fld>
            <a:endParaRPr lang="es-ES_tradnl" dirty="0">
              <a:solidFill>
                <a:srgbClr val="000000"/>
              </a:solidFill>
            </a:endParaRPr>
          </a:p>
        </p:txBody>
      </p:sp>
      <p:sp>
        <p:nvSpPr>
          <p:cNvPr id="21" name="20 CuadroTexto"/>
          <p:cNvSpPr txBox="1"/>
          <p:nvPr/>
        </p:nvSpPr>
        <p:spPr>
          <a:xfrm>
            <a:off x="619243" y="5113879"/>
            <a:ext cx="1785950" cy="307777"/>
          </a:xfrm>
          <a:prstGeom prst="rect">
            <a:avLst/>
          </a:prstGeom>
          <a:gradFill rotWithShape="1">
            <a:gsLst>
              <a:gs pos="0">
                <a:srgbClr val="4A78BB">
                  <a:shade val="51000"/>
                  <a:satMod val="130000"/>
                </a:srgbClr>
              </a:gs>
              <a:gs pos="80000">
                <a:srgbClr val="4A78BB">
                  <a:shade val="93000"/>
                  <a:satMod val="130000"/>
                </a:srgbClr>
              </a:gs>
              <a:gs pos="100000">
                <a:srgbClr val="4A78BB">
                  <a:shade val="94000"/>
                  <a:satMod val="135000"/>
                </a:srgbClr>
              </a:gs>
            </a:gsLst>
            <a:lin ang="16200000" scaled="0"/>
          </a:gradFill>
          <a:ln w="9525" cap="flat" cmpd="sng" algn="ctr">
            <a:solidFill>
              <a:srgbClr val="4A78BB">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lgn="ctr">
              <a:defRPr/>
            </a:pPr>
            <a:r>
              <a:rPr lang="es-ES" sz="1400" kern="0" dirty="0" smtClean="0">
                <a:solidFill>
                  <a:prstClr val="white"/>
                </a:solidFill>
              </a:rPr>
              <a:t>Ítems Evaluados</a:t>
            </a:r>
            <a:endParaRPr lang="es-CL" sz="1400" kern="0" dirty="0" smtClean="0">
              <a:solidFill>
                <a:prstClr val="white"/>
              </a:solidFill>
            </a:endParaRPr>
          </a:p>
        </p:txBody>
      </p:sp>
      <p:sp>
        <p:nvSpPr>
          <p:cNvPr id="22" name="21 CuadroTexto"/>
          <p:cNvSpPr txBox="1"/>
          <p:nvPr/>
        </p:nvSpPr>
        <p:spPr>
          <a:xfrm>
            <a:off x="2690945" y="5113879"/>
            <a:ext cx="2205054" cy="307777"/>
          </a:xfrm>
          <a:prstGeom prst="rect">
            <a:avLst/>
          </a:prstGeom>
          <a:gradFill rotWithShape="1">
            <a:gsLst>
              <a:gs pos="0">
                <a:srgbClr val="4A78BB">
                  <a:shade val="51000"/>
                  <a:satMod val="130000"/>
                </a:srgbClr>
              </a:gs>
              <a:gs pos="80000">
                <a:srgbClr val="4A78BB">
                  <a:shade val="93000"/>
                  <a:satMod val="130000"/>
                </a:srgbClr>
              </a:gs>
              <a:gs pos="100000">
                <a:srgbClr val="4A78BB">
                  <a:shade val="94000"/>
                  <a:satMod val="135000"/>
                </a:srgbClr>
              </a:gs>
            </a:gsLst>
            <a:lin ang="16200000" scaled="0"/>
          </a:gradFill>
          <a:ln w="9525" cap="flat" cmpd="sng" algn="ctr">
            <a:solidFill>
              <a:srgbClr val="4A78BB">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lgn="ctr">
              <a:defRPr/>
            </a:pPr>
            <a:r>
              <a:rPr lang="es-ES" sz="1400" kern="0" dirty="0" smtClean="0">
                <a:solidFill>
                  <a:prstClr val="white"/>
                </a:solidFill>
              </a:rPr>
              <a:t>Aspectos Obligatorios</a:t>
            </a:r>
            <a:endParaRPr lang="es-CL" sz="1400" kern="0" dirty="0" smtClean="0">
              <a:solidFill>
                <a:prstClr val="white"/>
              </a:solidFill>
            </a:endParaRPr>
          </a:p>
        </p:txBody>
      </p:sp>
      <p:sp>
        <p:nvSpPr>
          <p:cNvPr id="23" name="22 CuadroTexto"/>
          <p:cNvSpPr txBox="1"/>
          <p:nvPr/>
        </p:nvSpPr>
        <p:spPr>
          <a:xfrm>
            <a:off x="5119837" y="5113879"/>
            <a:ext cx="1785950" cy="307777"/>
          </a:xfrm>
          <a:prstGeom prst="rect">
            <a:avLst/>
          </a:prstGeom>
          <a:solidFill>
            <a:srgbClr val="3E988D"/>
          </a:solidFill>
          <a:ln w="9525" cap="flat" cmpd="sng" algn="ctr">
            <a:solidFill>
              <a:srgbClr val="4A78BB">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lgn="ctr">
              <a:defRPr/>
            </a:pPr>
            <a:r>
              <a:rPr lang="es-ES" sz="1400" kern="0" dirty="0" smtClean="0">
                <a:solidFill>
                  <a:prstClr val="white"/>
                </a:solidFill>
              </a:rPr>
              <a:t>*Buenas Prácticas</a:t>
            </a:r>
            <a:endParaRPr lang="es-CL" sz="1400" kern="0" dirty="0" smtClean="0">
              <a:solidFill>
                <a:prstClr val="white"/>
              </a:solidFill>
            </a:endParaRPr>
          </a:p>
        </p:txBody>
      </p:sp>
      <p:sp>
        <p:nvSpPr>
          <p:cNvPr id="24" name="23 CuadroTexto"/>
          <p:cNvSpPr txBox="1"/>
          <p:nvPr/>
        </p:nvSpPr>
        <p:spPr>
          <a:xfrm>
            <a:off x="7120101" y="5113879"/>
            <a:ext cx="1214446" cy="307777"/>
          </a:xfrm>
          <a:prstGeom prst="rect">
            <a:avLst/>
          </a:prstGeom>
          <a:solidFill>
            <a:srgbClr val="3E988D"/>
          </a:solidFill>
          <a:ln w="9525" cap="flat" cmpd="sng" algn="ctr">
            <a:solidFill>
              <a:srgbClr val="4A78BB">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lgn="ctr">
              <a:defRPr/>
            </a:pPr>
            <a:r>
              <a:rPr lang="es-ES" sz="1400" kern="0" dirty="0" smtClean="0">
                <a:solidFill>
                  <a:prstClr val="white"/>
                </a:solidFill>
              </a:rPr>
              <a:t>*Usabilidad</a:t>
            </a:r>
            <a:endParaRPr lang="es-CL" sz="1400" kern="0" dirty="0" smtClean="0">
              <a:solidFill>
                <a:prstClr val="white"/>
              </a:solidFill>
            </a:endParaRPr>
          </a:p>
        </p:txBody>
      </p:sp>
      <p:sp>
        <p:nvSpPr>
          <p:cNvPr id="25" name="24 CuadroTexto"/>
          <p:cNvSpPr txBox="1"/>
          <p:nvPr/>
        </p:nvSpPr>
        <p:spPr>
          <a:xfrm>
            <a:off x="1043608" y="5561622"/>
            <a:ext cx="883061" cy="531674"/>
          </a:xfrm>
          <a:prstGeom prst="frame">
            <a:avLst/>
          </a:prstGeom>
          <a:solidFill>
            <a:sysClr val="window" lastClr="FFFFFF"/>
          </a:solidFill>
          <a:ln w="25400" cap="flat" cmpd="sng" algn="ctr">
            <a:solidFill>
              <a:srgbClr val="B8CCE4"/>
            </a:solidFill>
            <a:prstDash val="solid"/>
          </a:ln>
          <a:effectLst/>
        </p:spPr>
        <p:txBody>
          <a:bodyPr wrap="none" rtlCol="0">
            <a:spAutoFit/>
          </a:bodyPr>
          <a:lstStyle/>
          <a:p>
            <a:pPr>
              <a:defRPr/>
            </a:pPr>
            <a:r>
              <a:rPr lang="es-419" sz="2000" b="1" kern="0" dirty="0" smtClean="0">
                <a:solidFill>
                  <a:srgbClr val="DBE5F1">
                    <a:lumMod val="50000"/>
                  </a:srgbClr>
                </a:solidFill>
              </a:rPr>
              <a:t>G - 7</a:t>
            </a:r>
            <a:endParaRPr lang="es-CL" sz="2000" b="1" kern="0" dirty="0" smtClean="0">
              <a:solidFill>
                <a:srgbClr val="DBE5F1">
                  <a:lumMod val="50000"/>
                </a:srgbClr>
              </a:solidFill>
            </a:endParaRPr>
          </a:p>
        </p:txBody>
      </p:sp>
      <p:sp>
        <p:nvSpPr>
          <p:cNvPr id="26" name="25 CuadroTexto"/>
          <p:cNvSpPr txBox="1"/>
          <p:nvPr/>
        </p:nvSpPr>
        <p:spPr>
          <a:xfrm>
            <a:off x="3439736" y="5561622"/>
            <a:ext cx="601819" cy="531674"/>
          </a:xfrm>
          <a:prstGeom prst="frame">
            <a:avLst/>
          </a:prstGeom>
          <a:solidFill>
            <a:sysClr val="window" lastClr="FFFFFF"/>
          </a:solidFill>
          <a:ln w="25400" cap="flat" cmpd="sng" algn="ctr">
            <a:solidFill>
              <a:srgbClr val="B8CCE4"/>
            </a:solidFill>
            <a:prstDash val="solid"/>
          </a:ln>
          <a:effectLst/>
        </p:spPr>
        <p:txBody>
          <a:bodyPr wrap="none" rtlCol="0">
            <a:spAutoFit/>
          </a:bodyPr>
          <a:lstStyle/>
          <a:p>
            <a:pPr>
              <a:defRPr/>
            </a:pPr>
            <a:r>
              <a:rPr lang="es-419" sz="2000" b="1" kern="0" dirty="0" smtClean="0">
                <a:solidFill>
                  <a:srgbClr val="DBE5F1">
                    <a:lumMod val="50000"/>
                  </a:srgbClr>
                </a:solidFill>
              </a:rPr>
              <a:t>70</a:t>
            </a:r>
            <a:endParaRPr lang="es-CL" sz="2000" b="1" kern="0" dirty="0" smtClean="0">
              <a:solidFill>
                <a:srgbClr val="DBE5F1">
                  <a:lumMod val="50000"/>
                </a:srgbClr>
              </a:solidFill>
            </a:endParaRPr>
          </a:p>
        </p:txBody>
      </p:sp>
      <p:sp>
        <p:nvSpPr>
          <p:cNvPr id="27" name="26 CuadroTexto"/>
          <p:cNvSpPr txBox="1"/>
          <p:nvPr/>
        </p:nvSpPr>
        <p:spPr>
          <a:xfrm>
            <a:off x="5726175" y="5561622"/>
            <a:ext cx="601819" cy="531674"/>
          </a:xfrm>
          <a:prstGeom prst="frame">
            <a:avLst/>
          </a:prstGeom>
          <a:solidFill>
            <a:sysClr val="window" lastClr="FFFFFF"/>
          </a:solidFill>
          <a:ln w="25400" cap="flat" cmpd="sng" algn="ctr">
            <a:solidFill>
              <a:srgbClr val="3E988D"/>
            </a:solidFill>
            <a:prstDash val="solid"/>
          </a:ln>
          <a:effectLst/>
        </p:spPr>
        <p:txBody>
          <a:bodyPr wrap="none" rtlCol="0">
            <a:spAutoFit/>
          </a:bodyPr>
          <a:lstStyle/>
          <a:p>
            <a:pPr>
              <a:defRPr/>
            </a:pPr>
            <a:r>
              <a:rPr lang="es-419" sz="2000" b="1" kern="0" dirty="0" smtClean="0">
                <a:solidFill>
                  <a:srgbClr val="3E988D"/>
                </a:solidFill>
              </a:rPr>
              <a:t>11</a:t>
            </a:r>
            <a:endParaRPr lang="es-CL" sz="2000" b="1" kern="0" dirty="0" smtClean="0">
              <a:solidFill>
                <a:srgbClr val="3E988D"/>
              </a:solidFill>
            </a:endParaRPr>
          </a:p>
        </p:txBody>
      </p:sp>
      <p:sp>
        <p:nvSpPr>
          <p:cNvPr id="28" name="27 CuadroTexto"/>
          <p:cNvSpPr txBox="1"/>
          <p:nvPr/>
        </p:nvSpPr>
        <p:spPr>
          <a:xfrm>
            <a:off x="7440687" y="5561622"/>
            <a:ext cx="601819" cy="531674"/>
          </a:xfrm>
          <a:prstGeom prst="frame">
            <a:avLst/>
          </a:prstGeom>
          <a:solidFill>
            <a:sysClr val="window" lastClr="FFFFFF"/>
          </a:solidFill>
          <a:ln w="25400" cap="flat" cmpd="sng" algn="ctr">
            <a:solidFill>
              <a:srgbClr val="3E988D"/>
            </a:solidFill>
            <a:prstDash val="solid"/>
          </a:ln>
          <a:effectLst/>
        </p:spPr>
        <p:txBody>
          <a:bodyPr wrap="none" rtlCol="0">
            <a:spAutoFit/>
          </a:bodyPr>
          <a:lstStyle/>
          <a:p>
            <a:pPr>
              <a:defRPr/>
            </a:pPr>
            <a:r>
              <a:rPr lang="es-ES" sz="2000" b="1" kern="0" dirty="0" smtClean="0">
                <a:solidFill>
                  <a:srgbClr val="C00000"/>
                </a:solidFill>
              </a:rPr>
              <a:t>19</a:t>
            </a:r>
            <a:endParaRPr lang="es-CL" sz="2000" b="1" kern="0" dirty="0" smtClean="0">
              <a:solidFill>
                <a:srgbClr val="C00000"/>
              </a:solidFill>
            </a:endParaRPr>
          </a:p>
        </p:txBody>
      </p:sp>
      <p:sp>
        <p:nvSpPr>
          <p:cNvPr id="3" name="2 Rectángulo"/>
          <p:cNvSpPr/>
          <p:nvPr/>
        </p:nvSpPr>
        <p:spPr>
          <a:xfrm>
            <a:off x="306791" y="1124744"/>
            <a:ext cx="8027756" cy="3816429"/>
          </a:xfrm>
          <a:prstGeom prst="rect">
            <a:avLst/>
          </a:prstGeom>
        </p:spPr>
        <p:txBody>
          <a:bodyPr wrap="square">
            <a:spAutoFit/>
          </a:bodyPr>
          <a:lstStyle/>
          <a:p>
            <a:pPr algn="just"/>
            <a:r>
              <a:rPr lang="es-CL" b="1" dirty="0">
                <a:solidFill>
                  <a:srgbClr val="002060"/>
                </a:solidFill>
                <a:latin typeface="Century Gothic" panose="020B0502020202020204" pitchFamily="34" charset="0"/>
              </a:rPr>
              <a:t>Información fiscalizada</a:t>
            </a:r>
          </a:p>
          <a:p>
            <a:pPr algn="just"/>
            <a:endParaRPr lang="es-CL" b="1" dirty="0">
              <a:solidFill>
                <a:srgbClr val="002060"/>
              </a:solidFill>
            </a:endParaRPr>
          </a:p>
          <a:p>
            <a:pPr algn="just"/>
            <a:r>
              <a:rPr lang="es-419" dirty="0" smtClean="0">
                <a:latin typeface="Cambria" pitchFamily="18" charset="0"/>
              </a:rPr>
              <a:t>Septiembre</a:t>
            </a:r>
            <a:r>
              <a:rPr lang="es-CL" dirty="0" smtClean="0">
                <a:latin typeface="Cambria" pitchFamily="18" charset="0"/>
              </a:rPr>
              <a:t> 2016 </a:t>
            </a:r>
            <a:r>
              <a:rPr lang="es-CL" dirty="0">
                <a:latin typeface="Cambria" pitchFamily="18" charset="0"/>
              </a:rPr>
              <a:t>(Información publicada en la actualización de </a:t>
            </a:r>
            <a:r>
              <a:rPr lang="es-419" dirty="0" smtClean="0">
                <a:latin typeface="Cambria" pitchFamily="18" charset="0"/>
              </a:rPr>
              <a:t>Octubre</a:t>
            </a:r>
            <a:r>
              <a:rPr lang="es-CL" dirty="0" smtClean="0">
                <a:latin typeface="Cambria" pitchFamily="18" charset="0"/>
              </a:rPr>
              <a:t> 2016)</a:t>
            </a:r>
            <a:endParaRPr lang="es-CL" dirty="0">
              <a:latin typeface="Cambria" pitchFamily="18" charset="0"/>
            </a:endParaRPr>
          </a:p>
          <a:p>
            <a:pPr lvl="1" algn="just">
              <a:buFont typeface="Wingdings" pitchFamily="2" charset="2"/>
              <a:buChar char="v"/>
            </a:pPr>
            <a:r>
              <a:rPr lang="es-CL" dirty="0">
                <a:latin typeface="Cambria" pitchFamily="18" charset="0"/>
              </a:rPr>
              <a:t>Es </a:t>
            </a:r>
            <a:r>
              <a:rPr lang="es-419" dirty="0">
                <a:latin typeface="Cambria" pitchFamily="18" charset="0"/>
              </a:rPr>
              <a:t>la </a:t>
            </a:r>
            <a:r>
              <a:rPr lang="es-CL" dirty="0" smtClean="0">
                <a:latin typeface="Cambria" pitchFamily="18" charset="0"/>
              </a:rPr>
              <a:t>cuarta</a:t>
            </a:r>
            <a:r>
              <a:rPr lang="es-419" dirty="0" smtClean="0">
                <a:latin typeface="Cambria" pitchFamily="18" charset="0"/>
              </a:rPr>
              <a:t> </a:t>
            </a:r>
            <a:r>
              <a:rPr lang="es-CL" dirty="0">
                <a:latin typeface="Cambria" pitchFamily="18" charset="0"/>
              </a:rPr>
              <a:t>Fiscalización a Empresas Públicas. </a:t>
            </a:r>
            <a:endParaRPr lang="es-CL" dirty="0" smtClean="0">
              <a:latin typeface="Cambria" pitchFamily="18" charset="0"/>
            </a:endParaRPr>
          </a:p>
          <a:p>
            <a:pPr lvl="1" algn="just"/>
            <a:endParaRPr lang="es-CL" dirty="0" smtClean="0">
              <a:latin typeface="Cambria" pitchFamily="18" charset="0"/>
            </a:endParaRPr>
          </a:p>
          <a:p>
            <a:pPr marL="0" lvl="1" algn="just"/>
            <a:r>
              <a:rPr lang="es-CL" dirty="0" smtClean="0">
                <a:latin typeface="Cambria" pitchFamily="18" charset="0"/>
              </a:rPr>
              <a:t>Se evalúa la información publicada por la empresa, correspondiente a la remuneración percibida para los Gerentes responsables de la dirección y administración superior de la empresa.</a:t>
            </a:r>
            <a:endParaRPr lang="es-CL" dirty="0">
              <a:latin typeface="Cambria" pitchFamily="18" charset="0"/>
            </a:endParaRPr>
          </a:p>
          <a:p>
            <a:pPr marL="273050" lvl="8" indent="-273050">
              <a:spcBef>
                <a:spcPct val="0"/>
              </a:spcBef>
              <a:tabLst>
                <a:tab pos="2057400" algn="l"/>
              </a:tabLst>
            </a:pPr>
            <a:endParaRPr lang="es-CL" sz="1400" b="1" dirty="0">
              <a:solidFill>
                <a:srgbClr val="0000FF"/>
              </a:solidFill>
              <a:cs typeface="ＭＳ Ｐゴシック"/>
            </a:endParaRPr>
          </a:p>
          <a:p>
            <a:pPr marL="273050" lvl="8" indent="-273050">
              <a:spcBef>
                <a:spcPct val="0"/>
              </a:spcBef>
              <a:tabLst>
                <a:tab pos="2057400" algn="l"/>
              </a:tabLst>
            </a:pPr>
            <a:r>
              <a:rPr lang="es-CL" b="1" dirty="0" smtClean="0">
                <a:solidFill>
                  <a:srgbClr val="002060"/>
                </a:solidFill>
                <a:latin typeface="Century Gothic" panose="020B0502020202020204" pitchFamily="34" charset="0"/>
                <a:cs typeface="ＭＳ Ｐゴシック"/>
              </a:rPr>
              <a:t>Período </a:t>
            </a:r>
            <a:r>
              <a:rPr lang="es-CL" b="1" dirty="0">
                <a:solidFill>
                  <a:srgbClr val="002060"/>
                </a:solidFill>
                <a:latin typeface="Century Gothic" panose="020B0502020202020204" pitchFamily="34" charset="0"/>
                <a:cs typeface="ＭＳ Ｐゴシック"/>
              </a:rPr>
              <a:t>fiscalización: </a:t>
            </a:r>
          </a:p>
          <a:p>
            <a:pPr marL="273050" lvl="8" indent="-273050">
              <a:spcBef>
                <a:spcPct val="0"/>
              </a:spcBef>
              <a:tabLst>
                <a:tab pos="2057400" algn="l"/>
              </a:tabLst>
            </a:pPr>
            <a:r>
              <a:rPr lang="es-419" dirty="0" smtClean="0">
                <a:latin typeface="Cambria" pitchFamily="18" charset="0"/>
                <a:cs typeface="ＭＳ Ｐゴシック"/>
              </a:rPr>
              <a:t>24-10</a:t>
            </a:r>
            <a:r>
              <a:rPr lang="es-CL" dirty="0" smtClean="0">
                <a:latin typeface="Cambria" pitchFamily="18" charset="0"/>
                <a:cs typeface="ＭＳ Ｐゴシック"/>
              </a:rPr>
              <a:t>-2016  </a:t>
            </a:r>
            <a:r>
              <a:rPr lang="es-CL" dirty="0">
                <a:latin typeface="Cambria" pitchFamily="18" charset="0"/>
                <a:cs typeface="ＭＳ Ｐゴシック"/>
              </a:rPr>
              <a:t>al  </a:t>
            </a:r>
            <a:r>
              <a:rPr lang="es-ES" dirty="0" smtClean="0">
                <a:latin typeface="Cambria" pitchFamily="18" charset="0"/>
                <a:cs typeface="ＭＳ Ｐゴシック"/>
              </a:rPr>
              <a:t>04</a:t>
            </a:r>
            <a:r>
              <a:rPr lang="es-CL" dirty="0" smtClean="0">
                <a:latin typeface="Cambria" pitchFamily="18" charset="0"/>
                <a:cs typeface="ＭＳ Ｐゴシック"/>
              </a:rPr>
              <a:t>-</a:t>
            </a:r>
            <a:r>
              <a:rPr lang="es-419" dirty="0">
                <a:latin typeface="Cambria" pitchFamily="18" charset="0"/>
                <a:cs typeface="ＭＳ Ｐゴシック"/>
              </a:rPr>
              <a:t>11</a:t>
            </a:r>
            <a:r>
              <a:rPr lang="es-CL" dirty="0" smtClean="0">
                <a:latin typeface="Cambria" pitchFamily="18" charset="0"/>
                <a:cs typeface="ＭＳ Ｐゴシック"/>
              </a:rPr>
              <a:t>-2016</a:t>
            </a:r>
            <a:endParaRPr lang="es-CL" dirty="0">
              <a:latin typeface="Cambria" pitchFamily="18" charset="0"/>
              <a:cs typeface="ＭＳ Ｐゴシック"/>
            </a:endParaRPr>
          </a:p>
          <a:p>
            <a:pPr algn="just"/>
            <a:endParaRPr lang="es-CL" sz="1200" dirty="0">
              <a:solidFill>
                <a:srgbClr val="0000FF"/>
              </a:solidFill>
            </a:endParaRPr>
          </a:p>
          <a:p>
            <a:pPr algn="just"/>
            <a:r>
              <a:rPr lang="es-CL" b="1" dirty="0">
                <a:solidFill>
                  <a:srgbClr val="002060"/>
                </a:solidFill>
                <a:latin typeface="Century Gothic" panose="020B0502020202020204" pitchFamily="34" charset="0"/>
              </a:rPr>
              <a:t>Universo</a:t>
            </a:r>
          </a:p>
          <a:p>
            <a:pPr algn="just"/>
            <a:r>
              <a:rPr lang="es-CL" dirty="0">
                <a:latin typeface="Cambria" pitchFamily="18" charset="0"/>
              </a:rPr>
              <a:t>30 Empresas Públicas</a:t>
            </a:r>
            <a:endParaRPr lang="es-CL" sz="600" dirty="0"/>
          </a:p>
        </p:txBody>
      </p:sp>
      <p:sp>
        <p:nvSpPr>
          <p:cNvPr id="29" name="28 CuadroTexto"/>
          <p:cNvSpPr txBox="1"/>
          <p:nvPr/>
        </p:nvSpPr>
        <p:spPr>
          <a:xfrm rot="10800000" flipV="1">
            <a:off x="5292081" y="6294511"/>
            <a:ext cx="2894125" cy="230832"/>
          </a:xfrm>
          <a:prstGeom prst="rect">
            <a:avLst/>
          </a:prstGeom>
          <a:solidFill>
            <a:sysClr val="window" lastClr="FFFFFF"/>
          </a:solidFill>
          <a:ln w="25400" cap="flat" cmpd="sng" algn="ctr">
            <a:solidFill>
              <a:srgbClr val="B8CCE4"/>
            </a:solidFill>
            <a:prstDash val="solid"/>
          </a:ln>
          <a:effectLst/>
        </p:spPr>
        <p:txBody>
          <a:bodyPr wrap="square" rtlCol="0" anchor="ctr">
            <a:spAutoFit/>
          </a:bodyPr>
          <a:lstStyle/>
          <a:p>
            <a:pPr marL="182563" indent="-182563">
              <a:defRPr/>
            </a:pPr>
            <a:r>
              <a:rPr lang="es-CL" sz="900" kern="0" dirty="0" smtClean="0">
                <a:solidFill>
                  <a:prstClr val="black"/>
                </a:solidFill>
              </a:rPr>
              <a:t>*Se evalúan pero no tienen incidencia en el puntaje</a:t>
            </a:r>
          </a:p>
        </p:txBody>
      </p:sp>
      <p:grpSp>
        <p:nvGrpSpPr>
          <p:cNvPr id="17" name="16 Grupo"/>
          <p:cNvGrpSpPr/>
          <p:nvPr/>
        </p:nvGrpSpPr>
        <p:grpSpPr>
          <a:xfrm>
            <a:off x="7164290" y="0"/>
            <a:ext cx="2016222" cy="908720"/>
            <a:chOff x="7164290" y="0"/>
            <a:chExt cx="2016222" cy="908720"/>
          </a:xfrm>
        </p:grpSpPr>
        <p:pic>
          <p:nvPicPr>
            <p:cNvPr id="18" name="Picture 2"/>
            <p:cNvPicPr>
              <a:picLocks noChangeAspect="1" noChangeArrowheads="1"/>
            </p:cNvPicPr>
            <p:nvPr/>
          </p:nvPicPr>
          <p:blipFill>
            <a:blip r:embed="rId3" cstate="print"/>
            <a:srcRect/>
            <a:stretch>
              <a:fillRect/>
            </a:stretch>
          </p:blipFill>
          <p:spPr bwMode="auto">
            <a:xfrm>
              <a:off x="7164290" y="0"/>
              <a:ext cx="1857375" cy="723900"/>
            </a:xfrm>
            <a:prstGeom prst="rect">
              <a:avLst/>
            </a:prstGeom>
            <a:noFill/>
            <a:ln w="9525">
              <a:noFill/>
              <a:miter lim="800000"/>
              <a:headEnd/>
              <a:tailEnd/>
            </a:ln>
          </p:spPr>
        </p:pic>
        <p:sp>
          <p:nvSpPr>
            <p:cNvPr id="19" name="18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sp>
        <p:nvSpPr>
          <p:cNvPr id="33" name="32 CuadroTexto"/>
          <p:cNvSpPr txBox="1"/>
          <p:nvPr/>
        </p:nvSpPr>
        <p:spPr>
          <a:xfrm>
            <a:off x="467544" y="44624"/>
            <a:ext cx="7344816" cy="830997"/>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Parámetros  </a:t>
            </a:r>
          </a:p>
          <a:p>
            <a:pPr>
              <a:spcBef>
                <a:spcPct val="0"/>
              </a:spcBef>
            </a:pPr>
            <a:r>
              <a:rPr lang="es-CL" sz="2000" b="1" u="sng" spc="-150" dirty="0" smtClean="0">
                <a:latin typeface="Calibri" pitchFamily="34" charset="0"/>
                <a:cs typeface="Calibri" pitchFamily="34" charset="0"/>
              </a:rPr>
              <a:t>4to Proceso de Fiscalización 2016</a:t>
            </a:r>
            <a:endParaRPr lang="es-ES" sz="2000" b="1" spc="-150" dirty="0">
              <a:latin typeface="Calibri" pitchFamily="34" charset="0"/>
              <a:cs typeface="Calibri" pitchFamily="34" charset="0"/>
            </a:endParaRPr>
          </a:p>
        </p:txBody>
      </p:sp>
    </p:spTree>
    <p:extLst>
      <p:ext uri="{BB962C8B-B14F-4D97-AF65-F5344CB8AC3E}">
        <p14:creationId xmlns:p14="http://schemas.microsoft.com/office/powerpoint/2010/main" val="835182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11 Marcador de contenido"/>
          <p:cNvGraphicFramePr>
            <a:graphicFrameLocks/>
          </p:cNvGraphicFramePr>
          <p:nvPr>
            <p:extLst>
              <p:ext uri="{D42A27DB-BD31-4B8C-83A1-F6EECF244321}">
                <p14:modId xmlns:p14="http://schemas.microsoft.com/office/powerpoint/2010/main" val="215124173"/>
              </p:ext>
            </p:extLst>
          </p:nvPr>
        </p:nvGraphicFramePr>
        <p:xfrm>
          <a:off x="467544" y="980728"/>
          <a:ext cx="8208912" cy="5665023"/>
        </p:xfrm>
        <a:graphic>
          <a:graphicData uri="http://schemas.openxmlformats.org/drawingml/2006/table">
            <a:tbl>
              <a:tblPr>
                <a:tableStyleId>{3B4B98B0-60AC-42C2-AFA5-B58CD77FA1E5}</a:tableStyleId>
              </a:tblPr>
              <a:tblGrid>
                <a:gridCol w="528717"/>
                <a:gridCol w="121464"/>
                <a:gridCol w="6262586"/>
                <a:gridCol w="174205"/>
                <a:gridCol w="1121940"/>
              </a:tblGrid>
              <a:tr h="552458">
                <a:tc gridSpan="3">
                  <a:txBody>
                    <a:bodyPr/>
                    <a:lstStyle/>
                    <a:p>
                      <a:pPr lvl="1" algn="l" rtl="0" fontAlgn="ctr"/>
                      <a:r>
                        <a:rPr lang="es-CL" sz="1800" b="1" i="0" u="none" strike="noStrike" kern="1200" dirty="0" smtClean="0">
                          <a:solidFill>
                            <a:schemeClr val="tx1"/>
                          </a:solidFill>
                          <a:latin typeface="Century Gothic"/>
                          <a:ea typeface="+mn-ea"/>
                          <a:cs typeface="+mn-cs"/>
                        </a:rPr>
                        <a:t>Materia / Ítem</a:t>
                      </a:r>
                      <a:endParaRPr lang="es-CL" sz="1800" b="1" i="0" u="none" strike="noStrike" kern="1200" dirty="0">
                        <a:solidFill>
                          <a:schemeClr val="tx1"/>
                        </a:solidFill>
                        <a:latin typeface="Century Gothic"/>
                        <a:ea typeface="+mn-ea"/>
                        <a:cs typeface="+mn-cs"/>
                      </a:endParaRPr>
                    </a:p>
                  </a:txBody>
                  <a:tcPr marL="9525" marR="9525" marT="9525" marB="0"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rgbClr val="E5F4D4"/>
                    </a:solidFill>
                  </a:tcPr>
                </a:tc>
                <a:tc hMerge="1">
                  <a:txBody>
                    <a:bodyPr/>
                    <a:lstStyle/>
                    <a:p>
                      <a:pPr algn="just" rtl="0" fontAlgn="ct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ctr"/>
                      <a:endParaRPr lang="es-CL" sz="1400" b="1" i="0" u="none" strike="noStrike" kern="1200" dirty="0">
                        <a:solidFill>
                          <a:srgbClr val="00B050"/>
                        </a:solidFill>
                        <a:latin typeface="Century Gothic"/>
                        <a:ea typeface="+mn-ea"/>
                        <a:cs typeface="+mn-cs"/>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CL" sz="1800" b="1" i="0" u="none" strike="noStrike" dirty="0">
                        <a:solidFill>
                          <a:schemeClr val="tx1"/>
                        </a:solidFill>
                        <a:latin typeface="Century Gothic"/>
                      </a:endParaRPr>
                    </a:p>
                  </a:txBody>
                  <a:tcPr marL="9525" marR="9525" marT="9525" marB="0"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L" sz="1800" b="1" i="0" u="none" strike="noStrike" dirty="0" smtClean="0">
                          <a:solidFill>
                            <a:schemeClr val="tx1"/>
                          </a:solidFill>
                          <a:latin typeface="Century Gothic"/>
                        </a:rPr>
                        <a:t>Pondera</a:t>
                      </a:r>
                      <a:endParaRPr lang="es-CL" sz="1800" b="1" i="0" u="none" strike="noStrike" dirty="0">
                        <a:solidFill>
                          <a:schemeClr val="tx1"/>
                        </a:solidFill>
                        <a:latin typeface="Century Gothic"/>
                      </a:endParaRPr>
                    </a:p>
                  </a:txBody>
                  <a:tcPr marL="9525" marR="9525" marT="9525" marB="0"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r h="552458">
                <a:tc>
                  <a:txBody>
                    <a:bodyPr/>
                    <a:lstStyle/>
                    <a:p>
                      <a:pPr algn="ctr" rtl="0" fontAlgn="ctr"/>
                      <a:r>
                        <a:rPr lang="es-CL" sz="1800" b="1" u="none" strike="noStrike" dirty="0"/>
                        <a:t>1.3 </a:t>
                      </a:r>
                      <a:endParaRPr lang="es-CL" sz="18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D4"/>
                    </a:solidFill>
                  </a:tcPr>
                </a:tc>
                <a:tc>
                  <a:txBody>
                    <a:bodyPr/>
                    <a:lstStyle/>
                    <a:p>
                      <a:pPr algn="just" rtl="0" fontAlgn="ct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s-CL" sz="1200" u="none" strike="noStrike" dirty="0"/>
                        <a:t>Estados Financieros y Memorias Anuales </a:t>
                      </a: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CL" sz="14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L" sz="1800" b="1" u="none" strike="noStrike" dirty="0">
                          <a:solidFill>
                            <a:srgbClr val="007A37"/>
                          </a:solidFill>
                        </a:rPr>
                        <a:t>20,00%</a:t>
                      </a:r>
                      <a:endParaRPr lang="es-CL" sz="1800" b="1" i="0" u="none" strike="noStrike" dirty="0">
                        <a:solidFill>
                          <a:srgbClr val="007A37"/>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552458">
                <a:tc>
                  <a:txBody>
                    <a:bodyPr/>
                    <a:lstStyle/>
                    <a:p>
                      <a:pPr algn="ctr" rtl="0" fontAlgn="ctr"/>
                      <a:r>
                        <a:rPr lang="es-CL" sz="1800" b="1" u="none" strike="noStrike" dirty="0"/>
                        <a:t>1.2 </a:t>
                      </a:r>
                      <a:endParaRPr lang="es-CL" sz="18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D4"/>
                    </a:solidFill>
                  </a:tcPr>
                </a:tc>
                <a:tc>
                  <a:txBody>
                    <a:bodyPr/>
                    <a:lstStyle/>
                    <a:p>
                      <a:pPr algn="just" rtl="0" fontAlgn="ct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s-CL" sz="1200" u="none" strike="noStrike" dirty="0"/>
                        <a:t>Estructura Orgánica, Organización Interna, y las funciones y competencias de cada una de sus unidades u órganos internos. </a:t>
                      </a: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CL" sz="14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L" sz="1800" b="1" u="none" strike="noStrike" dirty="0">
                          <a:solidFill>
                            <a:srgbClr val="007A37"/>
                          </a:solidFill>
                        </a:rPr>
                        <a:t>17,50%</a:t>
                      </a:r>
                      <a:endParaRPr lang="es-CL" sz="1800" b="1" i="0" u="none" strike="noStrike" dirty="0">
                        <a:solidFill>
                          <a:srgbClr val="007A37"/>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458">
                <a:tc>
                  <a:txBody>
                    <a:bodyPr/>
                    <a:lstStyle/>
                    <a:p>
                      <a:pPr algn="ctr" rtl="0" fontAlgn="ctr"/>
                      <a:r>
                        <a:rPr lang="es-CL" sz="1800" b="1" u="none" strike="noStrike" dirty="0"/>
                        <a:t>1.5 </a:t>
                      </a:r>
                      <a:endParaRPr lang="es-CL" sz="18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D4"/>
                    </a:solidFill>
                  </a:tcPr>
                </a:tc>
                <a:tc>
                  <a:txBody>
                    <a:bodyPr/>
                    <a:lstStyle/>
                    <a:p>
                      <a:pPr algn="just" rtl="0" fontAlgn="ctr"/>
                      <a:endParaRPr lang="es-CL" sz="1200" b="1" i="0" u="none" strike="noStrike" dirty="0">
                        <a:solidFill>
                          <a:schemeClr val="tx2"/>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rtl="0" fontAlgn="ctr"/>
                      <a:r>
                        <a:rPr lang="es-CL" sz="1200" u="none" strike="noStrike" dirty="0"/>
                        <a:t>La composición de sus directorios y la individualización de los responsables de la gestión y administración de la empresa </a:t>
                      </a:r>
                      <a:endParaRPr lang="es-CL" sz="1200" b="1" i="0" u="none" strike="noStrike" dirty="0">
                        <a:solidFill>
                          <a:schemeClr val="tx2"/>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CL" sz="14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L" sz="1800" b="1" u="none" strike="noStrike" dirty="0">
                          <a:solidFill>
                            <a:srgbClr val="007A37"/>
                          </a:solidFill>
                        </a:rPr>
                        <a:t>17,50%</a:t>
                      </a:r>
                      <a:endParaRPr lang="es-CL" sz="1800" b="1" i="0" u="none" strike="noStrike" dirty="0">
                        <a:solidFill>
                          <a:srgbClr val="007A37"/>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9086">
                <a:tc>
                  <a:txBody>
                    <a:bodyPr/>
                    <a:lstStyle/>
                    <a:p>
                      <a:pPr algn="ctr" rtl="0" fontAlgn="ctr"/>
                      <a:r>
                        <a:rPr lang="es-CL" sz="1800" b="1" i="1" u="none" strike="noStrike" dirty="0">
                          <a:solidFill>
                            <a:srgbClr val="FF0000"/>
                          </a:solidFill>
                        </a:rPr>
                        <a:t>1.7</a:t>
                      </a:r>
                      <a:r>
                        <a:rPr lang="es-CL" sz="1800" b="1" u="none" strike="noStrike" dirty="0"/>
                        <a:t> </a:t>
                      </a:r>
                      <a:endParaRPr lang="es-CL" sz="18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D4"/>
                    </a:solidFill>
                  </a:tcPr>
                </a:tc>
                <a:tc>
                  <a:txBody>
                    <a:bodyPr/>
                    <a:lstStyle/>
                    <a:p>
                      <a:pPr algn="just" rtl="0" fontAlgn="ctr"/>
                      <a:endParaRPr lang="es-CL" sz="1200" b="1" i="0" u="none" strike="noStrike" dirty="0">
                        <a:solidFill>
                          <a:schemeClr val="tx2"/>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rtl="0" fontAlgn="ctr"/>
                      <a:r>
                        <a:rPr lang="es-CL" sz="1200" u="none" strike="noStrike" dirty="0"/>
                        <a:t>Toda remuneración percibida en el año por cada Director, Presidente Ejecutivo o Vicepresidente Ejecutivo y Gerentes responsables de la dirección y administración superior de la empresa, incluso aquéllas que provengan de funciones o empleos distintos del ejercicio de su cargo que le hayan sido conferidos por la empresa, o por concepto de gastos de representación, viáticos, regalías y, en general, todo otro estipendio. </a:t>
                      </a:r>
                      <a:endParaRPr lang="es-CL" sz="1200" b="1" i="0" u="none" strike="noStrike" dirty="0">
                        <a:solidFill>
                          <a:schemeClr val="tx2"/>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CL" sz="14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L" sz="1800" b="1" u="none" strike="noStrike" dirty="0" smtClean="0">
                          <a:solidFill>
                            <a:srgbClr val="007A37"/>
                          </a:solidFill>
                        </a:rPr>
                        <a:t>12,5%</a:t>
                      </a:r>
                      <a:endParaRPr lang="es-CL" sz="1800" b="1" i="0" u="none" strike="noStrike" dirty="0">
                        <a:solidFill>
                          <a:srgbClr val="007A37"/>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120">
                <a:tc>
                  <a:txBody>
                    <a:bodyPr/>
                    <a:lstStyle/>
                    <a:p>
                      <a:pPr algn="ctr" rtl="0" fontAlgn="ctr"/>
                      <a:r>
                        <a:rPr lang="es-CL" sz="1800" b="1" u="none" strike="noStrike" dirty="0"/>
                        <a:t>1.4 </a:t>
                      </a:r>
                      <a:endParaRPr lang="es-CL" sz="18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D4"/>
                    </a:solidFill>
                  </a:tcPr>
                </a:tc>
                <a:tc>
                  <a:txBody>
                    <a:bodyPr/>
                    <a:lstStyle/>
                    <a:p>
                      <a:pPr algn="just" rtl="0" fontAlgn="ct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s-CL" sz="1200" u="none" strike="noStrike" dirty="0"/>
                        <a:t>Filiales o coligadas y todas las entidades en que tengan participación, representación e intervención, cualquiera sea su naturaleza y el fundamento normativo que la justifica. </a:t>
                      </a: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CL" sz="14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L" sz="1800" b="1" u="none" strike="noStrike" dirty="0" smtClean="0">
                          <a:solidFill>
                            <a:srgbClr val="007A37"/>
                          </a:solidFill>
                        </a:rPr>
                        <a:t>10,0</a:t>
                      </a:r>
                      <a:r>
                        <a:rPr lang="es-CL" sz="1800" b="1" u="none" strike="noStrike" dirty="0">
                          <a:solidFill>
                            <a:srgbClr val="007A37"/>
                          </a:solidFill>
                        </a:rPr>
                        <a:t>%</a:t>
                      </a:r>
                      <a:endParaRPr lang="es-CL" sz="1800" b="1" i="0" u="none" strike="noStrike" dirty="0">
                        <a:solidFill>
                          <a:srgbClr val="007A37"/>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458">
                <a:tc>
                  <a:txBody>
                    <a:bodyPr/>
                    <a:lstStyle/>
                    <a:p>
                      <a:pPr algn="ctr" rtl="0" fontAlgn="ctr"/>
                      <a:r>
                        <a:rPr lang="es-CL" sz="1800" b="1" u="none" strike="noStrike" dirty="0"/>
                        <a:t>G </a:t>
                      </a:r>
                      <a:endParaRPr lang="es-CL" sz="18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D4"/>
                    </a:solidFill>
                  </a:tcPr>
                </a:tc>
                <a:tc>
                  <a:txBody>
                    <a:bodyPr/>
                    <a:lstStyle/>
                    <a:p>
                      <a:pPr algn="just" rtl="0" fontAlgn="ct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s-CL" sz="1200" u="none" strike="noStrike" dirty="0"/>
                        <a:t>Banner visible, de acceso expedito, operativo y actualizado. </a:t>
                      </a: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CL" sz="14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L" sz="1800" b="1" u="none" strike="noStrike" dirty="0">
                          <a:solidFill>
                            <a:srgbClr val="007A37"/>
                          </a:solidFill>
                        </a:rPr>
                        <a:t>10,00%</a:t>
                      </a:r>
                      <a:endParaRPr lang="es-CL" sz="1800" b="1" i="0" u="none" strike="noStrike" dirty="0">
                        <a:solidFill>
                          <a:srgbClr val="007A37"/>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458">
                <a:tc>
                  <a:txBody>
                    <a:bodyPr/>
                    <a:lstStyle/>
                    <a:p>
                      <a:pPr algn="ctr" rtl="0" fontAlgn="ctr"/>
                      <a:r>
                        <a:rPr lang="es-CL" sz="1800" b="1" u="none" strike="noStrike" dirty="0"/>
                        <a:t>1.6 </a:t>
                      </a:r>
                      <a:endParaRPr lang="es-CL" sz="18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D4"/>
                    </a:solidFill>
                  </a:tcPr>
                </a:tc>
                <a:tc>
                  <a:txBody>
                    <a:bodyPr/>
                    <a:lstStyle/>
                    <a:p>
                      <a:pPr algn="just" rtl="0" fontAlgn="ctr"/>
                      <a:endParaRPr lang="es-CL" sz="1200" b="1" i="0" u="none" strike="noStrike" dirty="0">
                        <a:solidFill>
                          <a:schemeClr val="tx2"/>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rtl="0" fontAlgn="ctr"/>
                      <a:r>
                        <a:rPr lang="es-CL" sz="1200" u="none" strike="noStrike" dirty="0"/>
                        <a:t>Información consolidada del personal y la remuneración total percibida por el personal de la empresa, de forma global y consolidada. </a:t>
                      </a:r>
                      <a:endParaRPr lang="es-CL" sz="1200" b="1" i="0" u="none" strike="noStrike" dirty="0">
                        <a:solidFill>
                          <a:schemeClr val="tx2"/>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CL" sz="14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L" sz="1800" b="1" u="none" strike="noStrike" dirty="0">
                          <a:solidFill>
                            <a:srgbClr val="007A37"/>
                          </a:solidFill>
                        </a:rPr>
                        <a:t>7,50%</a:t>
                      </a:r>
                      <a:endParaRPr lang="es-CL" sz="1800" b="1" i="0" u="none" strike="noStrike" dirty="0">
                        <a:solidFill>
                          <a:srgbClr val="007A37"/>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069">
                <a:tc>
                  <a:txBody>
                    <a:bodyPr/>
                    <a:lstStyle/>
                    <a:p>
                      <a:pPr algn="ctr" rtl="0" fontAlgn="ctr"/>
                      <a:r>
                        <a:rPr lang="es-CL" sz="1800" b="1" u="none" strike="noStrike" dirty="0"/>
                        <a:t>1.1 </a:t>
                      </a:r>
                      <a:endParaRPr lang="es-CL" sz="18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D4"/>
                    </a:solidFill>
                  </a:tcPr>
                </a:tc>
                <a:tc>
                  <a:txBody>
                    <a:bodyPr/>
                    <a:lstStyle/>
                    <a:p>
                      <a:pPr algn="just" rtl="0" fontAlgn="ct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s-CL" sz="1200" u="none" strike="noStrike" dirty="0"/>
                        <a:t>Marco Normativo </a:t>
                      </a:r>
                      <a:endParaRPr lang="es-CL" sz="1200" b="1" i="0" u="none" strike="noStrike" dirty="0">
                        <a:solidFill>
                          <a:schemeClr val="tx2"/>
                        </a:solidFill>
                        <a:latin typeface="Century Gothic"/>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CL" sz="1400" b="1" i="0" u="none" strike="noStrike" dirty="0">
                        <a:solidFill>
                          <a:schemeClr val="tx1"/>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L" sz="1800" b="1" u="none" strike="noStrike" dirty="0">
                          <a:solidFill>
                            <a:srgbClr val="007A37"/>
                          </a:solidFill>
                        </a:rPr>
                        <a:t>5,00%</a:t>
                      </a:r>
                      <a:endParaRPr lang="es-CL" sz="1800" b="1" i="0" u="none" strike="noStrike" dirty="0">
                        <a:solidFill>
                          <a:srgbClr val="007A37"/>
                        </a:solidFill>
                        <a:latin typeface="Century Gothic"/>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3 Grupo"/>
          <p:cNvGrpSpPr/>
          <p:nvPr/>
        </p:nvGrpSpPr>
        <p:grpSpPr>
          <a:xfrm>
            <a:off x="7164290" y="0"/>
            <a:ext cx="2016222" cy="908720"/>
            <a:chOff x="7164290" y="0"/>
            <a:chExt cx="2016222" cy="908720"/>
          </a:xfrm>
        </p:grpSpPr>
        <p:pic>
          <p:nvPicPr>
            <p:cNvPr id="5" name="Picture 2"/>
            <p:cNvPicPr>
              <a:picLocks noChangeAspect="1" noChangeArrowheads="1"/>
            </p:cNvPicPr>
            <p:nvPr/>
          </p:nvPicPr>
          <p:blipFill>
            <a:blip r:embed="rId2" cstate="print"/>
            <a:srcRect/>
            <a:stretch>
              <a:fillRect/>
            </a:stretch>
          </p:blipFill>
          <p:spPr bwMode="auto">
            <a:xfrm>
              <a:off x="7164290" y="0"/>
              <a:ext cx="1857375" cy="723900"/>
            </a:xfrm>
            <a:prstGeom prst="rect">
              <a:avLst/>
            </a:prstGeom>
            <a:noFill/>
            <a:ln w="9525">
              <a:noFill/>
              <a:miter lim="800000"/>
              <a:headEnd/>
              <a:tailEnd/>
            </a:ln>
          </p:spPr>
        </p:pic>
        <p:sp>
          <p:nvSpPr>
            <p:cNvPr id="8" name="7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sp>
        <p:nvSpPr>
          <p:cNvPr id="9" name="8 CuadroTexto"/>
          <p:cNvSpPr txBox="1"/>
          <p:nvPr/>
        </p:nvSpPr>
        <p:spPr>
          <a:xfrm>
            <a:off x="467544" y="44624"/>
            <a:ext cx="7344816" cy="523220"/>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Materias a Evaluar: </a:t>
            </a:r>
          </a:p>
        </p:txBody>
      </p:sp>
    </p:spTree>
    <p:extLst>
      <p:ext uri="{BB962C8B-B14F-4D97-AF65-F5344CB8AC3E}">
        <p14:creationId xmlns:p14="http://schemas.microsoft.com/office/powerpoint/2010/main" val="3121108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908720"/>
            <a:ext cx="8062664" cy="5184576"/>
          </a:xfrm>
        </p:spPr>
        <p:txBody>
          <a:bodyPr>
            <a:normAutofit fontScale="85000" lnSpcReduction="20000"/>
          </a:bodyPr>
          <a:lstStyle/>
          <a:p>
            <a:pPr marL="0" indent="0" algn="just">
              <a:buNone/>
            </a:pPr>
            <a:endParaRPr lang="es-CL" sz="2400" dirty="0" smtClean="0"/>
          </a:p>
          <a:p>
            <a:pPr marL="0" indent="0" algn="just">
              <a:buNone/>
            </a:pPr>
            <a:r>
              <a:rPr lang="es-CL" sz="2400" dirty="0">
                <a:latin typeface="Century Gothic" panose="020B0502020202020204" pitchFamily="34" charset="0"/>
              </a:rPr>
              <a:t>Se hace presente que, respecto de la obligación prevista en el literal h) del artículo décimo de la ley N° 20.285, deberá entenderse por gerentes responsables de la dirección y administración superior de la empresa lo dispuesto en el numeral 1.7 de la Instrucción General N° 5 del Consejo para la Transparencia, en la que se prescribe que se entenderán por aquellos los “que tengan la capacidad para determinar los objetivos, planificar, dirigir o controlar la conducción superior de los negocios o la política estratégica de la entidad, ya sea por sí solos o junto con otros”, lo que ha sido ratificado por los tribunales superiores de justicia. </a:t>
            </a:r>
            <a:endParaRPr lang="es-CL" sz="2400" dirty="0" smtClean="0">
              <a:latin typeface="Century Gothic" panose="020B0502020202020204" pitchFamily="34" charset="0"/>
            </a:endParaRPr>
          </a:p>
          <a:p>
            <a:pPr marL="0" indent="0" algn="just">
              <a:buNone/>
            </a:pPr>
            <a:r>
              <a:rPr lang="es-CL" sz="2400" dirty="0" smtClean="0">
                <a:latin typeface="Century Gothic" panose="020B0502020202020204" pitchFamily="34" charset="0"/>
              </a:rPr>
              <a:t>Al </a:t>
            </a:r>
            <a:r>
              <a:rPr lang="es-CL" sz="2400" dirty="0">
                <a:latin typeface="Century Gothic" panose="020B0502020202020204" pitchFamily="34" charset="0"/>
              </a:rPr>
              <a:t>respecto en la presente fiscalización, sólo se ha revisado la información publicada por la empresa, lo que no obsta a que con ocasión de un reclamo por presunto incumplimiento de los deberes de transparencia activa, este Consejo determine, en virtud de la revisión de los antecedentes del caso concreto la obligación de publicar información de otros gerentes que detenten tal calidad.</a:t>
            </a:r>
          </a:p>
        </p:txBody>
      </p:sp>
      <p:sp>
        <p:nvSpPr>
          <p:cNvPr id="4" name="3 Marcador de número de diapositiva"/>
          <p:cNvSpPr>
            <a:spLocks noGrp="1"/>
          </p:cNvSpPr>
          <p:nvPr>
            <p:ph type="sldNum" sz="quarter" idx="12"/>
          </p:nvPr>
        </p:nvSpPr>
        <p:spPr/>
        <p:txBody>
          <a:bodyPr/>
          <a:lstStyle/>
          <a:p>
            <a:pPr>
              <a:defRPr/>
            </a:pPr>
            <a:fld id="{D5AD7552-99DA-438A-9D57-A178F73F4B55}" type="slidenum">
              <a:rPr lang="es-ES_tradnl" smtClean="0">
                <a:solidFill>
                  <a:srgbClr val="000000"/>
                </a:solidFill>
              </a:rPr>
              <a:pPr>
                <a:defRPr/>
              </a:pPr>
              <a:t>5</a:t>
            </a:fld>
            <a:endParaRPr lang="es-ES_tradnl" dirty="0">
              <a:solidFill>
                <a:srgbClr val="000000"/>
              </a:solidFill>
            </a:endParaRPr>
          </a:p>
        </p:txBody>
      </p:sp>
      <p:pic>
        <p:nvPicPr>
          <p:cNvPr id="5" name="Picture 2"/>
          <p:cNvPicPr>
            <a:picLocks noChangeAspect="1" noChangeArrowheads="1"/>
          </p:cNvPicPr>
          <p:nvPr/>
        </p:nvPicPr>
        <p:blipFill>
          <a:blip r:embed="rId2" cstate="print"/>
          <a:srcRect/>
          <a:stretch>
            <a:fillRect/>
          </a:stretch>
        </p:blipFill>
        <p:spPr bwMode="auto">
          <a:xfrm>
            <a:off x="7164290" y="0"/>
            <a:ext cx="1857375" cy="723900"/>
          </a:xfrm>
          <a:prstGeom prst="rect">
            <a:avLst/>
          </a:prstGeom>
          <a:noFill/>
          <a:ln w="9525">
            <a:noFill/>
            <a:miter lim="800000"/>
            <a:headEnd/>
            <a:tailEnd/>
          </a:ln>
        </p:spPr>
      </p:pic>
      <p:sp>
        <p:nvSpPr>
          <p:cNvPr id="6" name="5 CuadroTexto"/>
          <p:cNvSpPr txBox="1"/>
          <p:nvPr/>
        </p:nvSpPr>
        <p:spPr>
          <a:xfrm>
            <a:off x="467544" y="241484"/>
            <a:ext cx="6840760" cy="461665"/>
          </a:xfrm>
          <a:prstGeom prst="rect">
            <a:avLst/>
          </a:prstGeom>
          <a:noFill/>
        </p:spPr>
        <p:txBody>
          <a:bodyPr wrap="square" rtlCol="0">
            <a:spAutoFit/>
          </a:bodyPr>
          <a:lstStyle/>
          <a:p>
            <a:r>
              <a:rPr lang="es-ES" sz="2400" b="1" spc="-150" dirty="0">
                <a:solidFill>
                  <a:srgbClr val="0070C0"/>
                </a:solidFill>
                <a:latin typeface="Century Gothic" pitchFamily="34" charset="0"/>
              </a:rPr>
              <a:t>CRITERIO </a:t>
            </a:r>
            <a:r>
              <a:rPr lang="es-ES" sz="2400" b="1" spc="-150" dirty="0" smtClean="0">
                <a:solidFill>
                  <a:srgbClr val="0070C0"/>
                </a:solidFill>
                <a:latin typeface="Century Gothic" pitchFamily="34" charset="0"/>
              </a:rPr>
              <a:t>2016: </a:t>
            </a:r>
            <a:r>
              <a:rPr lang="es-ES" sz="2400" b="1" spc="-150" dirty="0">
                <a:solidFill>
                  <a:srgbClr val="0070C0"/>
                </a:solidFill>
                <a:latin typeface="Century Gothic" pitchFamily="34" charset="0"/>
              </a:rPr>
              <a:t>ÍTEM 1.7 </a:t>
            </a:r>
            <a:r>
              <a:rPr lang="es-ES" sz="2400" b="1" i="1" spc="-150" dirty="0" smtClean="0">
                <a:solidFill>
                  <a:srgbClr val="002060"/>
                </a:solidFill>
                <a:latin typeface="Calibri" pitchFamily="34" charset="0"/>
                <a:ea typeface="+mj-ea"/>
                <a:cs typeface="Calibri" pitchFamily="34" charset="0"/>
              </a:rPr>
              <a:t>(</a:t>
            </a:r>
            <a:r>
              <a:rPr lang="es-419" b="1" i="1" spc="-150" dirty="0">
                <a:solidFill>
                  <a:srgbClr val="002060"/>
                </a:solidFill>
                <a:latin typeface="Calibri" pitchFamily="34" charset="0"/>
                <a:cs typeface="Calibri" pitchFamily="34" charset="0"/>
              </a:rPr>
              <a:t> </a:t>
            </a:r>
            <a:r>
              <a:rPr lang="es-419" b="1" i="1" spc="-150" dirty="0" smtClean="0">
                <a:solidFill>
                  <a:srgbClr val="002060"/>
                </a:solidFill>
                <a:latin typeface="Calibri" pitchFamily="34" charset="0"/>
                <a:cs typeface="Calibri" pitchFamily="34" charset="0"/>
              </a:rPr>
              <a:t>4to PROCESO </a:t>
            </a:r>
            <a:r>
              <a:rPr lang="es-ES" sz="2400" b="1" i="1" spc="-150" dirty="0" smtClean="0">
                <a:solidFill>
                  <a:srgbClr val="002060"/>
                </a:solidFill>
                <a:latin typeface="Calibri" pitchFamily="34" charset="0"/>
                <a:ea typeface="+mj-ea"/>
                <a:cs typeface="Calibri" pitchFamily="34" charset="0"/>
              </a:rPr>
              <a:t>)</a:t>
            </a:r>
            <a:endParaRPr lang="es-ES" sz="2400" b="1" i="1" spc="-150" dirty="0">
              <a:solidFill>
                <a:srgbClr val="002060"/>
              </a:solidFill>
              <a:latin typeface="Calibri" pitchFamily="34" charset="0"/>
              <a:ea typeface="+mj-ea"/>
              <a:cs typeface="Calibri" pitchFamily="34" charset="0"/>
            </a:endParaRPr>
          </a:p>
        </p:txBody>
      </p:sp>
      <p:pic>
        <p:nvPicPr>
          <p:cNvPr id="7" name="Picture 3"/>
          <p:cNvPicPr>
            <a:picLocks noChangeAspect="1" noChangeArrowheads="1"/>
          </p:cNvPicPr>
          <p:nvPr/>
        </p:nvPicPr>
        <p:blipFill>
          <a:blip r:embed="rId3">
            <a:duotone>
              <a:prstClr val="black"/>
              <a:srgbClr val="92D05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33" y="7303"/>
            <a:ext cx="450663" cy="685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615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Flecha en U"/>
          <p:cNvSpPr/>
          <p:nvPr/>
        </p:nvSpPr>
        <p:spPr bwMode="auto">
          <a:xfrm rot="16200000" flipH="1" flipV="1">
            <a:off x="6144131" y="4914293"/>
            <a:ext cx="1512167" cy="413792"/>
          </a:xfrm>
          <a:prstGeom prst="utur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4 Marcador de número de diapositiva"/>
          <p:cNvSpPr>
            <a:spLocks noGrp="1"/>
          </p:cNvSpPr>
          <p:nvPr>
            <p:ph type="sldNum" sz="quarter" idx="12"/>
          </p:nvPr>
        </p:nvSpPr>
        <p:spPr>
          <a:xfrm>
            <a:off x="7092280" y="6428184"/>
            <a:ext cx="1905000" cy="457200"/>
          </a:xfrm>
        </p:spPr>
        <p:txBody>
          <a:bodyPr/>
          <a:lstStyle/>
          <a:p>
            <a:pPr>
              <a:defRPr/>
            </a:pPr>
            <a:fld id="{D5AD7552-99DA-438A-9D57-A178F73F4B55}" type="slidenum">
              <a:rPr lang="es-ES_tradnl" smtClean="0">
                <a:solidFill>
                  <a:srgbClr val="000000"/>
                </a:solidFill>
              </a:rPr>
              <a:pPr>
                <a:defRPr/>
              </a:pPr>
              <a:t>6</a:t>
            </a:fld>
            <a:endParaRPr lang="es-ES_tradnl" dirty="0">
              <a:solidFill>
                <a:srgbClr val="000000"/>
              </a:solidFill>
            </a:endParaRPr>
          </a:p>
        </p:txBody>
      </p:sp>
      <p:graphicFrame>
        <p:nvGraphicFramePr>
          <p:cNvPr id="13" name="12 Tabla"/>
          <p:cNvGraphicFramePr>
            <a:graphicFrameLocks noGrp="1"/>
          </p:cNvGraphicFramePr>
          <p:nvPr>
            <p:extLst>
              <p:ext uri="{D42A27DB-BD31-4B8C-83A1-F6EECF244321}">
                <p14:modId xmlns:p14="http://schemas.microsoft.com/office/powerpoint/2010/main" val="2879641495"/>
              </p:ext>
            </p:extLst>
          </p:nvPr>
        </p:nvGraphicFramePr>
        <p:xfrm>
          <a:off x="2195736" y="1410937"/>
          <a:ext cx="4464496" cy="2162079"/>
        </p:xfrm>
        <a:graphic>
          <a:graphicData uri="http://schemas.openxmlformats.org/drawingml/2006/table">
            <a:tbl>
              <a:tblPr firstRow="1" bandRow="1"/>
              <a:tblGrid>
                <a:gridCol w="4464496"/>
              </a:tblGrid>
              <a:tr h="8653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4800" u="none" strike="noStrike" dirty="0" smtClean="0">
                          <a:solidFill>
                            <a:schemeClr val="tx1"/>
                          </a:solidFill>
                        </a:rPr>
                        <a:t>94,91</a:t>
                      </a:r>
                      <a:r>
                        <a:rPr lang="es-ES" sz="4800" u="none" strike="noStrike" dirty="0" smtClean="0">
                          <a:solidFill>
                            <a:schemeClr val="tx1"/>
                          </a:solidFill>
                        </a:rPr>
                        <a:t>%</a:t>
                      </a:r>
                      <a:endParaRPr lang="es-ES" sz="4800" b="1" i="1" kern="1200" dirty="0">
                        <a:solidFill>
                          <a:schemeClr val="tx1"/>
                        </a:solidFill>
                        <a:latin typeface="Segoe UI" pitchFamily="34" charset="0"/>
                        <a:ea typeface="+mn-ea"/>
                        <a:cs typeface="Segoe U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r>
              <a:tr h="5028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CL" sz="2000" dirty="0" smtClean="0"/>
                        <a:t>Puntaje</a:t>
                      </a:r>
                      <a:r>
                        <a:rPr lang="es-CL" sz="2000" baseline="0" dirty="0" smtClean="0"/>
                        <a:t> Promedio</a:t>
                      </a:r>
                    </a:p>
                    <a:p>
                      <a:pPr algn="ctr"/>
                      <a:r>
                        <a:rPr lang="es-CL" sz="1200" baseline="0" dirty="0" smtClean="0"/>
                        <a:t>(</a:t>
                      </a:r>
                      <a:r>
                        <a:rPr lang="es-CL" sz="1200" kern="1200" baseline="0" dirty="0" smtClean="0"/>
                        <a:t>30 Empresas </a:t>
                      </a:r>
                      <a:r>
                        <a:rPr lang="es-CL" sz="1200" baseline="0" dirty="0" smtClean="0"/>
                        <a:t>Fiscalizadas)</a:t>
                      </a:r>
                      <a:endParaRPr lang="es-ES" sz="1200" b="1" i="1" dirty="0">
                        <a:solidFill>
                          <a:schemeClr val="bg1"/>
                        </a:solidFill>
                        <a:latin typeface="Segoe UI" pitchFamily="34" charset="0"/>
                        <a:cs typeface="Segoe U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r>
              <a:tr h="717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smtClean="0">
                          <a:latin typeface="Calibri" panose="020F0502020204030204" pitchFamily="34" charset="0"/>
                        </a:rPr>
                        <a:t>3ra</a:t>
                      </a:r>
                      <a:r>
                        <a:rPr lang="es-ES" sz="1400" baseline="0" dirty="0" smtClean="0">
                          <a:latin typeface="Calibri" panose="020F0502020204030204" pitchFamily="34" charset="0"/>
                        </a:rPr>
                        <a:t> Evaluación:</a:t>
                      </a:r>
                      <a:r>
                        <a:rPr lang="es-ES" sz="1800" baseline="0" dirty="0" smtClean="0"/>
                        <a:t> </a:t>
                      </a:r>
                      <a:r>
                        <a:rPr lang="es-ES" sz="2800" baseline="0" dirty="0" smtClean="0">
                          <a:latin typeface="Calibri" panose="020F0502020204030204" pitchFamily="34" charset="0"/>
                        </a:rPr>
                        <a:t>93</a:t>
                      </a:r>
                      <a:r>
                        <a:rPr kumimoji="0" lang="es-ES" sz="2800" u="none" strike="noStrike" kern="1200" cap="none" spc="0" normalizeH="0" baseline="0" noProof="0" dirty="0" smtClean="0">
                          <a:ln>
                            <a:noFill/>
                          </a:ln>
                          <a:effectLst/>
                          <a:uLnTx/>
                          <a:uFillTx/>
                          <a:latin typeface="Calibri" panose="020F0502020204030204" pitchFamily="34" charset="0"/>
                        </a:rPr>
                        <a:t>,31%</a:t>
                      </a:r>
                      <a:endParaRPr kumimoji="0" lang="es-ES" sz="28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Segoe U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bl>
          </a:graphicData>
        </a:graphic>
      </p:graphicFrame>
      <p:grpSp>
        <p:nvGrpSpPr>
          <p:cNvPr id="2" name="1 Grupo"/>
          <p:cNvGrpSpPr/>
          <p:nvPr/>
        </p:nvGrpSpPr>
        <p:grpSpPr>
          <a:xfrm>
            <a:off x="6858000" y="1844824"/>
            <a:ext cx="1947641" cy="1512168"/>
            <a:chOff x="6858000" y="1484785"/>
            <a:chExt cx="1947641" cy="1512168"/>
          </a:xfrm>
        </p:grpSpPr>
        <p:sp>
          <p:nvSpPr>
            <p:cNvPr id="3" name="2 Flecha derecha"/>
            <p:cNvSpPr/>
            <p:nvPr/>
          </p:nvSpPr>
          <p:spPr bwMode="auto">
            <a:xfrm rot="16200000">
              <a:off x="6461956" y="1880829"/>
              <a:ext cx="1512168" cy="720080"/>
            </a:xfrm>
            <a:prstGeom prst="rightArrow">
              <a:avLst/>
            </a:prstGeom>
            <a:solidFill>
              <a:srgbClr val="33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CL" sz="2400" smtClean="0">
                <a:solidFill>
                  <a:srgbClr val="000000"/>
                </a:solidFill>
              </a:endParaRPr>
            </a:p>
          </p:txBody>
        </p:sp>
        <p:sp>
          <p:nvSpPr>
            <p:cNvPr id="4" name="3 CuadroTexto"/>
            <p:cNvSpPr txBox="1"/>
            <p:nvPr/>
          </p:nvSpPr>
          <p:spPr>
            <a:xfrm>
              <a:off x="7524328" y="1908121"/>
              <a:ext cx="1281313" cy="584775"/>
            </a:xfrm>
            <a:prstGeom prst="rect">
              <a:avLst/>
            </a:prstGeom>
            <a:noFill/>
          </p:spPr>
          <p:txBody>
            <a:bodyPr wrap="square" rtlCol="0">
              <a:spAutoFit/>
            </a:bodyPr>
            <a:lstStyle/>
            <a:p>
              <a:pPr algn="ctr"/>
              <a:r>
                <a:rPr lang="es-ES" sz="3200" b="1" dirty="0" smtClean="0">
                  <a:solidFill>
                    <a:srgbClr val="000000"/>
                  </a:solidFill>
                </a:rPr>
                <a:t>+ 1,6</a:t>
              </a:r>
              <a:endParaRPr lang="es-CL" sz="3200" b="1" dirty="0">
                <a:solidFill>
                  <a:srgbClr val="000000"/>
                </a:solidFill>
              </a:endParaRPr>
            </a:p>
          </p:txBody>
        </p:sp>
      </p:grpSp>
      <p:sp>
        <p:nvSpPr>
          <p:cNvPr id="14" name="13 CuadroTexto"/>
          <p:cNvSpPr txBox="1"/>
          <p:nvPr/>
        </p:nvSpPr>
        <p:spPr>
          <a:xfrm>
            <a:off x="6891087" y="4869160"/>
            <a:ext cx="1281313" cy="461665"/>
          </a:xfrm>
          <a:prstGeom prst="rect">
            <a:avLst/>
          </a:prstGeom>
          <a:noFill/>
        </p:spPr>
        <p:txBody>
          <a:bodyPr wrap="square" rtlCol="0">
            <a:spAutoFit/>
          </a:bodyPr>
          <a:lstStyle/>
          <a:p>
            <a:pPr algn="ctr"/>
            <a:r>
              <a:rPr lang="es-ES" sz="2400" b="1" dirty="0">
                <a:solidFill>
                  <a:srgbClr val="000000"/>
                </a:solidFill>
              </a:rPr>
              <a:t>-</a:t>
            </a:r>
            <a:r>
              <a:rPr lang="es-ES" sz="2400" b="1" dirty="0" smtClean="0">
                <a:solidFill>
                  <a:srgbClr val="000000"/>
                </a:solidFill>
              </a:rPr>
              <a:t> 0,4</a:t>
            </a:r>
            <a:endParaRPr lang="es-CL" sz="2400" b="1" dirty="0">
              <a:solidFill>
                <a:srgbClr val="000000"/>
              </a:solidFill>
            </a:endParaRPr>
          </a:p>
        </p:txBody>
      </p:sp>
      <p:sp>
        <p:nvSpPr>
          <p:cNvPr id="17" name="16 Flecha en U"/>
          <p:cNvSpPr/>
          <p:nvPr/>
        </p:nvSpPr>
        <p:spPr bwMode="auto">
          <a:xfrm rot="5400000" flipH="1" flipV="1">
            <a:off x="1103571" y="4914292"/>
            <a:ext cx="1512167" cy="413792"/>
          </a:xfrm>
          <a:prstGeom prst="utur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400" b="0" i="0" u="none" strike="noStrike" cap="none" normalizeH="0" baseline="0" smtClean="0">
              <a:ln>
                <a:noFill/>
              </a:ln>
              <a:solidFill>
                <a:schemeClr val="tx1"/>
              </a:solidFill>
              <a:effectLst/>
              <a:latin typeface="Arial" charset="0"/>
              <a:ea typeface="ＭＳ Ｐゴシック" pitchFamily="1" charset="-128"/>
            </a:endParaRPr>
          </a:p>
        </p:txBody>
      </p:sp>
      <p:graphicFrame>
        <p:nvGraphicFramePr>
          <p:cNvPr id="15" name="14 Tabla"/>
          <p:cNvGraphicFramePr>
            <a:graphicFrameLocks noGrp="1"/>
          </p:cNvGraphicFramePr>
          <p:nvPr>
            <p:extLst>
              <p:ext uri="{D42A27DB-BD31-4B8C-83A1-F6EECF244321}">
                <p14:modId xmlns:p14="http://schemas.microsoft.com/office/powerpoint/2010/main" val="3268452375"/>
              </p:ext>
            </p:extLst>
          </p:nvPr>
        </p:nvGraphicFramePr>
        <p:xfrm>
          <a:off x="2066551" y="3717032"/>
          <a:ext cx="4627657" cy="2486586"/>
        </p:xfrm>
        <a:graphic>
          <a:graphicData uri="http://schemas.openxmlformats.org/drawingml/2006/table">
            <a:tbl>
              <a:tblPr firstRow="1" bandRow="1"/>
              <a:tblGrid>
                <a:gridCol w="2376264"/>
                <a:gridCol w="2251393"/>
              </a:tblGrid>
              <a:tr h="50538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L" sz="2000" dirty="0" smtClean="0">
                          <a:solidFill>
                            <a:schemeClr val="bg1"/>
                          </a:solidFill>
                        </a:rPr>
                        <a:t>Empresas Públicas</a:t>
                      </a:r>
                      <a:endParaRPr lang="es-ES" sz="2000" dirty="0">
                        <a:solidFill>
                          <a:schemeClr val="bg1"/>
                        </a:solidFill>
                        <a:latin typeface="Segoe UI" pitchFamily="34" charset="0"/>
                        <a:cs typeface="Segoe U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L" sz="2000" dirty="0" smtClean="0">
                          <a:solidFill>
                            <a:schemeClr val="bg1"/>
                          </a:solidFill>
                        </a:rPr>
                        <a:t>Sociedades</a:t>
                      </a:r>
                      <a:endParaRPr lang="es-ES" sz="2000" dirty="0">
                        <a:solidFill>
                          <a:schemeClr val="bg1"/>
                        </a:solidFill>
                        <a:latin typeface="Segoe UI" pitchFamily="34" charset="0"/>
                        <a:cs typeface="Segoe U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r>
              <a:tr h="505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CL" sz="2400" dirty="0" smtClean="0"/>
                        <a:t>97,32%</a:t>
                      </a:r>
                      <a:endParaRPr lang="es-ES" sz="2400" dirty="0">
                        <a:solidFill>
                          <a:schemeClr val="accent4"/>
                        </a:solidFill>
                        <a:latin typeface="Segoe UI" pitchFamily="34" charset="0"/>
                        <a:cs typeface="Segoe U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CL" sz="2400" kern="1200" dirty="0" smtClean="0"/>
                        <a:t>90,10%</a:t>
                      </a:r>
                      <a:endParaRPr lang="es-ES" sz="2400" kern="1200" dirty="0">
                        <a:solidFill>
                          <a:schemeClr val="accent4"/>
                        </a:solidFill>
                        <a:latin typeface="Segoe UI" pitchFamily="34" charset="0"/>
                        <a:ea typeface="+mn-ea"/>
                        <a:cs typeface="Segoe U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r>
              <a:tr h="505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CL" sz="1800" dirty="0" smtClean="0">
                          <a:solidFill>
                            <a:schemeClr val="bg1"/>
                          </a:solidFill>
                        </a:rPr>
                        <a:t>Puntaje</a:t>
                      </a:r>
                      <a:r>
                        <a:rPr lang="es-CL" sz="1800" baseline="0" dirty="0" smtClean="0">
                          <a:solidFill>
                            <a:schemeClr val="bg1"/>
                          </a:solidFill>
                        </a:rPr>
                        <a:t> Promedio</a:t>
                      </a:r>
                    </a:p>
                    <a:p>
                      <a:pPr algn="ctr"/>
                      <a:r>
                        <a:rPr lang="es-CL" sz="1200" baseline="0" dirty="0" smtClean="0">
                          <a:solidFill>
                            <a:schemeClr val="bg1"/>
                          </a:solidFill>
                        </a:rPr>
                        <a:t>(</a:t>
                      </a:r>
                      <a:r>
                        <a:rPr lang="es-CL" sz="1200" kern="1200" baseline="0" dirty="0" smtClean="0">
                          <a:solidFill>
                            <a:schemeClr val="bg1"/>
                          </a:solidFill>
                        </a:rPr>
                        <a:t>20 Empresas</a:t>
                      </a:r>
                      <a:r>
                        <a:rPr lang="es-CL" sz="1200" baseline="0" dirty="0" smtClean="0">
                          <a:solidFill>
                            <a:schemeClr val="bg1"/>
                          </a:solidFill>
                        </a:rPr>
                        <a:t>)</a:t>
                      </a:r>
                      <a:endParaRPr lang="es-ES" sz="120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1" i="1" dirty="0">
                        <a:solidFill>
                          <a:schemeClr val="bg1"/>
                        </a:solidFill>
                        <a:latin typeface="Segoe UI" pitchFamily="34" charset="0"/>
                        <a:cs typeface="Segoe UI" pitchFamily="34" charset="0"/>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CL" sz="1800" dirty="0" smtClean="0">
                          <a:solidFill>
                            <a:schemeClr val="bg1"/>
                          </a:solidFill>
                        </a:rPr>
                        <a:t>Puntaje</a:t>
                      </a:r>
                      <a:r>
                        <a:rPr lang="es-CL" sz="1800" baseline="0" dirty="0" smtClean="0">
                          <a:solidFill>
                            <a:schemeClr val="bg1"/>
                          </a:solidFill>
                        </a:rPr>
                        <a:t> Promedio</a:t>
                      </a:r>
                    </a:p>
                    <a:p>
                      <a:pPr algn="ctr"/>
                      <a:r>
                        <a:rPr lang="es-CL" sz="1200" baseline="0" dirty="0" smtClean="0">
                          <a:solidFill>
                            <a:schemeClr val="bg1"/>
                          </a:solidFill>
                        </a:rPr>
                        <a:t>(</a:t>
                      </a:r>
                      <a:r>
                        <a:rPr lang="es-CL" sz="1200" kern="1200" baseline="0" dirty="0" smtClean="0">
                          <a:solidFill>
                            <a:schemeClr val="bg1"/>
                          </a:solidFill>
                        </a:rPr>
                        <a:t>10  Sociedades</a:t>
                      </a:r>
                      <a:r>
                        <a:rPr lang="es-CL" sz="1200" baseline="0" dirty="0" smtClean="0">
                          <a:solidFill>
                            <a:schemeClr val="bg1"/>
                          </a:solidFill>
                        </a:rPr>
                        <a:t>)</a:t>
                      </a:r>
                      <a:endParaRPr lang="es-ES" sz="120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1" i="1" dirty="0">
                        <a:solidFill>
                          <a:schemeClr val="bg1"/>
                        </a:solidFill>
                        <a:latin typeface="Segoe UI" pitchFamily="34" charset="0"/>
                        <a:cs typeface="Segoe UI" pitchFamily="34" charset="0"/>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r>
              <a:tr h="505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000" u="none" strike="noStrike" kern="1200" cap="none" spc="0" normalizeH="0" baseline="0" noProof="0" dirty="0" smtClean="0">
                          <a:ln>
                            <a:noFill/>
                          </a:ln>
                          <a:effectLst/>
                          <a:uLnTx/>
                          <a:uFillTx/>
                        </a:rPr>
                        <a:t>94,72%</a:t>
                      </a:r>
                      <a:endParaRPr kumimoji="0" lang="es-ES" sz="2000" u="none" strike="noStrike" kern="1200" cap="none" spc="0" normalizeH="0" baseline="0" noProof="0" dirty="0" smtClean="0">
                        <a:ln>
                          <a:noFill/>
                        </a:ln>
                        <a:effectLst/>
                        <a:uLnTx/>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000" dirty="0" smtClean="0"/>
                        <a:t>3ra Evaluación</a:t>
                      </a:r>
                      <a:endParaRPr lang="es-ES" sz="1000" b="1" i="1" dirty="0">
                        <a:solidFill>
                          <a:schemeClr val="bg1"/>
                        </a:solidFill>
                        <a:latin typeface="Segoe UI" pitchFamily="34" charset="0"/>
                        <a:cs typeface="Segoe UI" pitchFamily="34" charset="0"/>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000" u="none" strike="noStrike" kern="1200" cap="none" spc="0" normalizeH="0" baseline="0" noProof="0" dirty="0" smtClean="0">
                          <a:ln>
                            <a:noFill/>
                          </a:ln>
                          <a:effectLst/>
                          <a:uLnTx/>
                          <a:uFillTx/>
                        </a:rPr>
                        <a:t>90,50%</a:t>
                      </a:r>
                      <a:endParaRPr kumimoji="0" lang="es-ES" sz="2000" u="none" strike="noStrike" kern="1200" cap="none" spc="0" normalizeH="0" baseline="0" noProof="0" dirty="0" smtClean="0">
                        <a:ln>
                          <a:noFill/>
                        </a:ln>
                        <a:effectLst/>
                        <a:uLnTx/>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000" dirty="0" smtClean="0"/>
                        <a:t>3ra Evaluación</a:t>
                      </a:r>
                      <a:endParaRPr lang="es-ES" sz="1000" b="1" i="1" dirty="0">
                        <a:solidFill>
                          <a:schemeClr val="bg1"/>
                        </a:solidFill>
                        <a:latin typeface="Segoe UI" pitchFamily="34" charset="0"/>
                        <a:cs typeface="Segoe UI" pitchFamily="34" charset="0"/>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r>
            </a:tbl>
          </a:graphicData>
        </a:graphic>
      </p:graphicFrame>
      <p:sp>
        <p:nvSpPr>
          <p:cNvPr id="18" name="17 CuadroTexto"/>
          <p:cNvSpPr txBox="1"/>
          <p:nvPr/>
        </p:nvSpPr>
        <p:spPr>
          <a:xfrm>
            <a:off x="569214" y="4797152"/>
            <a:ext cx="1281313" cy="461665"/>
          </a:xfrm>
          <a:prstGeom prst="rect">
            <a:avLst/>
          </a:prstGeom>
          <a:noFill/>
        </p:spPr>
        <p:txBody>
          <a:bodyPr wrap="square" rtlCol="0">
            <a:spAutoFit/>
          </a:bodyPr>
          <a:lstStyle/>
          <a:p>
            <a:pPr algn="ctr"/>
            <a:r>
              <a:rPr lang="es-ES" sz="2400" b="1" dirty="0" smtClean="0">
                <a:solidFill>
                  <a:srgbClr val="000000"/>
                </a:solidFill>
              </a:rPr>
              <a:t>+ 2,6</a:t>
            </a:r>
            <a:endParaRPr lang="es-CL" sz="2400" b="1" dirty="0">
              <a:solidFill>
                <a:srgbClr val="000000"/>
              </a:solidFill>
            </a:endParaRPr>
          </a:p>
        </p:txBody>
      </p:sp>
      <p:grpSp>
        <p:nvGrpSpPr>
          <p:cNvPr id="20" name="19 Grupo"/>
          <p:cNvGrpSpPr/>
          <p:nvPr/>
        </p:nvGrpSpPr>
        <p:grpSpPr>
          <a:xfrm>
            <a:off x="7164290" y="0"/>
            <a:ext cx="2016222" cy="908720"/>
            <a:chOff x="7164290" y="0"/>
            <a:chExt cx="2016222" cy="908720"/>
          </a:xfrm>
        </p:grpSpPr>
        <p:pic>
          <p:nvPicPr>
            <p:cNvPr id="21" name="Picture 2"/>
            <p:cNvPicPr>
              <a:picLocks noChangeAspect="1" noChangeArrowheads="1"/>
            </p:cNvPicPr>
            <p:nvPr/>
          </p:nvPicPr>
          <p:blipFill>
            <a:blip r:embed="rId2" cstate="print"/>
            <a:srcRect/>
            <a:stretch>
              <a:fillRect/>
            </a:stretch>
          </p:blipFill>
          <p:spPr bwMode="auto">
            <a:xfrm>
              <a:off x="7164290" y="0"/>
              <a:ext cx="1857375" cy="723900"/>
            </a:xfrm>
            <a:prstGeom prst="rect">
              <a:avLst/>
            </a:prstGeom>
            <a:noFill/>
            <a:ln w="9525">
              <a:noFill/>
              <a:miter lim="800000"/>
              <a:headEnd/>
              <a:tailEnd/>
            </a:ln>
          </p:spPr>
        </p:pic>
        <p:sp>
          <p:nvSpPr>
            <p:cNvPr id="22" name="21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pic>
        <p:nvPicPr>
          <p:cNvPr id="23" name="Picture 3"/>
          <p:cNvPicPr>
            <a:picLocks noChangeAspect="1" noChangeArrowheads="1"/>
          </p:cNvPicPr>
          <p:nvPr/>
        </p:nvPicPr>
        <p:blipFill>
          <a:blip r:embed="rId3">
            <a:duotone>
              <a:prstClr val="black"/>
              <a:srgbClr val="92D05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512" y="7303"/>
            <a:ext cx="450663" cy="685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467544" y="44624"/>
            <a:ext cx="7344816" cy="830997"/>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Resultados: </a:t>
            </a:r>
          </a:p>
          <a:p>
            <a:pPr>
              <a:spcBef>
                <a:spcPct val="0"/>
              </a:spcBef>
            </a:pPr>
            <a:r>
              <a:rPr lang="es-CL" sz="2000" b="1" u="sng" spc="-150" dirty="0" smtClean="0">
                <a:latin typeface="Calibri" pitchFamily="34" charset="0"/>
                <a:cs typeface="Calibri" pitchFamily="34" charset="0"/>
              </a:rPr>
              <a:t>4to Proceso de Fiscalización 2016</a:t>
            </a:r>
            <a:endParaRPr lang="es-ES" sz="2000" b="1" spc="-150" dirty="0">
              <a:latin typeface="Calibri" pitchFamily="34" charset="0"/>
              <a:cs typeface="Calibri" pitchFamily="34" charset="0"/>
            </a:endParaRPr>
          </a:p>
        </p:txBody>
      </p:sp>
    </p:spTree>
    <p:extLst>
      <p:ext uri="{BB962C8B-B14F-4D97-AF65-F5344CB8AC3E}">
        <p14:creationId xmlns:p14="http://schemas.microsoft.com/office/powerpoint/2010/main" val="108993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p14="http://schemas.microsoft.com/office/powerpoint/2010/main" val="2815381946"/>
              </p:ext>
            </p:extLst>
          </p:nvPr>
        </p:nvGraphicFramePr>
        <p:xfrm>
          <a:off x="611559" y="964931"/>
          <a:ext cx="8352929" cy="4915076"/>
        </p:xfrm>
        <a:graphic>
          <a:graphicData uri="http://schemas.openxmlformats.org/drawingml/2006/table">
            <a:tbl>
              <a:tblPr firstRow="1" bandRow="1">
                <a:tableStyleId>{5C22544A-7EE6-4342-B048-85BDC9FD1C3A}</a:tableStyleId>
              </a:tblPr>
              <a:tblGrid>
                <a:gridCol w="1925093"/>
                <a:gridCol w="3103060"/>
                <a:gridCol w="732488"/>
                <a:gridCol w="2592288"/>
              </a:tblGrid>
              <a:tr h="216024">
                <a:tc>
                  <a:txBody>
                    <a:bodyPr/>
                    <a:lstStyle/>
                    <a:p>
                      <a:pPr algn="ctr"/>
                      <a:endParaRPr lang="es-CL" sz="16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endParaRPr lang="es-CL" sz="12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s-CL" sz="1400" b="0" kern="1200" dirty="0">
                        <a:solidFill>
                          <a:schemeClr val="tx1"/>
                        </a:solidFill>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s-CL" sz="1200" b="1" kern="1200" dirty="0" smtClean="0">
                          <a:solidFill>
                            <a:schemeClr val="tx1"/>
                          </a:solidFill>
                          <a:latin typeface="Century Gothic" panose="020B0502020202020204" pitchFamily="34" charset="0"/>
                          <a:ea typeface="+mn-ea"/>
                          <a:cs typeface="+mn-cs"/>
                        </a:rPr>
                        <a:t>Necesitan para alcanzar 100%</a:t>
                      </a:r>
                      <a:endParaRPr lang="es-CL" sz="1200" b="1" kern="1200" dirty="0">
                        <a:solidFill>
                          <a:schemeClr val="tx1"/>
                        </a:solidFill>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accent5">
                          <a:lumMod val="9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r>
              <a:tr h="1044116">
                <a:tc>
                  <a:txBody>
                    <a:bodyPr/>
                    <a:lstStyle/>
                    <a:p>
                      <a:pPr algn="ctr"/>
                      <a:r>
                        <a:rPr lang="es-CL" sz="1600" b="1" kern="1200" dirty="0" smtClean="0">
                          <a:solidFill>
                            <a:schemeClr val="tx1"/>
                          </a:solidFill>
                          <a:latin typeface="+mn-lt"/>
                          <a:ea typeface="+mn-ea"/>
                          <a:cs typeface="+mn-cs"/>
                        </a:rPr>
                        <a:t>Composición del Directorio y Responsables de la Gestión</a:t>
                      </a:r>
                      <a:endParaRPr lang="es-CL" sz="16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algn="just"/>
                      <a:endParaRPr lang="es-CL" sz="12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noFill/>
                  </a:tcPr>
                </a:tc>
                <a:tc>
                  <a:txBody>
                    <a:bodyPr/>
                    <a:lstStyle/>
                    <a:p>
                      <a:pPr marL="0" indent="0" algn="ctr"/>
                      <a:r>
                        <a:rPr lang="es-CL" sz="1400" b="0" kern="1200" dirty="0" smtClean="0">
                          <a:solidFill>
                            <a:schemeClr val="tx1"/>
                          </a:solidFill>
                          <a:latin typeface="Century Gothic" panose="020B0502020202020204" pitchFamily="34" charset="0"/>
                          <a:ea typeface="+mn-ea"/>
                          <a:cs typeface="+mn-cs"/>
                        </a:rPr>
                        <a:t>+ 0</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indent="0" algn="ctr"/>
                      <a:r>
                        <a:rPr lang="es-CL" sz="1400" b="0" kern="1200" dirty="0" smtClean="0">
                          <a:solidFill>
                            <a:schemeClr val="tx1"/>
                          </a:solidFill>
                          <a:latin typeface="Century Gothic" panose="020B0502020202020204" pitchFamily="34" charset="0"/>
                          <a:ea typeface="+mn-ea"/>
                          <a:cs typeface="+mn-cs"/>
                        </a:rPr>
                        <a:t>-</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1044116">
                <a:tc>
                  <a:txBody>
                    <a:bodyPr/>
                    <a:lstStyle/>
                    <a:p>
                      <a:pPr marL="0" algn="ctr" defTabSz="914400" rtl="0" eaLnBrk="1" latinLnBrk="0" hangingPunct="1"/>
                      <a:r>
                        <a:rPr lang="es-CL" sz="1600" b="1" kern="1200" dirty="0" smtClean="0">
                          <a:solidFill>
                            <a:schemeClr val="tx1"/>
                          </a:solidFill>
                          <a:latin typeface="+mn-lt"/>
                          <a:ea typeface="+mn-ea"/>
                          <a:cs typeface="+mn-cs"/>
                        </a:rPr>
                        <a:t>Aspectos Generales</a:t>
                      </a:r>
                      <a:endParaRPr lang="es-CL" sz="16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endParaRPr lang="es-CL" sz="12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90000"/>
                        </a:schemeClr>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noFill/>
                  </a:tcPr>
                </a:tc>
                <a:tc>
                  <a:txBody>
                    <a:bodyPr/>
                    <a:lstStyle/>
                    <a:p>
                      <a:pPr marL="0" algn="ctr" defTabSz="914400" rtl="0" eaLnBrk="1" latinLnBrk="0" hangingPunct="1"/>
                      <a:r>
                        <a:rPr lang="es-CL" sz="1400" b="0" kern="1200" dirty="0" smtClean="0">
                          <a:solidFill>
                            <a:schemeClr val="tx1"/>
                          </a:solidFill>
                          <a:latin typeface="Century Gothic" panose="020B0502020202020204" pitchFamily="34" charset="0"/>
                          <a:ea typeface="+mn-ea"/>
                          <a:cs typeface="+mn-cs"/>
                        </a:rPr>
                        <a:t>+ 2,5</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r>
                        <a:rPr lang="es-CL" sz="1400" b="0" kern="1200" dirty="0" smtClean="0">
                          <a:solidFill>
                            <a:schemeClr val="tx1"/>
                          </a:solidFill>
                          <a:latin typeface="Century Gothic" panose="020B0502020202020204" pitchFamily="34" charset="0"/>
                          <a:ea typeface="+mn-ea"/>
                          <a:cs typeface="+mn-cs"/>
                        </a:rPr>
                        <a:t>Indicar</a:t>
                      </a:r>
                      <a:r>
                        <a:rPr lang="es-CL" sz="1400" b="0" kern="1200" baseline="0" dirty="0" smtClean="0">
                          <a:solidFill>
                            <a:schemeClr val="tx1"/>
                          </a:solidFill>
                          <a:latin typeface="Century Gothic" panose="020B0502020202020204" pitchFamily="34" charset="0"/>
                          <a:ea typeface="+mn-ea"/>
                          <a:cs typeface="+mn-cs"/>
                        </a:rPr>
                        <a:t> la última fecha de actualización de la web.</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1044116">
                <a:tc>
                  <a:txBody>
                    <a:bodyPr/>
                    <a:lstStyle/>
                    <a:p>
                      <a:pPr marL="0" algn="ctr" defTabSz="914400" rtl="0" eaLnBrk="1" latinLnBrk="0" hangingPunct="1"/>
                      <a:r>
                        <a:rPr lang="es-CL" sz="1600" b="1" kern="1200" dirty="0" smtClean="0">
                          <a:solidFill>
                            <a:schemeClr val="tx1"/>
                          </a:solidFill>
                          <a:latin typeface="+mn-lt"/>
                          <a:ea typeface="+mn-ea"/>
                          <a:cs typeface="+mn-cs"/>
                        </a:rPr>
                        <a:t>Información consolidada del Personal</a:t>
                      </a:r>
                      <a:endParaRPr lang="es-CL" sz="16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endParaRPr lang="es-CL" sz="12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90000"/>
                        </a:schemeClr>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noFill/>
                  </a:tcPr>
                </a:tc>
                <a:tc>
                  <a:txBody>
                    <a:bodyPr/>
                    <a:lstStyle/>
                    <a:p>
                      <a:pPr marL="0" algn="ctr" defTabSz="914400" rtl="0" eaLnBrk="1" latinLnBrk="0" hangingPunct="1"/>
                      <a:r>
                        <a:rPr lang="es-CL" sz="1400" b="0" kern="1200" dirty="0" smtClean="0">
                          <a:solidFill>
                            <a:schemeClr val="tx1"/>
                          </a:solidFill>
                          <a:latin typeface="Century Gothic" panose="020B0502020202020204" pitchFamily="34" charset="0"/>
                          <a:ea typeface="+mn-ea"/>
                          <a:cs typeface="+mn-cs"/>
                        </a:rPr>
                        <a:t>+ 2,22</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r>
                        <a:rPr lang="es-CL" sz="1400" b="0" kern="1200" dirty="0" smtClean="0">
                          <a:solidFill>
                            <a:schemeClr val="tx1"/>
                          </a:solidFill>
                          <a:latin typeface="Century Gothic" panose="020B0502020202020204" pitchFamily="34" charset="0"/>
                          <a:ea typeface="+mn-ea"/>
                          <a:cs typeface="+mn-cs"/>
                        </a:rPr>
                        <a:t>Indicar el número específico de trabajadores que se desempeña en cada unidad u órgano</a:t>
                      </a:r>
                      <a:r>
                        <a:rPr lang="es-CL" sz="1400" b="0" kern="1200" baseline="0" dirty="0" smtClean="0">
                          <a:solidFill>
                            <a:schemeClr val="tx1"/>
                          </a:solidFill>
                          <a:latin typeface="Century Gothic" panose="020B0502020202020204" pitchFamily="34" charset="0"/>
                          <a:ea typeface="+mn-ea"/>
                          <a:cs typeface="+mn-cs"/>
                        </a:rPr>
                        <a:t> interno</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1044116">
                <a:tc>
                  <a:txBody>
                    <a:bodyPr/>
                    <a:lstStyle/>
                    <a:p>
                      <a:pPr marL="0" algn="ctr" defTabSz="914400" rtl="0" eaLnBrk="1" latinLnBrk="0" hangingPunct="1"/>
                      <a:r>
                        <a:rPr lang="es-CL" sz="1600" b="1" kern="1200" dirty="0" smtClean="0">
                          <a:solidFill>
                            <a:schemeClr val="tx1"/>
                          </a:solidFill>
                          <a:latin typeface="+mn-lt"/>
                          <a:ea typeface="+mn-ea"/>
                          <a:cs typeface="+mn-cs"/>
                        </a:rPr>
                        <a:t>Remuneración: Directores, Presidente o Vicepresidente Ejecutivo</a:t>
                      </a:r>
                      <a:endParaRPr lang="es-CL" sz="16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endParaRPr lang="es-CL" sz="12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90000"/>
                        </a:schemeClr>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noFill/>
                  </a:tcPr>
                </a:tc>
                <a:tc>
                  <a:txBody>
                    <a:bodyPr/>
                    <a:lstStyle/>
                    <a:p>
                      <a:pPr marL="0" algn="ctr" defTabSz="914400" rtl="0" eaLnBrk="1" latinLnBrk="0" hangingPunct="1"/>
                      <a:r>
                        <a:rPr lang="es-CL" sz="1400" b="0" kern="1200" dirty="0" smtClean="0">
                          <a:solidFill>
                            <a:schemeClr val="tx1"/>
                          </a:solidFill>
                          <a:latin typeface="Century Gothic" panose="020B0502020202020204" pitchFamily="34" charset="0"/>
                          <a:ea typeface="+mn-ea"/>
                          <a:cs typeface="+mn-cs"/>
                        </a:rPr>
                        <a:t>+ 5,34</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r>
                        <a:rPr lang="es-CL" sz="1400" b="0" kern="1200" dirty="0" smtClean="0">
                          <a:solidFill>
                            <a:schemeClr val="tx1"/>
                          </a:solidFill>
                          <a:latin typeface="Century Gothic" panose="020B0502020202020204" pitchFamily="34" charset="0"/>
                          <a:ea typeface="+mn-ea"/>
                          <a:cs typeface="+mn-cs"/>
                        </a:rPr>
                        <a:t>Indicar remuneración líquida percibida</a:t>
                      </a:r>
                      <a:r>
                        <a:rPr lang="es-CL" sz="1400" b="0" kern="1200" baseline="0" dirty="0" smtClean="0">
                          <a:solidFill>
                            <a:schemeClr val="tx1"/>
                          </a:solidFill>
                          <a:latin typeface="Century Gothic" panose="020B0502020202020204" pitchFamily="34" charset="0"/>
                          <a:ea typeface="+mn-ea"/>
                          <a:cs typeface="+mn-cs"/>
                        </a:rPr>
                        <a:t> al año por cada director,  presidente, vicepresidente y gerente.</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solidFill>
                      <a:schemeClr val="accent5"/>
                    </a:solidFill>
                  </a:tcPr>
                </a:tc>
              </a:tr>
            </a:tbl>
          </a:graphicData>
        </a:graphic>
      </p:graphicFrame>
      <p:sp>
        <p:nvSpPr>
          <p:cNvPr id="8" name="7 CuadroTexto"/>
          <p:cNvSpPr txBox="1"/>
          <p:nvPr/>
        </p:nvSpPr>
        <p:spPr>
          <a:xfrm>
            <a:off x="467544" y="44624"/>
            <a:ext cx="7344816" cy="830997"/>
          </a:xfrm>
          <a:prstGeom prst="rect">
            <a:avLst/>
          </a:prstGeom>
          <a:noFill/>
        </p:spPr>
        <p:txBody>
          <a:bodyPr wrap="square" rtlCol="0">
            <a:spAutoFit/>
          </a:bodyPr>
          <a:lstStyle/>
          <a:p>
            <a:pPr>
              <a:spcBef>
                <a:spcPct val="0"/>
              </a:spcBef>
            </a:pPr>
            <a:r>
              <a:rPr lang="es-CL" sz="2800" b="1" spc="-150" dirty="0">
                <a:solidFill>
                  <a:srgbClr val="00B050"/>
                </a:solidFill>
                <a:latin typeface="Calibri" pitchFamily="34" charset="0"/>
                <a:cs typeface="Calibri" pitchFamily="34" charset="0"/>
              </a:rPr>
              <a:t>Puntaje por </a:t>
            </a:r>
            <a:r>
              <a:rPr lang="es-CL" sz="2800" b="1" spc="-150" dirty="0" smtClean="0">
                <a:solidFill>
                  <a:srgbClr val="00B050"/>
                </a:solidFill>
                <a:latin typeface="Calibri" pitchFamily="34" charset="0"/>
                <a:cs typeface="Calibri" pitchFamily="34" charset="0"/>
              </a:rPr>
              <a:t>materia: </a:t>
            </a:r>
            <a:endParaRPr lang="es-CL" sz="2800" b="1" spc="-150" dirty="0" smtClean="0">
              <a:solidFill>
                <a:srgbClr val="00B050"/>
              </a:solidFill>
              <a:latin typeface="Calibri" pitchFamily="34" charset="0"/>
              <a:cs typeface="Calibri" pitchFamily="34" charset="0"/>
            </a:endParaRPr>
          </a:p>
          <a:p>
            <a:pPr>
              <a:spcBef>
                <a:spcPct val="0"/>
              </a:spcBef>
            </a:pPr>
            <a:r>
              <a:rPr lang="es-CL" sz="2000" b="1" u="sng" spc="-150" dirty="0" smtClean="0">
                <a:latin typeface="Calibri" pitchFamily="34" charset="0"/>
                <a:cs typeface="Calibri" pitchFamily="34" charset="0"/>
              </a:rPr>
              <a:t>Menores </a:t>
            </a:r>
            <a:r>
              <a:rPr lang="es-CL" sz="2000" b="1" spc="-150" dirty="0" smtClean="0">
                <a:latin typeface="Calibri" pitchFamily="34" charset="0"/>
                <a:cs typeface="Calibri" pitchFamily="34" charset="0"/>
              </a:rPr>
              <a:t>puntajes</a:t>
            </a:r>
            <a:endParaRPr lang="es-ES" sz="2000" b="1" spc="-150" dirty="0">
              <a:latin typeface="Calibri" pitchFamily="34" charset="0"/>
              <a:cs typeface="Calibri" pitchFamily="34" charset="0"/>
            </a:endParaRPr>
          </a:p>
        </p:txBody>
      </p:sp>
      <p:sp>
        <p:nvSpPr>
          <p:cNvPr id="6" name="5 Marcador de número de diapositiva"/>
          <p:cNvSpPr>
            <a:spLocks noGrp="1"/>
          </p:cNvSpPr>
          <p:nvPr>
            <p:ph type="sldNum" sz="quarter" idx="12"/>
          </p:nvPr>
        </p:nvSpPr>
        <p:spPr>
          <a:xfrm>
            <a:off x="7092280" y="6428184"/>
            <a:ext cx="1905000" cy="457200"/>
          </a:xfrm>
        </p:spPr>
        <p:txBody>
          <a:bodyPr/>
          <a:lstStyle/>
          <a:p>
            <a:pPr>
              <a:defRPr/>
            </a:pPr>
            <a:fld id="{D5AD7552-99DA-438A-9D57-A178F73F4B55}" type="slidenum">
              <a:rPr lang="es-ES_tradnl" smtClean="0">
                <a:solidFill>
                  <a:srgbClr val="000000"/>
                </a:solidFill>
              </a:rPr>
              <a:pPr>
                <a:defRPr/>
              </a:pPr>
              <a:t>7</a:t>
            </a:fld>
            <a:endParaRPr lang="es-ES_tradnl" dirty="0">
              <a:solidFill>
                <a:srgbClr val="000000"/>
              </a:solidFill>
            </a:endParaRPr>
          </a:p>
        </p:txBody>
      </p:sp>
      <p:pic>
        <p:nvPicPr>
          <p:cNvPr id="10" name="Picture 3"/>
          <p:cNvPicPr>
            <a:picLocks noChangeAspect="1" noChangeArrowheads="1"/>
          </p:cNvPicPr>
          <p:nvPr/>
        </p:nvPicPr>
        <p:blipFill>
          <a:blip r:embed="rId2">
            <a:duotone>
              <a:prstClr val="black"/>
              <a:srgbClr val="92D050">
                <a:tint val="45000"/>
                <a:satMod val="400000"/>
              </a:srgb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512" y="7303"/>
            <a:ext cx="450663" cy="685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15 Grupo"/>
          <p:cNvGrpSpPr/>
          <p:nvPr/>
        </p:nvGrpSpPr>
        <p:grpSpPr>
          <a:xfrm>
            <a:off x="7164290" y="0"/>
            <a:ext cx="2016222" cy="908720"/>
            <a:chOff x="7164290" y="0"/>
            <a:chExt cx="2016222" cy="908720"/>
          </a:xfrm>
        </p:grpSpPr>
        <p:pic>
          <p:nvPicPr>
            <p:cNvPr id="17" name="Picture 2"/>
            <p:cNvPicPr>
              <a:picLocks noChangeAspect="1" noChangeArrowheads="1"/>
            </p:cNvPicPr>
            <p:nvPr/>
          </p:nvPicPr>
          <p:blipFill>
            <a:blip r:embed="rId4" cstate="print"/>
            <a:srcRect/>
            <a:stretch>
              <a:fillRect/>
            </a:stretch>
          </p:blipFill>
          <p:spPr bwMode="auto">
            <a:xfrm>
              <a:off x="7164290" y="0"/>
              <a:ext cx="1857375" cy="723900"/>
            </a:xfrm>
            <a:prstGeom prst="rect">
              <a:avLst/>
            </a:prstGeom>
            <a:noFill/>
            <a:ln w="9525">
              <a:noFill/>
              <a:miter lim="800000"/>
              <a:headEnd/>
              <a:tailEnd/>
            </a:ln>
          </p:spPr>
        </p:pic>
        <p:sp>
          <p:nvSpPr>
            <p:cNvPr id="18" name="17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graphicFrame>
        <p:nvGraphicFramePr>
          <p:cNvPr id="20" name="19 Tabla"/>
          <p:cNvGraphicFramePr>
            <a:graphicFrameLocks noGrp="1"/>
          </p:cNvGraphicFramePr>
          <p:nvPr>
            <p:extLst>
              <p:ext uri="{D42A27DB-BD31-4B8C-83A1-F6EECF244321}">
                <p14:modId xmlns:p14="http://schemas.microsoft.com/office/powerpoint/2010/main" val="1539084913"/>
              </p:ext>
            </p:extLst>
          </p:nvPr>
        </p:nvGraphicFramePr>
        <p:xfrm>
          <a:off x="5192185" y="6049120"/>
          <a:ext cx="1991544" cy="609600"/>
        </p:xfrm>
        <a:graphic>
          <a:graphicData uri="http://schemas.openxmlformats.org/drawingml/2006/table">
            <a:tbl>
              <a:tblPr firstRow="1" bandRow="1">
                <a:tableStyleId>{5C22544A-7EE6-4342-B048-85BDC9FD1C3A}</a:tableStyleId>
              </a:tblPr>
              <a:tblGrid>
                <a:gridCol w="1991544"/>
              </a:tblGrid>
              <a:tr h="294027">
                <a:tc>
                  <a:txBody>
                    <a:bodyPr/>
                    <a:lstStyle/>
                    <a:p>
                      <a:r>
                        <a:rPr lang="es-CL" sz="1400" b="0" dirty="0" smtClean="0">
                          <a:solidFill>
                            <a:schemeClr val="tx1"/>
                          </a:solidFill>
                          <a:latin typeface="Century Gothic" panose="020B0502020202020204" pitchFamily="34" charset="0"/>
                        </a:rPr>
                        <a:t>Puntaje año 2016</a:t>
                      </a:r>
                      <a:endParaRPr lang="es-CL" sz="1400" b="0" dirty="0">
                        <a:solidFill>
                          <a:schemeClr val="tx1"/>
                        </a:solidFill>
                        <a:latin typeface="Century Gothic" panose="020B0502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98111">
                <a:tc>
                  <a:txBody>
                    <a:bodyPr/>
                    <a:lstStyle/>
                    <a:p>
                      <a:r>
                        <a:rPr lang="es-CL" sz="1400" b="0" dirty="0" smtClean="0">
                          <a:solidFill>
                            <a:schemeClr val="tx1"/>
                          </a:solidFill>
                          <a:latin typeface="Century Gothic" panose="020B0502020202020204" pitchFamily="34" charset="0"/>
                        </a:rPr>
                        <a:t>Puntaje año 2015</a:t>
                      </a:r>
                      <a:endParaRPr lang="es-CL" sz="1400" b="0" dirty="0">
                        <a:solidFill>
                          <a:schemeClr val="tx1"/>
                        </a:solidFill>
                        <a:latin typeface="Century Gothic" panose="020B0502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1" name="16 Gráfico"/>
          <p:cNvGraphicFramePr>
            <a:graphicFrameLocks/>
          </p:cNvGraphicFramePr>
          <p:nvPr>
            <p:extLst>
              <p:ext uri="{D42A27DB-BD31-4B8C-83A1-F6EECF244321}">
                <p14:modId xmlns:p14="http://schemas.microsoft.com/office/powerpoint/2010/main" val="2351421040"/>
              </p:ext>
            </p:extLst>
          </p:nvPr>
        </p:nvGraphicFramePr>
        <p:xfrm>
          <a:off x="2627744" y="1180955"/>
          <a:ext cx="3022355" cy="11935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13 Gráfico"/>
          <p:cNvGraphicFramePr>
            <a:graphicFrameLocks/>
          </p:cNvGraphicFramePr>
          <p:nvPr>
            <p:extLst>
              <p:ext uri="{D42A27DB-BD31-4B8C-83A1-F6EECF244321}">
                <p14:modId xmlns:p14="http://schemas.microsoft.com/office/powerpoint/2010/main" val="2077894697"/>
              </p:ext>
            </p:extLst>
          </p:nvPr>
        </p:nvGraphicFramePr>
        <p:xfrm>
          <a:off x="2627744" y="4493323"/>
          <a:ext cx="3022355" cy="11935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14 Gráfico"/>
          <p:cNvGraphicFramePr>
            <a:graphicFrameLocks/>
          </p:cNvGraphicFramePr>
          <p:nvPr>
            <p:extLst>
              <p:ext uri="{D42A27DB-BD31-4B8C-83A1-F6EECF244321}">
                <p14:modId xmlns:p14="http://schemas.microsoft.com/office/powerpoint/2010/main" val="4288653281"/>
              </p:ext>
            </p:extLst>
          </p:nvPr>
        </p:nvGraphicFramePr>
        <p:xfrm>
          <a:off x="2267744" y="3273520"/>
          <a:ext cx="3022355" cy="11935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15 Gráfico"/>
          <p:cNvGraphicFramePr>
            <a:graphicFrameLocks/>
          </p:cNvGraphicFramePr>
          <p:nvPr>
            <p:extLst>
              <p:ext uri="{D42A27DB-BD31-4B8C-83A1-F6EECF244321}">
                <p14:modId xmlns:p14="http://schemas.microsoft.com/office/powerpoint/2010/main" val="782486152"/>
              </p:ext>
            </p:extLst>
          </p:nvPr>
        </p:nvGraphicFramePr>
        <p:xfrm>
          <a:off x="2627744" y="2261075"/>
          <a:ext cx="3022355" cy="1193556"/>
        </p:xfrm>
        <a:graphic>
          <a:graphicData uri="http://schemas.openxmlformats.org/drawingml/2006/chart">
            <c:chart xmlns:c="http://schemas.openxmlformats.org/drawingml/2006/chart" xmlns:r="http://schemas.openxmlformats.org/officeDocument/2006/relationships" r:id="rId8"/>
          </a:graphicData>
        </a:graphic>
      </p:graphicFrame>
      <p:pic>
        <p:nvPicPr>
          <p:cNvPr id="2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4742" y="6021288"/>
            <a:ext cx="661314" cy="62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87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p14="http://schemas.microsoft.com/office/powerpoint/2010/main" val="439881050"/>
              </p:ext>
            </p:extLst>
          </p:nvPr>
        </p:nvGraphicFramePr>
        <p:xfrm>
          <a:off x="611559" y="980728"/>
          <a:ext cx="8352929" cy="4865522"/>
        </p:xfrm>
        <a:graphic>
          <a:graphicData uri="http://schemas.openxmlformats.org/drawingml/2006/table">
            <a:tbl>
              <a:tblPr firstRow="1" bandRow="1">
                <a:tableStyleId>{5C22544A-7EE6-4342-B048-85BDC9FD1C3A}</a:tableStyleId>
              </a:tblPr>
              <a:tblGrid>
                <a:gridCol w="1925093"/>
                <a:gridCol w="3103060"/>
                <a:gridCol w="732488"/>
                <a:gridCol w="2592288"/>
              </a:tblGrid>
              <a:tr h="321622">
                <a:tc>
                  <a:txBody>
                    <a:bodyPr/>
                    <a:lstStyle/>
                    <a:p>
                      <a:pPr algn="ctr" fontAlgn="b"/>
                      <a:endParaRPr lang="es-CL" sz="1600" b="1" kern="1200" dirty="0">
                        <a:solidFill>
                          <a:schemeClr val="tx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just"/>
                      <a:endParaRPr lang="es-CL" sz="12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s-CL" sz="1400" b="0" kern="1200" dirty="0">
                        <a:solidFill>
                          <a:schemeClr val="tx1"/>
                        </a:solidFill>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200" b="1" kern="1200" dirty="0" smtClean="0">
                          <a:solidFill>
                            <a:schemeClr val="tx1"/>
                          </a:solidFill>
                          <a:latin typeface="Century Gothic" panose="020B0502020202020204" pitchFamily="34" charset="0"/>
                          <a:ea typeface="+mn-ea"/>
                          <a:cs typeface="+mn-cs"/>
                        </a:rPr>
                        <a:t>Necesitan para alcanzar 100%</a:t>
                      </a:r>
                    </a:p>
                  </a:txBody>
                  <a:tcPr anchor="ctr">
                    <a:lnL w="12700" cap="flat" cmpd="sng" algn="ctr">
                      <a:no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accent5">
                          <a:lumMod val="9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r>
              <a:tr h="1101742">
                <a:tc>
                  <a:txBody>
                    <a:bodyPr/>
                    <a:lstStyle/>
                    <a:p>
                      <a:pPr algn="ctr" fontAlgn="b"/>
                      <a:r>
                        <a:rPr lang="es-CL" sz="1600" b="1" kern="1200" dirty="0">
                          <a:solidFill>
                            <a:schemeClr val="tx1"/>
                          </a:solidFill>
                          <a:latin typeface="+mn-lt"/>
                          <a:ea typeface="+mn-ea"/>
                          <a:cs typeface="+mn-cs"/>
                        </a:rPr>
                        <a:t>Filiales o Coligadas y todas las </a:t>
                      </a:r>
                      <a:r>
                        <a:rPr lang="es-CL" sz="1600" b="1" kern="1200" dirty="0" smtClean="0">
                          <a:solidFill>
                            <a:schemeClr val="tx1"/>
                          </a:solidFill>
                          <a:latin typeface="+mn-lt"/>
                          <a:ea typeface="+mn-ea"/>
                          <a:cs typeface="+mn-cs"/>
                        </a:rPr>
                        <a:t>entidades</a:t>
                      </a:r>
                      <a:endParaRPr lang="es-CL" sz="1600" b="1" kern="1200" dirty="0">
                        <a:solidFill>
                          <a:schemeClr val="tx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algn="just"/>
                      <a:endParaRPr lang="es-CL" sz="12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noFill/>
                  </a:tcPr>
                </a:tc>
                <a:tc>
                  <a:txBody>
                    <a:bodyPr/>
                    <a:lstStyle/>
                    <a:p>
                      <a:pPr marL="0" indent="0" algn="ctr"/>
                      <a:r>
                        <a:rPr lang="es-CL" sz="1400" b="0" kern="1200" dirty="0" smtClean="0">
                          <a:solidFill>
                            <a:schemeClr val="tx1"/>
                          </a:solidFill>
                          <a:latin typeface="Century Gothic" panose="020B0502020202020204" pitchFamily="34" charset="0"/>
                          <a:ea typeface="+mn-ea"/>
                          <a:cs typeface="+mn-cs"/>
                        </a:rPr>
                        <a:t>+0</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indent="0" algn="just"/>
                      <a:r>
                        <a:rPr lang="es-CL" sz="1400" b="0" kern="1200" dirty="0" smtClean="0">
                          <a:solidFill>
                            <a:schemeClr val="tx1"/>
                          </a:solidFill>
                          <a:latin typeface="Century Gothic" panose="020B0502020202020204" pitchFamily="34" charset="0"/>
                          <a:ea typeface="+mn-ea"/>
                          <a:cs typeface="+mn-cs"/>
                        </a:rPr>
                        <a:t>- Identificar el tipo de vínculo en que participa.</a:t>
                      </a:r>
                    </a:p>
                    <a:p>
                      <a:pPr marL="0" indent="0" algn="just"/>
                      <a:r>
                        <a:rPr lang="es-CL" sz="1400" b="0" kern="1200" dirty="0" smtClean="0">
                          <a:solidFill>
                            <a:schemeClr val="tx1"/>
                          </a:solidFill>
                          <a:latin typeface="Century Gothic" panose="020B0502020202020204" pitchFamily="34" charset="0"/>
                          <a:ea typeface="+mn-ea"/>
                          <a:cs typeface="+mn-cs"/>
                        </a:rPr>
                        <a:t>- Presentar link al texto de la norma o convenio que lo justifica</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1101742">
                <a:tc>
                  <a:txBody>
                    <a:bodyPr/>
                    <a:lstStyle/>
                    <a:p>
                      <a:pPr algn="ctr" fontAlgn="b"/>
                      <a:r>
                        <a:rPr lang="es-CL" sz="1600" b="1" kern="1200" dirty="0">
                          <a:solidFill>
                            <a:schemeClr val="tx1"/>
                          </a:solidFill>
                          <a:latin typeface="+mn-lt"/>
                          <a:ea typeface="+mn-ea"/>
                          <a:cs typeface="+mn-cs"/>
                        </a:rPr>
                        <a:t>Estados Financieros y Memorias anuales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endParaRPr lang="es-CL" sz="12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90000"/>
                        </a:schemeClr>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noFill/>
                  </a:tcPr>
                </a:tc>
                <a:tc>
                  <a:txBody>
                    <a:bodyPr/>
                    <a:lstStyle/>
                    <a:p>
                      <a:pPr marL="0" algn="ctr" defTabSz="914400" rtl="0" eaLnBrk="1" latinLnBrk="0" hangingPunct="1"/>
                      <a:r>
                        <a:rPr lang="es-CL" sz="1400" b="0" kern="1200" dirty="0" smtClean="0">
                          <a:solidFill>
                            <a:srgbClr val="FF0000"/>
                          </a:solidFill>
                          <a:latin typeface="Century Gothic" panose="020B0502020202020204" pitchFamily="34" charset="0"/>
                          <a:ea typeface="+mn-ea"/>
                          <a:cs typeface="+mn-cs"/>
                        </a:rPr>
                        <a:t>-5,67</a:t>
                      </a:r>
                      <a:endParaRPr lang="es-CL" sz="1400" b="0" kern="1200" dirty="0">
                        <a:solidFill>
                          <a:srgbClr val="FF0000"/>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l" defTabSz="914400" rtl="0" eaLnBrk="1" latinLnBrk="0" hangingPunct="1"/>
                      <a:r>
                        <a:rPr lang="es-CL" sz="1400" b="0" kern="1200" dirty="0" smtClean="0">
                          <a:solidFill>
                            <a:schemeClr val="tx1"/>
                          </a:solidFill>
                          <a:latin typeface="Century Gothic" panose="020B0502020202020204" pitchFamily="34" charset="0"/>
                          <a:ea typeface="+mn-ea"/>
                          <a:cs typeface="+mn-cs"/>
                        </a:rPr>
                        <a:t>Presentar otros anexo según corresponda.</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1101742">
                <a:tc>
                  <a:txBody>
                    <a:bodyPr/>
                    <a:lstStyle/>
                    <a:p>
                      <a:pPr algn="ctr" fontAlgn="b"/>
                      <a:r>
                        <a:rPr lang="es-CL" sz="1600" b="1" kern="1200" dirty="0">
                          <a:solidFill>
                            <a:schemeClr val="tx1"/>
                          </a:solidFill>
                          <a:latin typeface="+mn-lt"/>
                          <a:ea typeface="+mn-ea"/>
                          <a:cs typeface="+mn-cs"/>
                        </a:rPr>
                        <a:t>Marco Normativo aplicable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endParaRPr lang="es-CL" sz="12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90000"/>
                        </a:schemeClr>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noFill/>
                  </a:tcPr>
                </a:tc>
                <a:tc>
                  <a:txBody>
                    <a:bodyPr/>
                    <a:lstStyle/>
                    <a:p>
                      <a:pPr marL="0" algn="ctr" defTabSz="914400" rtl="0" eaLnBrk="1" latinLnBrk="0" hangingPunct="1"/>
                      <a:r>
                        <a:rPr lang="es-CL" sz="1400" b="0" kern="1200" dirty="0" smtClean="0">
                          <a:solidFill>
                            <a:schemeClr val="tx1"/>
                          </a:solidFill>
                          <a:latin typeface="Century Gothic" panose="020B0502020202020204" pitchFamily="34" charset="0"/>
                          <a:ea typeface="+mn-ea"/>
                          <a:cs typeface="+mn-cs"/>
                        </a:rPr>
                        <a:t>+1,85</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r>
                        <a:rPr lang="es-CL" sz="1400" b="0" kern="1200" dirty="0" smtClean="0">
                          <a:solidFill>
                            <a:schemeClr val="tx1"/>
                          </a:solidFill>
                          <a:latin typeface="Century Gothic" panose="020B0502020202020204" pitchFamily="34" charset="0"/>
                          <a:ea typeface="+mn-ea"/>
                          <a:cs typeface="+mn-cs"/>
                        </a:rPr>
                        <a:t>Presentar link operativo  al extracto presentado</a:t>
                      </a:r>
                      <a:r>
                        <a:rPr lang="es-CL" sz="1400" b="0" kern="1200" baseline="0" dirty="0" smtClean="0">
                          <a:solidFill>
                            <a:schemeClr val="tx1"/>
                          </a:solidFill>
                          <a:latin typeface="Century Gothic" panose="020B0502020202020204" pitchFamily="34" charset="0"/>
                          <a:ea typeface="+mn-ea"/>
                          <a:cs typeface="+mn-cs"/>
                        </a:rPr>
                        <a:t> en el diario oficial de las normas de constitución de la empresa</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1125678">
                <a:tc>
                  <a:txBody>
                    <a:bodyPr/>
                    <a:lstStyle/>
                    <a:p>
                      <a:pPr marL="0" algn="ctr" defTabSz="914400" rtl="0" eaLnBrk="1" latinLnBrk="0" hangingPunct="1"/>
                      <a:r>
                        <a:rPr lang="es-CL" sz="1600" b="1" kern="1200" dirty="0" smtClean="0">
                          <a:solidFill>
                            <a:schemeClr val="tx1"/>
                          </a:solidFill>
                          <a:latin typeface="+mn-lt"/>
                          <a:ea typeface="+mn-ea"/>
                          <a:cs typeface="+mn-cs"/>
                        </a:rPr>
                        <a:t>Estructura Orgánica y funciones de cada unidad</a:t>
                      </a:r>
                      <a:endParaRPr lang="es-CL" sz="16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endParaRPr lang="es-CL" sz="12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90000"/>
                        </a:schemeClr>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noFill/>
                  </a:tcPr>
                </a:tc>
                <a:tc>
                  <a:txBody>
                    <a:bodyPr/>
                    <a:lstStyle/>
                    <a:p>
                      <a:pPr marL="0" algn="ctr" defTabSz="914400" rtl="0" eaLnBrk="1" latinLnBrk="0" hangingPunct="1"/>
                      <a:r>
                        <a:rPr lang="es-CL" sz="1400" b="0" kern="1200" dirty="0" smtClean="0">
                          <a:solidFill>
                            <a:schemeClr val="tx1"/>
                          </a:solidFill>
                          <a:latin typeface="Century Gothic" panose="020B0502020202020204" pitchFamily="34" charset="0"/>
                          <a:ea typeface="+mn-ea"/>
                          <a:cs typeface="+mn-cs"/>
                        </a:rPr>
                        <a:t>+8,89</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solidFill>
                      <a:schemeClr val="accent5">
                        <a:lumMod val="90000"/>
                      </a:schemeClr>
                    </a:solidFill>
                  </a:tcPr>
                </a:tc>
                <a:tc>
                  <a:txBody>
                    <a:bodyPr/>
                    <a:lstStyle/>
                    <a:p>
                      <a:pPr marL="0" algn="just" defTabSz="914400" rtl="0" eaLnBrk="1" latinLnBrk="0" hangingPunct="1"/>
                      <a:r>
                        <a:rPr lang="es-CL" sz="1400" b="0" kern="1200" dirty="0" smtClean="0">
                          <a:solidFill>
                            <a:schemeClr val="tx1"/>
                          </a:solidFill>
                          <a:latin typeface="Century Gothic" panose="020B0502020202020204" pitchFamily="34" charset="0"/>
                          <a:ea typeface="+mn-ea"/>
                          <a:cs typeface="+mn-cs"/>
                        </a:rPr>
                        <a:t>Presentar</a:t>
                      </a:r>
                      <a:r>
                        <a:rPr lang="es-CL" sz="1400" b="0" kern="1200" baseline="0" dirty="0" smtClean="0">
                          <a:solidFill>
                            <a:schemeClr val="tx1"/>
                          </a:solidFill>
                          <a:latin typeface="Century Gothic" panose="020B0502020202020204" pitchFamily="34" charset="0"/>
                          <a:ea typeface="+mn-ea"/>
                          <a:cs typeface="+mn-cs"/>
                        </a:rPr>
                        <a:t> descripción de todas las funciones otorgadas por ley en cada una de sus unidades.</a:t>
                      </a:r>
                      <a:endParaRPr lang="es-CL" sz="1400" b="0" kern="1200" dirty="0">
                        <a:solidFill>
                          <a:schemeClr val="tx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5">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90000"/>
                        </a:schemeClr>
                      </a:solidFill>
                      <a:prstDash val="solid"/>
                      <a:round/>
                      <a:headEnd type="none" w="med" len="med"/>
                      <a:tailEnd type="none" w="med" len="med"/>
                    </a:lnB>
                    <a:solidFill>
                      <a:schemeClr val="accent5"/>
                    </a:solidFill>
                  </a:tcPr>
                </a:tc>
              </a:tr>
            </a:tbl>
          </a:graphicData>
        </a:graphic>
      </p:graphicFrame>
      <p:sp>
        <p:nvSpPr>
          <p:cNvPr id="8" name="7 CuadroTexto"/>
          <p:cNvSpPr txBox="1"/>
          <p:nvPr/>
        </p:nvSpPr>
        <p:spPr>
          <a:xfrm>
            <a:off x="467544" y="44624"/>
            <a:ext cx="7344816" cy="830997"/>
          </a:xfrm>
          <a:prstGeom prst="rect">
            <a:avLst/>
          </a:prstGeom>
          <a:noFill/>
        </p:spPr>
        <p:txBody>
          <a:bodyPr wrap="square" rtlCol="0">
            <a:spAutoFit/>
          </a:bodyPr>
          <a:lstStyle/>
          <a:p>
            <a:pPr>
              <a:spcBef>
                <a:spcPct val="0"/>
              </a:spcBef>
            </a:pPr>
            <a:r>
              <a:rPr lang="es-CL" sz="2800" b="1" spc="-150" dirty="0">
                <a:solidFill>
                  <a:srgbClr val="00B050"/>
                </a:solidFill>
                <a:latin typeface="Calibri" pitchFamily="34" charset="0"/>
                <a:cs typeface="Calibri" pitchFamily="34" charset="0"/>
              </a:rPr>
              <a:t>Puntaje por </a:t>
            </a:r>
            <a:r>
              <a:rPr lang="es-CL" sz="2800" b="1" spc="-150" dirty="0" smtClean="0">
                <a:solidFill>
                  <a:srgbClr val="00B050"/>
                </a:solidFill>
                <a:latin typeface="Calibri" pitchFamily="34" charset="0"/>
                <a:cs typeface="Calibri" pitchFamily="34" charset="0"/>
              </a:rPr>
              <a:t>materia: </a:t>
            </a:r>
            <a:endParaRPr lang="es-CL" sz="2800" b="1" spc="-150" dirty="0" smtClean="0">
              <a:solidFill>
                <a:srgbClr val="00B050"/>
              </a:solidFill>
              <a:latin typeface="Calibri" pitchFamily="34" charset="0"/>
              <a:cs typeface="Calibri" pitchFamily="34" charset="0"/>
            </a:endParaRPr>
          </a:p>
          <a:p>
            <a:pPr>
              <a:spcBef>
                <a:spcPct val="0"/>
              </a:spcBef>
            </a:pPr>
            <a:r>
              <a:rPr lang="es-CL" sz="2000" b="1" u="sng" spc="-150" dirty="0" smtClean="0">
                <a:latin typeface="Calibri" pitchFamily="34" charset="0"/>
                <a:cs typeface="Calibri" pitchFamily="34" charset="0"/>
              </a:rPr>
              <a:t>Menores </a:t>
            </a:r>
            <a:r>
              <a:rPr lang="es-CL" sz="2000" b="1" spc="-150" dirty="0" smtClean="0">
                <a:latin typeface="Calibri" pitchFamily="34" charset="0"/>
                <a:cs typeface="Calibri" pitchFamily="34" charset="0"/>
              </a:rPr>
              <a:t>puntajes</a:t>
            </a:r>
            <a:endParaRPr lang="es-ES" sz="2000" b="1" spc="-150" dirty="0">
              <a:latin typeface="Calibri" pitchFamily="34" charset="0"/>
              <a:cs typeface="Calibri" pitchFamily="34" charset="0"/>
            </a:endParaRPr>
          </a:p>
        </p:txBody>
      </p:sp>
      <p:sp>
        <p:nvSpPr>
          <p:cNvPr id="6" name="5 Marcador de número de diapositiva"/>
          <p:cNvSpPr>
            <a:spLocks noGrp="1"/>
          </p:cNvSpPr>
          <p:nvPr>
            <p:ph type="sldNum" sz="quarter" idx="12"/>
          </p:nvPr>
        </p:nvSpPr>
        <p:spPr>
          <a:xfrm>
            <a:off x="7092280" y="6428184"/>
            <a:ext cx="1905000" cy="457200"/>
          </a:xfrm>
        </p:spPr>
        <p:txBody>
          <a:bodyPr/>
          <a:lstStyle/>
          <a:p>
            <a:pPr>
              <a:defRPr/>
            </a:pPr>
            <a:fld id="{D5AD7552-99DA-438A-9D57-A178F73F4B55}" type="slidenum">
              <a:rPr lang="es-ES_tradnl" smtClean="0">
                <a:solidFill>
                  <a:srgbClr val="000000"/>
                </a:solidFill>
              </a:rPr>
              <a:pPr>
                <a:defRPr/>
              </a:pPr>
              <a:t>8</a:t>
            </a:fld>
            <a:endParaRPr lang="es-ES_tradnl" dirty="0">
              <a:solidFill>
                <a:srgbClr val="000000"/>
              </a:solidFill>
            </a:endParaRPr>
          </a:p>
        </p:txBody>
      </p:sp>
      <p:pic>
        <p:nvPicPr>
          <p:cNvPr id="10" name="Picture 3"/>
          <p:cNvPicPr>
            <a:picLocks noChangeAspect="1" noChangeArrowheads="1"/>
          </p:cNvPicPr>
          <p:nvPr/>
        </p:nvPicPr>
        <p:blipFill>
          <a:blip r:embed="rId2">
            <a:duotone>
              <a:prstClr val="black"/>
              <a:srgbClr val="92D050">
                <a:tint val="45000"/>
                <a:satMod val="400000"/>
              </a:srgb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512" y="7303"/>
            <a:ext cx="450663" cy="685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3 Gráfico"/>
          <p:cNvGraphicFramePr>
            <a:graphicFrameLocks/>
          </p:cNvGraphicFramePr>
          <p:nvPr>
            <p:extLst>
              <p:ext uri="{D42A27DB-BD31-4B8C-83A1-F6EECF244321}">
                <p14:modId xmlns:p14="http://schemas.microsoft.com/office/powerpoint/2010/main" val="2511966082"/>
              </p:ext>
            </p:extLst>
          </p:nvPr>
        </p:nvGraphicFramePr>
        <p:xfrm>
          <a:off x="2699792" y="4581128"/>
          <a:ext cx="3022355" cy="11935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10 Gráfico"/>
          <p:cNvGraphicFramePr>
            <a:graphicFrameLocks/>
          </p:cNvGraphicFramePr>
          <p:nvPr>
            <p:extLst>
              <p:ext uri="{D42A27DB-BD31-4B8C-83A1-F6EECF244321}">
                <p14:modId xmlns:p14="http://schemas.microsoft.com/office/powerpoint/2010/main" val="3121930648"/>
              </p:ext>
            </p:extLst>
          </p:nvPr>
        </p:nvGraphicFramePr>
        <p:xfrm>
          <a:off x="2699792" y="3432651"/>
          <a:ext cx="3022355" cy="11935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11 Gráfico"/>
          <p:cNvGraphicFramePr>
            <a:graphicFrameLocks/>
          </p:cNvGraphicFramePr>
          <p:nvPr>
            <p:extLst>
              <p:ext uri="{D42A27DB-BD31-4B8C-83A1-F6EECF244321}">
                <p14:modId xmlns:p14="http://schemas.microsoft.com/office/powerpoint/2010/main" val="2881585855"/>
              </p:ext>
            </p:extLst>
          </p:nvPr>
        </p:nvGraphicFramePr>
        <p:xfrm>
          <a:off x="2702625" y="2379460"/>
          <a:ext cx="3022355" cy="11935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12 Gráfico"/>
          <p:cNvGraphicFramePr>
            <a:graphicFrameLocks/>
          </p:cNvGraphicFramePr>
          <p:nvPr>
            <p:extLst>
              <p:ext uri="{D42A27DB-BD31-4B8C-83A1-F6EECF244321}">
                <p14:modId xmlns:p14="http://schemas.microsoft.com/office/powerpoint/2010/main" val="3586171000"/>
              </p:ext>
            </p:extLst>
          </p:nvPr>
        </p:nvGraphicFramePr>
        <p:xfrm>
          <a:off x="2702625" y="1299340"/>
          <a:ext cx="3022355" cy="1193556"/>
        </p:xfrm>
        <a:graphic>
          <a:graphicData uri="http://schemas.openxmlformats.org/drawingml/2006/chart">
            <c:chart xmlns:c="http://schemas.openxmlformats.org/drawingml/2006/chart" xmlns:r="http://schemas.openxmlformats.org/officeDocument/2006/relationships" r:id="rId7"/>
          </a:graphicData>
        </a:graphic>
      </p:graphicFrame>
      <p:grpSp>
        <p:nvGrpSpPr>
          <p:cNvPr id="16" name="15 Grupo"/>
          <p:cNvGrpSpPr/>
          <p:nvPr/>
        </p:nvGrpSpPr>
        <p:grpSpPr>
          <a:xfrm>
            <a:off x="7164290" y="0"/>
            <a:ext cx="2016222" cy="908720"/>
            <a:chOff x="7164290" y="0"/>
            <a:chExt cx="2016222" cy="908720"/>
          </a:xfrm>
        </p:grpSpPr>
        <p:pic>
          <p:nvPicPr>
            <p:cNvPr id="17" name="Picture 2"/>
            <p:cNvPicPr>
              <a:picLocks noChangeAspect="1" noChangeArrowheads="1"/>
            </p:cNvPicPr>
            <p:nvPr/>
          </p:nvPicPr>
          <p:blipFill>
            <a:blip r:embed="rId8" cstate="print"/>
            <a:srcRect/>
            <a:stretch>
              <a:fillRect/>
            </a:stretch>
          </p:blipFill>
          <p:spPr bwMode="auto">
            <a:xfrm>
              <a:off x="7164290" y="0"/>
              <a:ext cx="1857375" cy="723900"/>
            </a:xfrm>
            <a:prstGeom prst="rect">
              <a:avLst/>
            </a:prstGeom>
            <a:noFill/>
            <a:ln w="9525">
              <a:noFill/>
              <a:miter lim="800000"/>
              <a:headEnd/>
              <a:tailEnd/>
            </a:ln>
          </p:spPr>
        </p:pic>
        <p:sp>
          <p:nvSpPr>
            <p:cNvPr id="18" name="17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graphicFrame>
        <p:nvGraphicFramePr>
          <p:cNvPr id="20" name="19 Tabla"/>
          <p:cNvGraphicFramePr>
            <a:graphicFrameLocks noGrp="1"/>
          </p:cNvGraphicFramePr>
          <p:nvPr>
            <p:extLst>
              <p:ext uri="{D42A27DB-BD31-4B8C-83A1-F6EECF244321}">
                <p14:modId xmlns:p14="http://schemas.microsoft.com/office/powerpoint/2010/main" val="3659069962"/>
              </p:ext>
            </p:extLst>
          </p:nvPr>
        </p:nvGraphicFramePr>
        <p:xfrm>
          <a:off x="5192185" y="5987752"/>
          <a:ext cx="1991544" cy="609600"/>
        </p:xfrm>
        <a:graphic>
          <a:graphicData uri="http://schemas.openxmlformats.org/drawingml/2006/table">
            <a:tbl>
              <a:tblPr firstRow="1" bandRow="1">
                <a:tableStyleId>{5C22544A-7EE6-4342-B048-85BDC9FD1C3A}</a:tableStyleId>
              </a:tblPr>
              <a:tblGrid>
                <a:gridCol w="1991544"/>
              </a:tblGrid>
              <a:tr h="294027">
                <a:tc>
                  <a:txBody>
                    <a:bodyPr/>
                    <a:lstStyle/>
                    <a:p>
                      <a:r>
                        <a:rPr lang="es-CL" sz="1400" b="0" dirty="0" smtClean="0">
                          <a:solidFill>
                            <a:schemeClr val="tx1"/>
                          </a:solidFill>
                          <a:latin typeface="Century Gothic" panose="020B0502020202020204" pitchFamily="34" charset="0"/>
                        </a:rPr>
                        <a:t>Puntaje año 2016</a:t>
                      </a:r>
                      <a:endParaRPr lang="es-CL" sz="1400" b="0" dirty="0">
                        <a:solidFill>
                          <a:schemeClr val="tx1"/>
                        </a:solidFill>
                        <a:latin typeface="Century Gothic" panose="020B0502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98111">
                <a:tc>
                  <a:txBody>
                    <a:bodyPr/>
                    <a:lstStyle/>
                    <a:p>
                      <a:r>
                        <a:rPr lang="es-CL" sz="1400" b="0" dirty="0" smtClean="0">
                          <a:solidFill>
                            <a:schemeClr val="tx1"/>
                          </a:solidFill>
                          <a:latin typeface="Century Gothic" panose="020B0502020202020204" pitchFamily="34" charset="0"/>
                        </a:rPr>
                        <a:t>Puntaje año 2015</a:t>
                      </a:r>
                      <a:endParaRPr lang="es-CL" sz="1400" b="0" dirty="0">
                        <a:solidFill>
                          <a:schemeClr val="tx1"/>
                        </a:solidFill>
                        <a:latin typeface="Century Gothic" panose="020B0502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985" y="6005491"/>
            <a:ext cx="63428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5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bwMode="auto">
          <a:xfrm>
            <a:off x="2915816" y="976430"/>
            <a:ext cx="5616624" cy="2780668"/>
          </a:xfrm>
          <a:prstGeom prst="rect">
            <a:avLst/>
          </a:prstGeom>
          <a:noFill/>
          <a:ln w="19050" cap="flat" cmpd="sng" algn="ctr">
            <a:solidFill>
              <a:srgbClr val="5CB5BC"/>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CL" sz="2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0" name="19 Rectángulo"/>
          <p:cNvSpPr/>
          <p:nvPr/>
        </p:nvSpPr>
        <p:spPr bwMode="auto">
          <a:xfrm>
            <a:off x="971600" y="3861048"/>
            <a:ext cx="5616624" cy="2780668"/>
          </a:xfrm>
          <a:prstGeom prst="rect">
            <a:avLst/>
          </a:prstGeom>
          <a:noFill/>
          <a:ln w="19050" cap="flat" cmpd="sng" algn="ctr">
            <a:solidFill>
              <a:srgbClr val="5CB5BC"/>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CL" sz="2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 name="3 Marcador de número de diapositiva"/>
          <p:cNvSpPr>
            <a:spLocks noGrp="1"/>
          </p:cNvSpPr>
          <p:nvPr>
            <p:ph type="sldNum" sz="quarter" idx="12"/>
          </p:nvPr>
        </p:nvSpPr>
        <p:spPr>
          <a:xfrm>
            <a:off x="7092280" y="6400800"/>
            <a:ext cx="1905000" cy="457200"/>
          </a:xfrm>
        </p:spPr>
        <p:txBody>
          <a:bodyPr/>
          <a:lstStyle/>
          <a:p>
            <a:pPr>
              <a:defRPr/>
            </a:pPr>
            <a:fld id="{D5AD7552-99DA-438A-9D57-A178F73F4B55}" type="slidenum">
              <a:rPr lang="es-ES_tradnl" smtClean="0">
                <a:solidFill>
                  <a:srgbClr val="000000"/>
                </a:solidFill>
              </a:rPr>
              <a:pPr>
                <a:defRPr/>
              </a:pPr>
              <a:t>9</a:t>
            </a:fld>
            <a:endParaRPr lang="es-ES_tradnl" dirty="0">
              <a:solidFill>
                <a:srgbClr val="000000"/>
              </a:solidFill>
            </a:endParaRPr>
          </a:p>
        </p:txBody>
      </p:sp>
      <p:sp>
        <p:nvSpPr>
          <p:cNvPr id="5" name="4 CuadroTexto"/>
          <p:cNvSpPr txBox="1"/>
          <p:nvPr/>
        </p:nvSpPr>
        <p:spPr>
          <a:xfrm>
            <a:off x="467544" y="44624"/>
            <a:ext cx="7344816" cy="830997"/>
          </a:xfrm>
          <a:prstGeom prst="rect">
            <a:avLst/>
          </a:prstGeom>
          <a:noFill/>
        </p:spPr>
        <p:txBody>
          <a:bodyPr wrap="square" rtlCol="0">
            <a:spAutoFit/>
          </a:bodyPr>
          <a:lstStyle/>
          <a:p>
            <a:pPr>
              <a:spcBef>
                <a:spcPct val="0"/>
              </a:spcBef>
            </a:pPr>
            <a:r>
              <a:rPr lang="es-CL" sz="2800" b="1" spc="-150" dirty="0" smtClean="0">
                <a:solidFill>
                  <a:srgbClr val="00B050"/>
                </a:solidFill>
                <a:latin typeface="Calibri" pitchFamily="34" charset="0"/>
                <a:cs typeface="Calibri" pitchFamily="34" charset="0"/>
              </a:rPr>
              <a:t>Cumplimiento Ítem </a:t>
            </a:r>
            <a:r>
              <a:rPr lang="es-CL" sz="2800" b="1" spc="-150" dirty="0" smtClean="0">
                <a:solidFill>
                  <a:srgbClr val="00B050"/>
                </a:solidFill>
                <a:latin typeface="Calibri" pitchFamily="34" charset="0"/>
                <a:cs typeface="Calibri" pitchFamily="34" charset="0"/>
              </a:rPr>
              <a:t>1.7: </a:t>
            </a:r>
            <a:endParaRPr lang="es-CL" sz="2800" b="1" spc="-150" dirty="0" smtClean="0">
              <a:solidFill>
                <a:srgbClr val="00B050"/>
              </a:solidFill>
              <a:latin typeface="Calibri" pitchFamily="34" charset="0"/>
              <a:cs typeface="Calibri" pitchFamily="34" charset="0"/>
            </a:endParaRPr>
          </a:p>
          <a:p>
            <a:pPr>
              <a:spcBef>
                <a:spcPct val="0"/>
              </a:spcBef>
            </a:pPr>
            <a:r>
              <a:rPr lang="es-CL" sz="2000" b="1" spc="-150" dirty="0" smtClean="0">
                <a:latin typeface="Calibri" pitchFamily="34" charset="0"/>
                <a:cs typeface="Calibri" pitchFamily="34" charset="0"/>
              </a:rPr>
              <a:t>Remuneraciones de Directores, Presidentes, Vicepresidentes y gerentes.</a:t>
            </a:r>
            <a:endParaRPr lang="es-ES" sz="2000" b="1" spc="-150" dirty="0">
              <a:latin typeface="Calibri" pitchFamily="34" charset="0"/>
              <a:cs typeface="Calibri" pitchFamily="34" charset="0"/>
            </a:endParaRPr>
          </a:p>
        </p:txBody>
      </p:sp>
      <p:pic>
        <p:nvPicPr>
          <p:cNvPr id="6" name="Picture 3"/>
          <p:cNvPicPr>
            <a:picLocks noChangeAspect="1" noChangeArrowheads="1"/>
          </p:cNvPicPr>
          <p:nvPr/>
        </p:nvPicPr>
        <p:blipFill>
          <a:blip r:embed="rId2">
            <a:duotone>
              <a:prstClr val="black"/>
              <a:srgbClr val="92D050">
                <a:tint val="45000"/>
                <a:satMod val="400000"/>
              </a:srgb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512" y="7303"/>
            <a:ext cx="450663" cy="685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C:\Users\ccastillo\Desktop\g453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57" y="2168624"/>
            <a:ext cx="3104027" cy="3176948"/>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bwMode="auto">
          <a:xfrm>
            <a:off x="4932041" y="1052736"/>
            <a:ext cx="3528392" cy="9361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s-CL" sz="2400" b="1" i="0" u="none" strike="noStrike" cap="none" normalizeH="0" baseline="0" dirty="0" smtClean="0">
                <a:ln>
                  <a:noFill/>
                </a:ln>
                <a:solidFill>
                  <a:srgbClr val="7030A0"/>
                </a:solidFill>
                <a:effectLst/>
                <a:latin typeface="Century Gothic" panose="020B0502020202020204" pitchFamily="34" charset="0"/>
                <a:ea typeface="ＭＳ Ｐゴシック" pitchFamily="1" charset="-128"/>
              </a:rPr>
              <a:t>Directores, Presidentes o Vicepresidentes</a:t>
            </a:r>
          </a:p>
        </p:txBody>
      </p:sp>
      <p:sp>
        <p:nvSpPr>
          <p:cNvPr id="19" name="18 Rectángulo"/>
          <p:cNvSpPr/>
          <p:nvPr/>
        </p:nvSpPr>
        <p:spPr bwMode="auto">
          <a:xfrm>
            <a:off x="1043609" y="5661248"/>
            <a:ext cx="3632561" cy="9361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L" sz="2400" b="1" i="0" u="none" strike="noStrike" cap="none" normalizeH="0" baseline="0" dirty="0" smtClean="0">
                <a:ln>
                  <a:noFill/>
                </a:ln>
                <a:solidFill>
                  <a:srgbClr val="7030A0"/>
                </a:solidFill>
                <a:effectLst/>
                <a:latin typeface="Century Gothic" panose="020B0502020202020204" pitchFamily="34" charset="0"/>
                <a:ea typeface="ＭＳ Ｐゴシック" pitchFamily="1" charset="-128"/>
              </a:rPr>
              <a:t>Gerentes responsables de la empresa</a:t>
            </a:r>
          </a:p>
        </p:txBody>
      </p:sp>
      <p:pic>
        <p:nvPicPr>
          <p:cNvPr id="1035" name="Picture 11" descr="C:\Users\ccastillo\Desktop\path169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947025"/>
            <a:ext cx="1552503" cy="16259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 descr="C:\Users\ccastillo\Desktop\path169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97" y="4035257"/>
            <a:ext cx="1552503" cy="1625991"/>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619897" y="2420888"/>
            <a:ext cx="1552503" cy="646331"/>
          </a:xfrm>
          <a:prstGeom prst="rect">
            <a:avLst/>
          </a:prstGeom>
          <a:noFill/>
        </p:spPr>
        <p:txBody>
          <a:bodyPr wrap="square" rtlCol="0">
            <a:spAutoFit/>
          </a:bodyPr>
          <a:lstStyle/>
          <a:p>
            <a:r>
              <a:rPr lang="es-CL" sz="3600" b="1" dirty="0" smtClean="0">
                <a:latin typeface="Berlin Sans FB Demi" panose="020E0802020502020306" pitchFamily="34" charset="0"/>
              </a:rPr>
              <a:t>96,6%</a:t>
            </a:r>
            <a:endParaRPr lang="es-CL" sz="3600" b="1" dirty="0">
              <a:latin typeface="Berlin Sans FB Demi" panose="020E0802020502020306" pitchFamily="34" charset="0"/>
            </a:endParaRPr>
          </a:p>
        </p:txBody>
      </p:sp>
      <p:sp>
        <p:nvSpPr>
          <p:cNvPr id="26" name="25 CuadroTexto"/>
          <p:cNvSpPr txBox="1"/>
          <p:nvPr/>
        </p:nvSpPr>
        <p:spPr>
          <a:xfrm>
            <a:off x="1307386" y="4510861"/>
            <a:ext cx="1552503" cy="646331"/>
          </a:xfrm>
          <a:prstGeom prst="rect">
            <a:avLst/>
          </a:prstGeom>
          <a:noFill/>
        </p:spPr>
        <p:txBody>
          <a:bodyPr wrap="square" rtlCol="0">
            <a:spAutoFit/>
          </a:bodyPr>
          <a:lstStyle/>
          <a:p>
            <a:r>
              <a:rPr lang="es-CL" sz="3600" b="1" dirty="0" smtClean="0">
                <a:latin typeface="Berlin Sans FB Demi" panose="020E0802020502020306" pitchFamily="34" charset="0"/>
              </a:rPr>
              <a:t>89,6%</a:t>
            </a:r>
            <a:endParaRPr lang="es-CL" sz="3600" b="1" dirty="0">
              <a:latin typeface="Berlin Sans FB Demi" panose="020E0802020502020306" pitchFamily="34" charset="0"/>
            </a:endParaRPr>
          </a:p>
        </p:txBody>
      </p:sp>
      <p:grpSp>
        <p:nvGrpSpPr>
          <p:cNvPr id="27" name="26 Grupo"/>
          <p:cNvGrpSpPr/>
          <p:nvPr/>
        </p:nvGrpSpPr>
        <p:grpSpPr>
          <a:xfrm>
            <a:off x="7164290" y="0"/>
            <a:ext cx="2016222" cy="908720"/>
            <a:chOff x="7164290" y="0"/>
            <a:chExt cx="2016222" cy="908720"/>
          </a:xfrm>
        </p:grpSpPr>
        <p:pic>
          <p:nvPicPr>
            <p:cNvPr id="28" name="Picture 2"/>
            <p:cNvPicPr>
              <a:picLocks noChangeAspect="1" noChangeArrowheads="1"/>
            </p:cNvPicPr>
            <p:nvPr/>
          </p:nvPicPr>
          <p:blipFill>
            <a:blip r:embed="rId6" cstate="print"/>
            <a:srcRect/>
            <a:stretch>
              <a:fillRect/>
            </a:stretch>
          </p:blipFill>
          <p:spPr bwMode="auto">
            <a:xfrm>
              <a:off x="7164290" y="0"/>
              <a:ext cx="1857375" cy="723900"/>
            </a:xfrm>
            <a:prstGeom prst="rect">
              <a:avLst/>
            </a:prstGeom>
            <a:noFill/>
            <a:ln w="9525">
              <a:noFill/>
              <a:miter lim="800000"/>
              <a:headEnd/>
              <a:tailEnd/>
            </a:ln>
          </p:spPr>
        </p:pic>
        <p:sp>
          <p:nvSpPr>
            <p:cNvPr id="29" name="28 Rectángulo"/>
            <p:cNvSpPr/>
            <p:nvPr/>
          </p:nvSpPr>
          <p:spPr>
            <a:xfrm>
              <a:off x="7183729" y="654804"/>
              <a:ext cx="1996783" cy="253916"/>
            </a:xfrm>
            <a:prstGeom prst="rect">
              <a:avLst/>
            </a:prstGeom>
          </p:spPr>
          <p:txBody>
            <a:bodyPr wrap="square">
              <a:spAutoFit/>
            </a:bodyPr>
            <a:lstStyle/>
            <a:p>
              <a:pPr algn="ctr"/>
              <a:r>
                <a:rPr lang="es-ES" sz="1050" b="1" i="1" dirty="0">
                  <a:solidFill>
                    <a:srgbClr val="000000"/>
                  </a:solidFill>
                </a:rPr>
                <a:t>Dirección de </a:t>
              </a:r>
              <a:r>
                <a:rPr lang="es-ES" sz="1050" b="1" i="1" dirty="0" smtClean="0">
                  <a:solidFill>
                    <a:srgbClr val="000000"/>
                  </a:solidFill>
                </a:rPr>
                <a:t>Fiscalización</a:t>
              </a:r>
              <a:r>
                <a:rPr lang="es-ES" sz="1050" b="1" i="1" dirty="0">
                  <a:solidFill>
                    <a:srgbClr val="000000"/>
                  </a:solidFill>
                </a:rPr>
                <a:t>.</a:t>
              </a:r>
              <a:endParaRPr lang="es-ES" sz="1050" dirty="0">
                <a:solidFill>
                  <a:srgbClr val="000000"/>
                </a:solidFill>
              </a:endParaRPr>
            </a:p>
          </p:txBody>
        </p:sp>
      </p:grpSp>
    </p:spTree>
    <p:extLst>
      <p:ext uri="{BB962C8B-B14F-4D97-AF65-F5344CB8AC3E}">
        <p14:creationId xmlns:p14="http://schemas.microsoft.com/office/powerpoint/2010/main" val="242082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35"/>
                                        </p:tgtEl>
                                        <p:attrNameLst>
                                          <p:attrName>style.visibility</p:attrName>
                                        </p:attrNameLst>
                                      </p:cBhvr>
                                      <p:to>
                                        <p:strVal val="visible"/>
                                      </p:to>
                                    </p:set>
                                    <p:animEffect transition="in" filter="fade">
                                      <p:cBhvr>
                                        <p:cTn id="13" dur="500"/>
                                        <p:tgtEl>
                                          <p:spTgt spid="10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8" grpId="0"/>
      <p:bldP spid="19" grpId="0"/>
      <p:bldP spid="9" grpId="0"/>
      <p:bldP spid="26" grpId="0"/>
    </p:bldLst>
  </p:timing>
</p:sld>
</file>

<file path=ppt/theme/theme1.xml><?xml version="1.0" encoding="utf-8"?>
<a:theme xmlns:a="http://schemas.openxmlformats.org/drawingml/2006/main" name="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ntilla Presentación Área BP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erior">
  <a:themeElements>
    <a:clrScheme name="inter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erio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inter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i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i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i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i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i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i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i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i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i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i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i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a de Office">
  <a:themeElements>
    <a:clrScheme name="cplt">
      <a:dk1>
        <a:sysClr val="windowText" lastClr="000000"/>
      </a:dk1>
      <a:lt1>
        <a:sysClr val="window" lastClr="FFFFFF"/>
      </a:lt1>
      <a:dk2>
        <a:srgbClr val="1F497D"/>
      </a:dk2>
      <a:lt2>
        <a:srgbClr val="EEECE1"/>
      </a:lt2>
      <a:accent1>
        <a:srgbClr val="4A78BB"/>
      </a:accent1>
      <a:accent2>
        <a:srgbClr val="B8CCE4"/>
      </a:accent2>
      <a:accent3>
        <a:srgbClr val="006871"/>
      </a:accent3>
      <a:accent4>
        <a:srgbClr val="0A96BC"/>
      </a:accent4>
      <a:accent5>
        <a:srgbClr val="17365D"/>
      </a:accent5>
      <a:accent6>
        <a:srgbClr val="D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3031DDD6118064B98263A60566A4507" ma:contentTypeVersion="3" ma:contentTypeDescription="Crear nuevo documento." ma:contentTypeScope="" ma:versionID="467a2f96c504e6cb7fe6bf085138f40d">
  <xsd:schema xmlns:xsd="http://www.w3.org/2001/XMLSchema" xmlns:p="http://schemas.microsoft.com/office/2006/metadata/properties" xmlns:ns2="69384813-26b5-4f7f-9051-66798ef5a7ae" targetNamespace="http://schemas.microsoft.com/office/2006/metadata/properties" ma:root="true" ma:fieldsID="6645d7252a20e726ddeed4d1d733a5a4" ns2:_="">
    <xsd:import namespace="69384813-26b5-4f7f-9051-66798ef5a7ae"/>
    <xsd:element name="properties">
      <xsd:complexType>
        <xsd:sequence>
          <xsd:element name="documentManagement">
            <xsd:complexType>
              <xsd:all>
                <xsd:element ref="ns2:Autor" minOccurs="0"/>
              </xsd:all>
            </xsd:complexType>
          </xsd:element>
        </xsd:sequence>
      </xsd:complexType>
    </xsd:element>
  </xsd:schema>
  <xsd:schema xmlns:xsd="http://www.w3.org/2001/XMLSchema" xmlns:dms="http://schemas.microsoft.com/office/2006/documentManagement/types" targetNamespace="69384813-26b5-4f7f-9051-66798ef5a7ae" elementFormDefault="qualified">
    <xsd:import namespace="http://schemas.microsoft.com/office/2006/documentManagement/types"/>
    <xsd:element name="Autor" ma:index="8" nillable="true" ma:displayName="Autor" ma:internalName="Auto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Autor xmlns="69384813-26b5-4f7f-9051-66798ef5a7ae">Diapositiva</Autor>
  </documentManagement>
</p:properties>
</file>

<file path=customXml/itemProps1.xml><?xml version="1.0" encoding="utf-8"?>
<ds:datastoreItem xmlns:ds="http://schemas.openxmlformats.org/officeDocument/2006/customXml" ds:itemID="{5E685800-0A52-405A-9066-E6C31965FB93}">
  <ds:schemaRefs>
    <ds:schemaRef ds:uri="http://schemas.microsoft.com/sharepoint/v3/contenttype/forms"/>
  </ds:schemaRefs>
</ds:datastoreItem>
</file>

<file path=customXml/itemProps2.xml><?xml version="1.0" encoding="utf-8"?>
<ds:datastoreItem xmlns:ds="http://schemas.openxmlformats.org/officeDocument/2006/customXml" ds:itemID="{32730E1C-04CB-46E0-B5FA-688867E653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384813-26b5-4f7f-9051-66798ef5a7a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CB31465-329C-4023-9EED-972637202E9E}">
  <ds:schemaRefs>
    <ds:schemaRef ds:uri="http://purl.org/dc/terms/"/>
    <ds:schemaRef ds:uri="http://www.w3.org/XML/1998/namespace"/>
    <ds:schemaRef ds:uri="http://schemas.openxmlformats.org/package/2006/metadata/core-properties"/>
    <ds:schemaRef ds:uri="http://schemas.microsoft.com/office/2006/metadata/properties"/>
    <ds:schemaRef ds:uri="69384813-26b5-4f7f-9051-66798ef5a7ae"/>
    <ds:schemaRef ds:uri="http://schemas.microsoft.com/office/2006/documentManagement/typ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5435</TotalTime>
  <Words>1673</Words>
  <Application>Microsoft Office PowerPoint</Application>
  <PresentationFormat>Presentación en pantalla (4:3)</PresentationFormat>
  <Paragraphs>392</Paragraphs>
  <Slides>16</Slides>
  <Notes>1</Notes>
  <HiddenSlides>0</HiddenSlides>
  <MMClips>0</MMClips>
  <ScaleCrop>false</ScaleCrop>
  <HeadingPairs>
    <vt:vector size="4" baseType="variant">
      <vt:variant>
        <vt:lpstr>Tema</vt:lpstr>
      </vt:variant>
      <vt:variant>
        <vt:i4>4</vt:i4>
      </vt:variant>
      <vt:variant>
        <vt:lpstr>Títulos de diapositiva</vt:lpstr>
      </vt:variant>
      <vt:variant>
        <vt:i4>16</vt:i4>
      </vt:variant>
    </vt:vector>
  </HeadingPairs>
  <TitlesOfParts>
    <vt:vector size="20" baseType="lpstr">
      <vt:lpstr>Tema de Office</vt:lpstr>
      <vt:lpstr>Plantilla Presentación Área BPM</vt:lpstr>
      <vt:lpstr>1_interior</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dc:title>
  <dc:creator>kkliwadenko</dc:creator>
  <cp:lastModifiedBy>Mauricio Godoy Godoy</cp:lastModifiedBy>
  <cp:revision>393</cp:revision>
  <cp:lastPrinted>2014-11-18T13:33:17Z</cp:lastPrinted>
  <dcterms:created xsi:type="dcterms:W3CDTF">2012-06-18T17:51:53Z</dcterms:created>
  <dcterms:modified xsi:type="dcterms:W3CDTF">2018-04-20T16:39:40Z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0x01010003031DDD6118064B98263A60566A4507</vt:lpwstr>
  </property>
</Properties>
</file>