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972" r:id="rId6"/>
  </p:sldMasterIdLst>
  <p:notesMasterIdLst>
    <p:notesMasterId r:id="rId20"/>
  </p:notesMasterIdLst>
  <p:sldIdLst>
    <p:sldId id="265" r:id="rId7"/>
    <p:sldId id="361" r:id="rId8"/>
    <p:sldId id="391" r:id="rId9"/>
    <p:sldId id="392" r:id="rId10"/>
    <p:sldId id="388" r:id="rId11"/>
    <p:sldId id="393" r:id="rId12"/>
    <p:sldId id="389" r:id="rId13"/>
    <p:sldId id="396" r:id="rId14"/>
    <p:sldId id="395" r:id="rId15"/>
    <p:sldId id="390" r:id="rId16"/>
    <p:sldId id="383" r:id="rId17"/>
    <p:sldId id="384" r:id="rId18"/>
    <p:sldId id="263" r:id="rId19"/>
  </p:sldIdLst>
  <p:sldSz cx="9144000" cy="6858000" type="screen4x3"/>
  <p:notesSz cx="7010400" cy="92964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astón Avendaño Silva" initials="GA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AA5"/>
    <a:srgbClr val="6387C5"/>
    <a:srgbClr val="248CAD"/>
    <a:srgbClr val="00CCFF"/>
    <a:srgbClr val="17365D"/>
    <a:srgbClr val="4A78BB"/>
    <a:srgbClr val="3366FF"/>
    <a:srgbClr val="3E988D"/>
    <a:srgbClr val="513FD9"/>
    <a:srgbClr val="1925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429" autoAdjust="0"/>
  </p:normalViewPr>
  <p:slideViewPr>
    <p:cSldViewPr>
      <p:cViewPr>
        <p:scale>
          <a:sx n="90" d="100"/>
          <a:sy n="90" d="100"/>
        </p:scale>
        <p:origin x="-5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pivotSource>
    <c:name>[Libro1]Hoja1!Tabla dinámica5</c:name>
    <c:fmtId val="3"/>
  </c:pivotSource>
  <c:chart>
    <c:autoTitleDeleted val="0"/>
    <c:pivotFmts>
      <c:pivotFmt>
        <c:idx val="0"/>
        <c:marker>
          <c:symbol val="none"/>
        </c:marker>
        <c:dLbl>
          <c:idx val="0"/>
          <c:spPr/>
          <c:txPr>
            <a:bodyPr/>
            <a:lstStyle/>
            <a:p>
              <a:pPr>
                <a:defRPr/>
              </a:pPr>
              <a:endParaRPr lang="es-ES"/>
            </a:p>
          </c:txPr>
          <c:showLegendKey val="0"/>
          <c:showVal val="1"/>
          <c:showCatName val="0"/>
          <c:showSerName val="0"/>
          <c:showPercent val="0"/>
          <c:showBubbleSize val="0"/>
        </c:dLbl>
      </c:pivotFmt>
      <c:pivotFmt>
        <c:idx val="1"/>
        <c:marker>
          <c:symbol val="none"/>
        </c:marker>
        <c:dLbl>
          <c:idx val="0"/>
          <c:spPr/>
          <c:txPr>
            <a:bodyPr/>
            <a:lstStyle/>
            <a:p>
              <a:pPr>
                <a:defRPr/>
              </a:pPr>
              <a:endParaRPr lang="es-ES"/>
            </a:p>
          </c:txPr>
          <c:showLegendKey val="0"/>
          <c:showVal val="1"/>
          <c:showCatName val="0"/>
          <c:showSerName val="0"/>
          <c:showPercent val="0"/>
          <c:showBubbleSize val="0"/>
        </c:dLbl>
      </c:pivotFmt>
      <c:pivotFmt>
        <c:idx val="2"/>
        <c:marker>
          <c:symbol val="none"/>
        </c:marker>
        <c:dLbl>
          <c:idx val="0"/>
          <c:spPr/>
          <c:txPr>
            <a:bodyPr/>
            <a:lstStyle/>
            <a:p>
              <a:pPr>
                <a:defRPr/>
              </a:pPr>
              <a:endParaRPr lang="es-ES"/>
            </a:p>
          </c:txPr>
          <c:showLegendKey val="0"/>
          <c:showVal val="1"/>
          <c:showCatName val="0"/>
          <c:showSerName val="0"/>
          <c:showPercent val="0"/>
          <c:showBubbleSize val="0"/>
        </c:dLbl>
      </c:pivotFmt>
      <c:pivotFmt>
        <c:idx val="3"/>
        <c:marker>
          <c:symbol val="none"/>
        </c:marker>
        <c:dLbl>
          <c:idx val="0"/>
          <c:spPr/>
          <c:txPr>
            <a:bodyPr/>
            <a:lstStyle/>
            <a:p>
              <a:pPr>
                <a:defRPr/>
              </a:pPr>
              <a:endParaRPr lang="es-ES"/>
            </a:p>
          </c:txPr>
          <c:showLegendKey val="0"/>
          <c:showVal val="1"/>
          <c:showCatName val="0"/>
          <c:showSerName val="0"/>
          <c:showPercent val="0"/>
          <c:showBubbleSize val="0"/>
        </c:dLbl>
      </c:pivotFmt>
      <c:pivotFmt>
        <c:idx val="4"/>
        <c:marker>
          <c:symbol val="none"/>
        </c:marker>
        <c:dLbl>
          <c:idx val="0"/>
          <c:spPr/>
          <c:txPr>
            <a:bodyPr/>
            <a:lstStyle/>
            <a:p>
              <a:pPr>
                <a:defRPr/>
              </a:pPr>
              <a:endParaRPr lang="es-ES"/>
            </a:p>
          </c:txPr>
          <c:showLegendKey val="0"/>
          <c:showVal val="1"/>
          <c:showCatName val="0"/>
          <c:showSerName val="0"/>
          <c:showPercent val="0"/>
          <c:showBubbleSize val="0"/>
        </c:dLbl>
      </c:pivotFmt>
      <c:pivotFmt>
        <c:idx val="5"/>
        <c:marker>
          <c:symbol val="none"/>
        </c:marker>
        <c:dLbl>
          <c:idx val="0"/>
          <c:spPr/>
          <c:txPr>
            <a:bodyPr/>
            <a:lstStyle/>
            <a:p>
              <a:pPr>
                <a:defRPr/>
              </a:pPr>
              <a:endParaRPr lang="es-ES"/>
            </a:p>
          </c:txPr>
          <c:showLegendKey val="0"/>
          <c:showVal val="1"/>
          <c:showCatName val="0"/>
          <c:showSerName val="0"/>
          <c:showPercent val="0"/>
          <c:showBubbleSize val="0"/>
        </c:dLbl>
      </c:pivotFmt>
      <c:pivotFmt>
        <c:idx val="6"/>
        <c:marker>
          <c:symbol val="none"/>
        </c:marker>
        <c:dLbl>
          <c:idx val="0"/>
          <c:spPr/>
          <c:txPr>
            <a:bodyPr/>
            <a:lstStyle/>
            <a:p>
              <a:pPr>
                <a:defRPr/>
              </a:pPr>
              <a:endParaRPr lang="es-ES"/>
            </a:p>
          </c:txPr>
          <c:showLegendKey val="0"/>
          <c:showVal val="1"/>
          <c:showCatName val="0"/>
          <c:showSerName val="0"/>
          <c:showPercent val="0"/>
          <c:showBubbleSize val="0"/>
        </c:dLbl>
      </c:pivotFmt>
      <c:pivotFmt>
        <c:idx val="7"/>
        <c:marker>
          <c:symbol val="none"/>
        </c:marker>
        <c:dLbl>
          <c:idx val="0"/>
          <c:spPr/>
          <c:txPr>
            <a:bodyPr/>
            <a:lstStyle/>
            <a:p>
              <a:pPr>
                <a:defRPr/>
              </a:pPr>
              <a:endParaRPr lang="es-ES"/>
            </a:p>
          </c:txPr>
          <c:showLegendKey val="0"/>
          <c:showVal val="1"/>
          <c:showCatName val="0"/>
          <c:showSerName val="0"/>
          <c:showPercent val="0"/>
          <c:showBubbleSize val="0"/>
        </c:dLbl>
      </c:pivotFmt>
      <c:pivotFmt>
        <c:idx val="8"/>
        <c:marker>
          <c:symbol val="none"/>
        </c:marker>
        <c:dLbl>
          <c:idx val="0"/>
          <c:spPr/>
          <c:txPr>
            <a:bodyPr/>
            <a:lstStyle/>
            <a:p>
              <a:pPr>
                <a:defRPr/>
              </a:pPr>
              <a:endParaRPr lang="es-ES"/>
            </a:p>
          </c:txPr>
          <c:showLegendKey val="0"/>
          <c:showVal val="1"/>
          <c:showCatName val="0"/>
          <c:showSerName val="0"/>
          <c:showPercent val="0"/>
          <c:showBubbleSize val="0"/>
        </c:dLbl>
      </c:pivotFmt>
    </c:pivotFmts>
    <c:plotArea>
      <c:layout/>
      <c:barChart>
        <c:barDir val="col"/>
        <c:grouping val="percentStacked"/>
        <c:varyColors val="0"/>
        <c:ser>
          <c:idx val="0"/>
          <c:order val="0"/>
          <c:tx>
            <c:strRef>
              <c:f>Hoja1!$I$75:$I$76</c:f>
              <c:strCache>
                <c:ptCount val="1"/>
                <c:pt idx="0">
                  <c:v>Audiencias</c:v>
                </c:pt>
              </c:strCache>
            </c:strRef>
          </c:tx>
          <c:invertIfNegative val="0"/>
          <c:cat>
            <c:strRef>
              <c:f>Hoja1!$H$77:$H$86</c:f>
              <c:strCache>
                <c:ptCount val="9"/>
                <c:pt idx="0">
                  <c:v>.Noviembre-2014</c:v>
                </c:pt>
                <c:pt idx="1">
                  <c:v>.Diciembre-2014</c:v>
                </c:pt>
                <c:pt idx="2">
                  <c:v>.Enero-2015</c:v>
                </c:pt>
                <c:pt idx="3">
                  <c:v>.Febrero-2015</c:v>
                </c:pt>
                <c:pt idx="4">
                  <c:v>.Marzo-2015</c:v>
                </c:pt>
                <c:pt idx="5">
                  <c:v>.Abril-2015</c:v>
                </c:pt>
                <c:pt idx="6">
                  <c:v>.Mayo-2015</c:v>
                </c:pt>
                <c:pt idx="7">
                  <c:v>.Junio-2015</c:v>
                </c:pt>
                <c:pt idx="8">
                  <c:v>Sin fecha</c:v>
                </c:pt>
              </c:strCache>
            </c:strRef>
          </c:cat>
          <c:val>
            <c:numRef>
              <c:f>Hoja1!$I$77:$I$86</c:f>
              <c:numCache>
                <c:formatCode>General</c:formatCode>
                <c:ptCount val="9"/>
                <c:pt idx="0">
                  <c:v>1</c:v>
                </c:pt>
                <c:pt idx="1">
                  <c:v>198</c:v>
                </c:pt>
                <c:pt idx="2">
                  <c:v>265</c:v>
                </c:pt>
                <c:pt idx="3">
                  <c:v>69</c:v>
                </c:pt>
                <c:pt idx="4">
                  <c:v>306</c:v>
                </c:pt>
                <c:pt idx="5">
                  <c:v>408</c:v>
                </c:pt>
                <c:pt idx="6">
                  <c:v>1160</c:v>
                </c:pt>
                <c:pt idx="7">
                  <c:v>1611</c:v>
                </c:pt>
              </c:numCache>
            </c:numRef>
          </c:val>
        </c:ser>
        <c:ser>
          <c:idx val="1"/>
          <c:order val="1"/>
          <c:tx>
            <c:strRef>
              <c:f>Hoja1!$J$75:$J$76</c:f>
              <c:strCache>
                <c:ptCount val="1"/>
                <c:pt idx="0">
                  <c:v>Donativo</c:v>
                </c:pt>
              </c:strCache>
            </c:strRef>
          </c:tx>
          <c:invertIfNegative val="0"/>
          <c:cat>
            <c:strRef>
              <c:f>Hoja1!$H$77:$H$86</c:f>
              <c:strCache>
                <c:ptCount val="9"/>
                <c:pt idx="0">
                  <c:v>.Noviembre-2014</c:v>
                </c:pt>
                <c:pt idx="1">
                  <c:v>.Diciembre-2014</c:v>
                </c:pt>
                <c:pt idx="2">
                  <c:v>.Enero-2015</c:v>
                </c:pt>
                <c:pt idx="3">
                  <c:v>.Febrero-2015</c:v>
                </c:pt>
                <c:pt idx="4">
                  <c:v>.Marzo-2015</c:v>
                </c:pt>
                <c:pt idx="5">
                  <c:v>.Abril-2015</c:v>
                </c:pt>
                <c:pt idx="6">
                  <c:v>.Mayo-2015</c:v>
                </c:pt>
                <c:pt idx="7">
                  <c:v>.Junio-2015</c:v>
                </c:pt>
                <c:pt idx="8">
                  <c:v>Sin fecha</c:v>
                </c:pt>
              </c:strCache>
            </c:strRef>
          </c:cat>
          <c:val>
            <c:numRef>
              <c:f>Hoja1!$J$77:$J$86</c:f>
              <c:numCache>
                <c:formatCode>General</c:formatCode>
                <c:ptCount val="9"/>
                <c:pt idx="0">
                  <c:v>5</c:v>
                </c:pt>
                <c:pt idx="1">
                  <c:v>476</c:v>
                </c:pt>
                <c:pt idx="2">
                  <c:v>294</c:v>
                </c:pt>
                <c:pt idx="3">
                  <c:v>57</c:v>
                </c:pt>
                <c:pt idx="4">
                  <c:v>126</c:v>
                </c:pt>
                <c:pt idx="5">
                  <c:v>144</c:v>
                </c:pt>
                <c:pt idx="6">
                  <c:v>303</c:v>
                </c:pt>
                <c:pt idx="7">
                  <c:v>340</c:v>
                </c:pt>
              </c:numCache>
            </c:numRef>
          </c:val>
        </c:ser>
        <c:ser>
          <c:idx val="2"/>
          <c:order val="2"/>
          <c:tx>
            <c:strRef>
              <c:f>Hoja1!$K$75:$K$76</c:f>
              <c:strCache>
                <c:ptCount val="1"/>
                <c:pt idx="0">
                  <c:v>Viajes</c:v>
                </c:pt>
              </c:strCache>
            </c:strRef>
          </c:tx>
          <c:invertIfNegative val="0"/>
          <c:cat>
            <c:strRef>
              <c:f>Hoja1!$H$77:$H$86</c:f>
              <c:strCache>
                <c:ptCount val="9"/>
                <c:pt idx="0">
                  <c:v>.Noviembre-2014</c:v>
                </c:pt>
                <c:pt idx="1">
                  <c:v>.Diciembre-2014</c:v>
                </c:pt>
                <c:pt idx="2">
                  <c:v>.Enero-2015</c:v>
                </c:pt>
                <c:pt idx="3">
                  <c:v>.Febrero-2015</c:v>
                </c:pt>
                <c:pt idx="4">
                  <c:v>.Marzo-2015</c:v>
                </c:pt>
                <c:pt idx="5">
                  <c:v>.Abril-2015</c:v>
                </c:pt>
                <c:pt idx="6">
                  <c:v>.Mayo-2015</c:v>
                </c:pt>
                <c:pt idx="7">
                  <c:v>.Junio-2015</c:v>
                </c:pt>
                <c:pt idx="8">
                  <c:v>Sin fecha</c:v>
                </c:pt>
              </c:strCache>
            </c:strRef>
          </c:cat>
          <c:val>
            <c:numRef>
              <c:f>Hoja1!$K$77:$K$86</c:f>
              <c:numCache>
                <c:formatCode>General</c:formatCode>
                <c:ptCount val="9"/>
                <c:pt idx="0">
                  <c:v>19</c:v>
                </c:pt>
                <c:pt idx="1">
                  <c:v>254</c:v>
                </c:pt>
                <c:pt idx="2">
                  <c:v>247</c:v>
                </c:pt>
                <c:pt idx="3">
                  <c:v>58</c:v>
                </c:pt>
                <c:pt idx="4">
                  <c:v>288</c:v>
                </c:pt>
                <c:pt idx="5">
                  <c:v>445</c:v>
                </c:pt>
                <c:pt idx="6">
                  <c:v>2910</c:v>
                </c:pt>
                <c:pt idx="7">
                  <c:v>3263</c:v>
                </c:pt>
                <c:pt idx="8">
                  <c:v>10</c:v>
                </c:pt>
              </c:numCache>
            </c:numRef>
          </c:val>
        </c:ser>
        <c:dLbls>
          <c:showLegendKey val="0"/>
          <c:showVal val="1"/>
          <c:showCatName val="0"/>
          <c:showSerName val="0"/>
          <c:showPercent val="0"/>
          <c:showBubbleSize val="0"/>
        </c:dLbls>
        <c:gapWidth val="75"/>
        <c:overlap val="100"/>
        <c:axId val="52204032"/>
        <c:axId val="33031872"/>
      </c:barChart>
      <c:catAx>
        <c:axId val="52204032"/>
        <c:scaling>
          <c:orientation val="minMax"/>
        </c:scaling>
        <c:delete val="0"/>
        <c:axPos val="b"/>
        <c:majorTickMark val="none"/>
        <c:minorTickMark val="none"/>
        <c:tickLblPos val="nextTo"/>
        <c:crossAx val="33031872"/>
        <c:crosses val="autoZero"/>
        <c:auto val="1"/>
        <c:lblAlgn val="ctr"/>
        <c:lblOffset val="100"/>
        <c:noMultiLvlLbl val="0"/>
      </c:catAx>
      <c:valAx>
        <c:axId val="33031872"/>
        <c:scaling>
          <c:orientation val="minMax"/>
        </c:scaling>
        <c:delete val="0"/>
        <c:axPos val="l"/>
        <c:numFmt formatCode="0%" sourceLinked="1"/>
        <c:majorTickMark val="none"/>
        <c:minorTickMark val="none"/>
        <c:tickLblPos val="nextTo"/>
        <c:crossAx val="52204032"/>
        <c:crosses val="autoZero"/>
        <c:crossBetween val="between"/>
      </c:valAx>
    </c:plotArea>
    <c:legend>
      <c:legendPos val="b"/>
      <c:layout/>
      <c:overlay val="0"/>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pivotSource>
    <c:name>[Libro1]Hoja1!Tabla dinámica4</c:name>
    <c:fmtId val="3"/>
  </c:pivotSource>
  <c:chart>
    <c:autoTitleDeleted val="1"/>
    <c:pivotFmts>
      <c:pivotFmt>
        <c:idx val="0"/>
      </c:pivotFmt>
      <c:pivotFmt>
        <c:idx val="1"/>
        <c:dLbl>
          <c:idx val="0"/>
          <c:spPr/>
          <c:txPr>
            <a:bodyPr/>
            <a:lstStyle/>
            <a:p>
              <a:pPr>
                <a:defRPr/>
              </a:pPr>
              <a:endParaRPr lang="es-ES"/>
            </a:p>
          </c:txPr>
          <c:showLegendKey val="0"/>
          <c:showVal val="1"/>
          <c:showCatName val="0"/>
          <c:showSerName val="0"/>
          <c:showPercent val="0"/>
          <c:showBubbleSize val="0"/>
        </c:dLbl>
      </c:pivotFmt>
      <c:pivotFmt>
        <c:idx val="2"/>
        <c:dLbl>
          <c:idx val="0"/>
          <c:spPr/>
          <c:txPr>
            <a:bodyPr/>
            <a:lstStyle/>
            <a:p>
              <a:pPr>
                <a:defRPr/>
              </a:pPr>
              <a:endParaRPr lang="es-ES"/>
            </a:p>
          </c:txPr>
          <c:showLegendKey val="0"/>
          <c:showVal val="1"/>
          <c:showCatName val="0"/>
          <c:showSerName val="0"/>
          <c:showPercent val="0"/>
          <c:showBubbleSize val="0"/>
        </c:dLbl>
      </c:pivotFmt>
      <c:pivotFmt>
        <c:idx val="3"/>
        <c:dLbl>
          <c:idx val="0"/>
          <c:spPr/>
          <c:txPr>
            <a:bodyPr/>
            <a:lstStyle/>
            <a:p>
              <a:pPr>
                <a:defRPr/>
              </a:pPr>
              <a:endParaRPr lang="es-ES"/>
            </a:p>
          </c:txPr>
          <c:showLegendKey val="0"/>
          <c:showVal val="1"/>
          <c:showCatName val="0"/>
          <c:showSerName val="0"/>
          <c:showPercent val="0"/>
          <c:showBubbleSize val="0"/>
        </c:dLbl>
      </c:pivotFmt>
      <c:pivotFmt>
        <c:idx val="4"/>
      </c:pivotFmt>
      <c:pivotFmt>
        <c:idx val="5"/>
      </c:pivotFmt>
      <c:pivotFmt>
        <c:idx val="6"/>
      </c:pivotFmt>
      <c:pivotFmt>
        <c:idx val="7"/>
        <c:dLbl>
          <c:idx val="0"/>
          <c:spPr/>
          <c:txPr>
            <a:bodyPr/>
            <a:lstStyle/>
            <a:p>
              <a:pPr>
                <a:defRPr/>
              </a:pPr>
              <a:endParaRPr lang="es-ES"/>
            </a:p>
          </c:txPr>
          <c:showLegendKey val="0"/>
          <c:showVal val="1"/>
          <c:showCatName val="0"/>
          <c:showSerName val="0"/>
          <c:showPercent val="0"/>
          <c:showBubbleSize val="0"/>
        </c:dLbl>
      </c:pivotFmt>
      <c:pivotFmt>
        <c:idx val="8"/>
        <c:dLbl>
          <c:idx val="0"/>
          <c:spPr/>
          <c:txPr>
            <a:bodyPr/>
            <a:lstStyle/>
            <a:p>
              <a:pPr>
                <a:defRPr/>
              </a:pPr>
              <a:endParaRPr lang="es-ES"/>
            </a:p>
          </c:txPr>
          <c:showLegendKey val="0"/>
          <c:showVal val="1"/>
          <c:showCatName val="0"/>
          <c:showSerName val="0"/>
          <c:showPercent val="0"/>
          <c:showBubbleSize val="0"/>
        </c:dLbl>
      </c:pivotFmt>
      <c:pivotFmt>
        <c:idx val="9"/>
        <c:dLbl>
          <c:idx val="0"/>
          <c:spPr/>
          <c:txPr>
            <a:bodyPr/>
            <a:lstStyle/>
            <a:p>
              <a:pPr>
                <a:defRPr/>
              </a:pPr>
              <a:endParaRPr lang="es-ES"/>
            </a:p>
          </c:txPr>
          <c:showLegendKey val="0"/>
          <c:showVal val="1"/>
          <c:showCatName val="0"/>
          <c:showSerName val="0"/>
          <c:showPercent val="0"/>
          <c:showBubbleSize val="0"/>
        </c:dLbl>
      </c:pivotFmt>
      <c:pivotFmt>
        <c:idx val="10"/>
        <c:dLbl>
          <c:idx val="0"/>
          <c:spPr/>
          <c:txPr>
            <a:bodyPr/>
            <a:lstStyle/>
            <a:p>
              <a:pPr>
                <a:defRPr/>
              </a:pPr>
              <a:endParaRPr lang="es-ES"/>
            </a:p>
          </c:txPr>
          <c:showLegendKey val="0"/>
          <c:showVal val="1"/>
          <c:showCatName val="0"/>
          <c:showSerName val="0"/>
          <c:showPercent val="0"/>
          <c:showBubbleSize val="0"/>
        </c:dLbl>
      </c:pivotFmt>
      <c:pivotFmt>
        <c:idx val="11"/>
        <c:dLbl>
          <c:idx val="0"/>
          <c:spPr/>
          <c:txPr>
            <a:bodyPr/>
            <a:lstStyle/>
            <a:p>
              <a:pPr>
                <a:defRPr/>
              </a:pPr>
              <a:endParaRPr lang="es-ES"/>
            </a:p>
          </c:txPr>
          <c:showLegendKey val="0"/>
          <c:showVal val="1"/>
          <c:showCatName val="0"/>
          <c:showSerName val="0"/>
          <c:showPercent val="0"/>
          <c:showBubbleSize val="0"/>
        </c:dLbl>
      </c:pivotFmt>
      <c:pivotFmt>
        <c:idx val="12"/>
        <c:dLbl>
          <c:idx val="0"/>
          <c:spPr/>
          <c:txPr>
            <a:bodyPr/>
            <a:lstStyle/>
            <a:p>
              <a:pPr>
                <a:defRPr/>
              </a:pPr>
              <a:endParaRPr lang="es-ES"/>
            </a:p>
          </c:txPr>
          <c:showLegendKey val="0"/>
          <c:showVal val="1"/>
          <c:showCatName val="0"/>
          <c:showSerName val="0"/>
          <c:showPercent val="0"/>
          <c:showBubbleSize val="0"/>
        </c:dLbl>
      </c:pivotFmt>
    </c:pivotFmts>
    <c:plotArea>
      <c:layout/>
      <c:lineChart>
        <c:grouping val="standard"/>
        <c:varyColors val="0"/>
        <c:ser>
          <c:idx val="0"/>
          <c:order val="0"/>
          <c:tx>
            <c:strRef>
              <c:f>Hoja1!$I$31:$I$32</c:f>
              <c:strCache>
                <c:ptCount val="1"/>
                <c:pt idx="0">
                  <c:v>Audiencias</c:v>
                </c:pt>
              </c:strCache>
            </c:strRef>
          </c:tx>
          <c:cat>
            <c:strRef>
              <c:f>Hoja1!$H$33:$H$42</c:f>
              <c:strCache>
                <c:ptCount val="9"/>
                <c:pt idx="0">
                  <c:v>.Noviembre-2014</c:v>
                </c:pt>
                <c:pt idx="1">
                  <c:v>.Diciembre-2014</c:v>
                </c:pt>
                <c:pt idx="2">
                  <c:v>.Enero-2015</c:v>
                </c:pt>
                <c:pt idx="3">
                  <c:v>.Febrero-2015</c:v>
                </c:pt>
                <c:pt idx="4">
                  <c:v>.Marzo-2015</c:v>
                </c:pt>
                <c:pt idx="5">
                  <c:v>.Abril-2015</c:v>
                </c:pt>
                <c:pt idx="6">
                  <c:v>.Mayo-2015</c:v>
                </c:pt>
                <c:pt idx="7">
                  <c:v>.Junio-2015</c:v>
                </c:pt>
                <c:pt idx="8">
                  <c:v>Sin fecha</c:v>
                </c:pt>
              </c:strCache>
            </c:strRef>
          </c:cat>
          <c:val>
            <c:numRef>
              <c:f>Hoja1!$I$33:$I$42</c:f>
              <c:numCache>
                <c:formatCode>General</c:formatCode>
                <c:ptCount val="9"/>
                <c:pt idx="0">
                  <c:v>1</c:v>
                </c:pt>
                <c:pt idx="1">
                  <c:v>198</c:v>
                </c:pt>
                <c:pt idx="2">
                  <c:v>265</c:v>
                </c:pt>
                <c:pt idx="3">
                  <c:v>69</c:v>
                </c:pt>
                <c:pt idx="4">
                  <c:v>306</c:v>
                </c:pt>
                <c:pt idx="5">
                  <c:v>408</c:v>
                </c:pt>
                <c:pt idx="6">
                  <c:v>1160</c:v>
                </c:pt>
                <c:pt idx="7">
                  <c:v>1611</c:v>
                </c:pt>
              </c:numCache>
            </c:numRef>
          </c:val>
          <c:smooth val="0"/>
        </c:ser>
        <c:ser>
          <c:idx val="1"/>
          <c:order val="1"/>
          <c:tx>
            <c:strRef>
              <c:f>Hoja1!$J$31:$J$32</c:f>
              <c:strCache>
                <c:ptCount val="1"/>
                <c:pt idx="0">
                  <c:v>Donativo</c:v>
                </c:pt>
              </c:strCache>
            </c:strRef>
          </c:tx>
          <c:cat>
            <c:strRef>
              <c:f>Hoja1!$H$33:$H$42</c:f>
              <c:strCache>
                <c:ptCount val="9"/>
                <c:pt idx="0">
                  <c:v>.Noviembre-2014</c:v>
                </c:pt>
                <c:pt idx="1">
                  <c:v>.Diciembre-2014</c:v>
                </c:pt>
                <c:pt idx="2">
                  <c:v>.Enero-2015</c:v>
                </c:pt>
                <c:pt idx="3">
                  <c:v>.Febrero-2015</c:v>
                </c:pt>
                <c:pt idx="4">
                  <c:v>.Marzo-2015</c:v>
                </c:pt>
                <c:pt idx="5">
                  <c:v>.Abril-2015</c:v>
                </c:pt>
                <c:pt idx="6">
                  <c:v>.Mayo-2015</c:v>
                </c:pt>
                <c:pt idx="7">
                  <c:v>.Junio-2015</c:v>
                </c:pt>
                <c:pt idx="8">
                  <c:v>Sin fecha</c:v>
                </c:pt>
              </c:strCache>
            </c:strRef>
          </c:cat>
          <c:val>
            <c:numRef>
              <c:f>Hoja1!$J$33:$J$42</c:f>
              <c:numCache>
                <c:formatCode>General</c:formatCode>
                <c:ptCount val="9"/>
                <c:pt idx="0">
                  <c:v>5</c:v>
                </c:pt>
                <c:pt idx="1">
                  <c:v>476</c:v>
                </c:pt>
                <c:pt idx="2">
                  <c:v>294</c:v>
                </c:pt>
                <c:pt idx="3">
                  <c:v>57</c:v>
                </c:pt>
                <c:pt idx="4">
                  <c:v>126</c:v>
                </c:pt>
                <c:pt idx="5">
                  <c:v>144</c:v>
                </c:pt>
                <c:pt idx="6">
                  <c:v>303</c:v>
                </c:pt>
                <c:pt idx="7">
                  <c:v>340</c:v>
                </c:pt>
              </c:numCache>
            </c:numRef>
          </c:val>
          <c:smooth val="0"/>
        </c:ser>
        <c:ser>
          <c:idx val="2"/>
          <c:order val="2"/>
          <c:tx>
            <c:strRef>
              <c:f>Hoja1!$K$31:$K$32</c:f>
              <c:strCache>
                <c:ptCount val="1"/>
                <c:pt idx="0">
                  <c:v>Viajes</c:v>
                </c:pt>
              </c:strCache>
            </c:strRef>
          </c:tx>
          <c:cat>
            <c:strRef>
              <c:f>Hoja1!$H$33:$H$42</c:f>
              <c:strCache>
                <c:ptCount val="9"/>
                <c:pt idx="0">
                  <c:v>.Noviembre-2014</c:v>
                </c:pt>
                <c:pt idx="1">
                  <c:v>.Diciembre-2014</c:v>
                </c:pt>
                <c:pt idx="2">
                  <c:v>.Enero-2015</c:v>
                </c:pt>
                <c:pt idx="3">
                  <c:v>.Febrero-2015</c:v>
                </c:pt>
                <c:pt idx="4">
                  <c:v>.Marzo-2015</c:v>
                </c:pt>
                <c:pt idx="5">
                  <c:v>.Abril-2015</c:v>
                </c:pt>
                <c:pt idx="6">
                  <c:v>.Mayo-2015</c:v>
                </c:pt>
                <c:pt idx="7">
                  <c:v>.Junio-2015</c:v>
                </c:pt>
                <c:pt idx="8">
                  <c:v>Sin fecha</c:v>
                </c:pt>
              </c:strCache>
            </c:strRef>
          </c:cat>
          <c:val>
            <c:numRef>
              <c:f>Hoja1!$K$33:$K$42</c:f>
              <c:numCache>
                <c:formatCode>General</c:formatCode>
                <c:ptCount val="9"/>
                <c:pt idx="0">
                  <c:v>19</c:v>
                </c:pt>
                <c:pt idx="1">
                  <c:v>254</c:v>
                </c:pt>
                <c:pt idx="2">
                  <c:v>247</c:v>
                </c:pt>
                <c:pt idx="3">
                  <c:v>58</c:v>
                </c:pt>
                <c:pt idx="4">
                  <c:v>288</c:v>
                </c:pt>
                <c:pt idx="5">
                  <c:v>445</c:v>
                </c:pt>
                <c:pt idx="6">
                  <c:v>2910</c:v>
                </c:pt>
                <c:pt idx="7">
                  <c:v>3263</c:v>
                </c:pt>
                <c:pt idx="8">
                  <c:v>10</c:v>
                </c:pt>
              </c:numCache>
            </c:numRef>
          </c:val>
          <c:smooth val="0"/>
        </c:ser>
        <c:dLbls>
          <c:showLegendKey val="0"/>
          <c:showVal val="1"/>
          <c:showCatName val="0"/>
          <c:showSerName val="0"/>
          <c:showPercent val="0"/>
          <c:showBubbleSize val="0"/>
        </c:dLbls>
        <c:marker val="1"/>
        <c:smooth val="0"/>
        <c:axId val="52003328"/>
        <c:axId val="39485440"/>
      </c:lineChart>
      <c:catAx>
        <c:axId val="52003328"/>
        <c:scaling>
          <c:orientation val="minMax"/>
        </c:scaling>
        <c:delete val="0"/>
        <c:axPos val="b"/>
        <c:majorTickMark val="none"/>
        <c:minorTickMark val="none"/>
        <c:tickLblPos val="nextTo"/>
        <c:crossAx val="39485440"/>
        <c:crosses val="autoZero"/>
        <c:auto val="1"/>
        <c:lblAlgn val="ctr"/>
        <c:lblOffset val="100"/>
        <c:noMultiLvlLbl val="0"/>
      </c:catAx>
      <c:valAx>
        <c:axId val="39485440"/>
        <c:scaling>
          <c:orientation val="minMax"/>
        </c:scaling>
        <c:delete val="0"/>
        <c:axPos val="l"/>
        <c:majorGridlines/>
        <c:numFmt formatCode="General" sourceLinked="1"/>
        <c:majorTickMark val="none"/>
        <c:minorTickMark val="none"/>
        <c:tickLblPos val="nextTo"/>
        <c:crossAx val="52003328"/>
        <c:crosses val="autoZero"/>
        <c:crossBetween val="between"/>
      </c:valAx>
    </c:plotArea>
    <c:legend>
      <c:legendPos val="r"/>
      <c:layout/>
      <c:overlay val="0"/>
    </c:legend>
    <c:plotVisOnly val="1"/>
    <c:dispBlanksAs val="gap"/>
    <c:showDLblsOverMax val="0"/>
  </c:chart>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CD738741-BD48-4DC3-A1A8-4E89D4697E2E}" type="datetimeFigureOut">
              <a:rPr lang="es-CL" smtClean="0"/>
              <a:pPr/>
              <a:t>13-07-2015</a:t>
            </a:fld>
            <a:endParaRPr lang="es-CL"/>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CFB4CE07-BAA8-499A-B5E9-B76148CAC86D}" type="slidenum">
              <a:rPr lang="es-CL" smtClean="0"/>
              <a:pPr/>
              <a:t>‹Nº›</a:t>
            </a:fld>
            <a:endParaRPr lang="es-CL"/>
          </a:p>
        </p:txBody>
      </p:sp>
    </p:spTree>
    <p:extLst>
      <p:ext uri="{BB962C8B-B14F-4D97-AF65-F5344CB8AC3E}">
        <p14:creationId xmlns:p14="http://schemas.microsoft.com/office/powerpoint/2010/main" val="1505704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1940239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224480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7233113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L">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030790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CL">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505527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CL">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1041414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CL">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9467322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L">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951157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L">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5727577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997320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1028228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22488872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7204849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22231823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6" name="5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7" name="6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26676564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8" name="7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9" name="8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11724707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4" name="3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5" name="4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26428096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3" name="2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4" name="3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166964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6" name="5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7" name="6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31347895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6" name="5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7" name="6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35879100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22162625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5" name="4 Marcador de pie de página"/>
          <p:cNvSpPr>
            <a:spLocks noGrp="1"/>
          </p:cNvSpPr>
          <p:nvPr>
            <p:ph type="ftr" sz="quarter" idx="11"/>
          </p:nvPr>
        </p:nvSpPr>
        <p:spPr/>
        <p:txBody>
          <a:bodyPr/>
          <a:lstStyle/>
          <a:p>
            <a:endParaRPr lang="es-CL">
              <a:solidFill>
                <a:prstClr val="black">
                  <a:tint val="75000"/>
                </a:prstClr>
              </a:solidFill>
              <a:latin typeface="Calibri"/>
            </a:endParaRPr>
          </a:p>
        </p:txBody>
      </p:sp>
      <p:sp>
        <p:nvSpPr>
          <p:cNvPr id="6" name="5 Marcador de número de diapositiva"/>
          <p:cNvSpPr>
            <a:spLocks noGrp="1"/>
          </p:cNvSpPr>
          <p:nvPr>
            <p:ph type="sldNum" sz="quarter" idx="12"/>
          </p:nvPr>
        </p:nvSpPr>
        <p:spPr/>
        <p:txBody>
          <a:body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3963876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576465C-9833-4CCF-AB68-FBA27C5AEF55}" type="datetimeFigureOut">
              <a:rPr lang="es-CL" smtClean="0"/>
              <a:pPr/>
              <a:t>13-07-2015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90D158CA-333E-43F6-BF33-18906550D68B}"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6465C-9833-4CCF-AB68-FBA27C5AEF55}" type="datetimeFigureOut">
              <a:rPr lang="es-CL" smtClean="0"/>
              <a:pPr/>
              <a:t>13-07-2015</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158CA-333E-43F6-BF33-18906550D68B}"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6465C-9833-4CCF-AB68-FBA27C5AEF55}" type="datetimeFigureOut">
              <a:rPr lang="es-CL" smtClean="0">
                <a:solidFill>
                  <a:prstClr val="black">
                    <a:tint val="75000"/>
                  </a:prstClr>
                </a:solidFill>
              </a:rPr>
              <a:pPr/>
              <a:t>13-07-2015</a:t>
            </a:fld>
            <a:endParaRPr lang="es-CL">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158CA-333E-43F6-BF33-18906550D68B}"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6578478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6465C-9833-4CCF-AB68-FBA27C5AEF55}" type="datetimeFigureOut">
              <a:rPr lang="es-CL" smtClean="0">
                <a:solidFill>
                  <a:prstClr val="black">
                    <a:tint val="75000"/>
                  </a:prstClr>
                </a:solidFill>
                <a:latin typeface="Calibri"/>
              </a:rPr>
              <a:pPr/>
              <a:t>13-07-2015</a:t>
            </a:fld>
            <a:endParaRPr lang="es-CL">
              <a:solidFill>
                <a:prstClr val="black">
                  <a:tint val="75000"/>
                </a:prstClr>
              </a:solidFill>
              <a:latin typeface="Calibri"/>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solidFill>
                <a:prstClr val="black">
                  <a:tint val="75000"/>
                </a:prstClr>
              </a:solidFill>
              <a:latin typeface="Calibri"/>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D158CA-333E-43F6-BF33-18906550D68B}" type="slidenum">
              <a:rPr lang="es-CL" smtClean="0">
                <a:solidFill>
                  <a:prstClr val="black">
                    <a:tint val="75000"/>
                  </a:prstClr>
                </a:solidFill>
                <a:latin typeface="Calibri"/>
              </a:rPr>
              <a:pPr/>
              <a:t>‹Nº›</a:t>
            </a:fld>
            <a:endParaRPr lang="es-CL">
              <a:solidFill>
                <a:prstClr val="black">
                  <a:tint val="75000"/>
                </a:prstClr>
              </a:solidFill>
              <a:latin typeface="Calibri"/>
            </a:endParaRPr>
          </a:p>
        </p:txBody>
      </p:sp>
    </p:spTree>
    <p:extLst>
      <p:ext uri="{BB962C8B-B14F-4D97-AF65-F5344CB8AC3E}">
        <p14:creationId xmlns:p14="http://schemas.microsoft.com/office/powerpoint/2010/main" val="859411318"/>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000" r="-2000"/>
          </a:stretch>
        </a:blipFill>
        <a:effectLst/>
      </p:bgPr>
    </p:bg>
    <p:spTree>
      <p:nvGrpSpPr>
        <p:cNvPr id="1" name=""/>
        <p:cNvGrpSpPr/>
        <p:nvPr/>
      </p:nvGrpSpPr>
      <p:grpSpPr>
        <a:xfrm>
          <a:off x="0" y="0"/>
          <a:ext cx="0" cy="0"/>
          <a:chOff x="0" y="0"/>
          <a:chExt cx="0" cy="0"/>
        </a:xfrm>
      </p:grpSpPr>
      <p:sp>
        <p:nvSpPr>
          <p:cNvPr id="10" name="9 CuadroTexto"/>
          <p:cNvSpPr txBox="1"/>
          <p:nvPr/>
        </p:nvSpPr>
        <p:spPr>
          <a:xfrm>
            <a:off x="214282" y="6500835"/>
            <a:ext cx="8929718" cy="461665"/>
          </a:xfrm>
          <a:prstGeom prst="rect">
            <a:avLst/>
          </a:prstGeom>
          <a:noFill/>
        </p:spPr>
        <p:txBody>
          <a:bodyPr wrap="square" rtlCol="0">
            <a:spAutoFit/>
          </a:bodyPr>
          <a:lstStyle/>
          <a:p>
            <a:r>
              <a:rPr lang="es-ES" sz="800" b="1" dirty="0" smtClean="0">
                <a:solidFill>
                  <a:schemeClr val="tx1">
                    <a:lumMod val="50000"/>
                    <a:lumOff val="50000"/>
                  </a:schemeClr>
                </a:solidFill>
                <a:latin typeface="Century Gothic" pitchFamily="34" charset="0"/>
              </a:rPr>
              <a:t>2015  		</a:t>
            </a:r>
          </a:p>
          <a:p>
            <a:endParaRPr lang="es-CL" sz="800" dirty="0" smtClean="0"/>
          </a:p>
          <a:p>
            <a:endParaRPr lang="es-CL" sz="800" dirty="0"/>
          </a:p>
        </p:txBody>
      </p:sp>
      <p:sp>
        <p:nvSpPr>
          <p:cNvPr id="11" name="10 CuadroTexto"/>
          <p:cNvSpPr txBox="1"/>
          <p:nvPr/>
        </p:nvSpPr>
        <p:spPr>
          <a:xfrm>
            <a:off x="3923928" y="4895523"/>
            <a:ext cx="4985121" cy="461665"/>
          </a:xfrm>
          <a:prstGeom prst="rect">
            <a:avLst/>
          </a:prstGeom>
          <a:noFill/>
          <a:effectLst>
            <a:outerShdw blurRad="152400" dist="317500" dir="5400000" sx="90000" sy="-19000" rotWithShape="0">
              <a:prstClr val="black">
                <a:alpha val="15000"/>
              </a:prstClr>
            </a:outerShdw>
          </a:effectLst>
        </p:spPr>
        <p:txBody>
          <a:bodyPr wrap="square" rtlCol="0">
            <a:spAutoFit/>
          </a:bodyPr>
          <a:lstStyle/>
          <a:p>
            <a:pPr algn="r"/>
            <a:r>
              <a:rPr lang="es-CL" sz="2400" i="1" spc="-150" dirty="0" smtClean="0">
                <a:solidFill>
                  <a:srgbClr val="17365D"/>
                </a:solidFill>
                <a:latin typeface="Century Gothic" pitchFamily="34" charset="0"/>
              </a:rPr>
              <a:t>Consolidación a Junio 2015 - v1.0</a:t>
            </a:r>
          </a:p>
        </p:txBody>
      </p:sp>
      <p:sp>
        <p:nvSpPr>
          <p:cNvPr id="6" name="8 CuadroTexto"/>
          <p:cNvSpPr txBox="1"/>
          <p:nvPr/>
        </p:nvSpPr>
        <p:spPr>
          <a:xfrm>
            <a:off x="2411760" y="1412776"/>
            <a:ext cx="6435616" cy="2800767"/>
          </a:xfrm>
          <a:prstGeom prst="rect">
            <a:avLst/>
          </a:prstGeom>
          <a:noFill/>
          <a:effectLst>
            <a:outerShdw blurRad="152400" dist="317500" dir="5400000" sx="90000" sy="-19000" rotWithShape="0">
              <a:prstClr val="black">
                <a:alpha val="15000"/>
              </a:prstClr>
            </a:outerShdw>
          </a:effectLst>
        </p:spPr>
        <p:txBody>
          <a:bodyPr wrap="square" rtlCol="0">
            <a:spAutoFit/>
          </a:bodyPr>
          <a:lstStyle>
            <a:defPPr>
              <a:defRPr lang="es-CL"/>
            </a:defPPr>
            <a:lvl1pPr>
              <a:defRPr sz="6000" b="1" spc="-150">
                <a:solidFill>
                  <a:srgbClr val="17365D"/>
                </a:solidFill>
                <a:latin typeface="Century Gothic" pitchFamily="34" charset="0"/>
              </a:defRPr>
            </a:lvl1pPr>
          </a:lstStyle>
          <a:p>
            <a:r>
              <a:rPr lang="es-CL" sz="4400" dirty="0" smtClean="0"/>
              <a:t>Portal de consolidación de datos de la</a:t>
            </a:r>
          </a:p>
          <a:p>
            <a:r>
              <a:rPr lang="es-CL" sz="4400" dirty="0" smtClean="0"/>
              <a:t>Ley del Lobby</a:t>
            </a:r>
          </a:p>
          <a:p>
            <a:r>
              <a:rPr lang="es-CL" sz="4400" dirty="0" smtClean="0"/>
              <a:t>www.InfoLobby.cl </a:t>
            </a:r>
            <a:endParaRPr lang="es-CL" sz="4400" dirty="0"/>
          </a:p>
        </p:txBody>
      </p:sp>
      <p:pic>
        <p:nvPicPr>
          <p:cNvPr id="7" name="Picture 2" descr="C:\Users\gavendano.CPT\Downloads\Logo_InfoLobb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592218"/>
            <a:ext cx="1931438" cy="1831622"/>
          </a:xfrm>
          <a:prstGeom prst="rect">
            <a:avLst/>
          </a:prstGeom>
          <a:noFill/>
          <a:extLst>
            <a:ext uri="{909E8E84-426E-40DD-AFC4-6F175D3DCCD1}">
              <a14:hiddenFill xmlns:a14="http://schemas.microsoft.com/office/drawing/2010/main">
                <a:solidFill>
                  <a:srgbClr val="FFFFFF"/>
                </a:solidFill>
              </a14:hiddenFill>
            </a:ext>
          </a:extLst>
        </p:spPr>
      </p:pic>
      <p:sp>
        <p:nvSpPr>
          <p:cNvPr id="9" name="118 CuadroTexto"/>
          <p:cNvSpPr txBox="1"/>
          <p:nvPr/>
        </p:nvSpPr>
        <p:spPr>
          <a:xfrm>
            <a:off x="1475656" y="5373216"/>
            <a:ext cx="7416824" cy="646331"/>
          </a:xfrm>
          <a:prstGeom prst="rect">
            <a:avLst/>
          </a:prstGeom>
          <a:noFill/>
          <a:effectLst>
            <a:outerShdw blurRad="152400" dist="317500" dir="5400000" sx="90000" sy="-19000" rotWithShape="0">
              <a:prstClr val="black">
                <a:alpha val="15000"/>
              </a:prstClr>
            </a:outerShdw>
          </a:effectLst>
        </p:spPr>
        <p:txBody>
          <a:bodyPr wrap="square" rtlCol="0">
            <a:spAutoFit/>
          </a:bodyPr>
          <a:lstStyle>
            <a:defPPr>
              <a:defRPr lang="es-CL"/>
            </a:defPPr>
            <a:lvl1pPr algn="r">
              <a:defRPr sz="2400" i="1" spc="-150">
                <a:solidFill>
                  <a:srgbClr val="17365D"/>
                </a:solidFill>
                <a:latin typeface="Century Gothic" pitchFamily="34" charset="0"/>
              </a:defRPr>
            </a:lvl1pPr>
          </a:lstStyle>
          <a:p>
            <a:r>
              <a:rPr lang="es-ES_tradnl" sz="1800" dirty="0"/>
              <a:t>Información de base de datos ciudadana </a:t>
            </a:r>
            <a:r>
              <a:rPr lang="es-ES_tradnl" sz="1800" dirty="0" smtClean="0"/>
              <a:t> www.infolobby.cl</a:t>
            </a:r>
            <a:endParaRPr lang="es-ES_tradnl" sz="1800" dirty="0"/>
          </a:p>
          <a:p>
            <a:r>
              <a:rPr lang="es-ES_tradnl" sz="1800" dirty="0"/>
              <a:t>al </a:t>
            </a:r>
            <a:r>
              <a:rPr lang="es-ES_tradnl" sz="1800" dirty="0" smtClean="0"/>
              <a:t>lunes 13 </a:t>
            </a:r>
            <a:r>
              <a:rPr lang="es-ES_tradnl" sz="1800" dirty="0"/>
              <a:t>de </a:t>
            </a:r>
            <a:r>
              <a:rPr lang="es-ES_tradnl" sz="1800" dirty="0" smtClean="0"/>
              <a:t>julio </a:t>
            </a:r>
            <a:r>
              <a:rPr lang="es-ES_tradnl" sz="1800" dirty="0"/>
              <a:t>a las </a:t>
            </a:r>
            <a:r>
              <a:rPr lang="es-ES_tradnl" sz="1800" dirty="0" smtClean="0"/>
              <a:t>09:00 AM</a:t>
            </a:r>
            <a:r>
              <a:rPr lang="es-ES_tradnl" sz="1800" dirty="0"/>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7" name="6 CuadroTexto"/>
          <p:cNvSpPr txBox="1"/>
          <p:nvPr/>
        </p:nvSpPr>
        <p:spPr>
          <a:xfrm>
            <a:off x="251520" y="241484"/>
            <a:ext cx="8424936" cy="553998"/>
          </a:xfrm>
          <a:prstGeom prst="rect">
            <a:avLst/>
          </a:prstGeom>
          <a:noFill/>
        </p:spPr>
        <p:txBody>
          <a:bodyPr wrap="square" rtlCol="0">
            <a:spAutoFit/>
          </a:bodyPr>
          <a:lstStyle/>
          <a:p>
            <a:r>
              <a:rPr lang="es-ES" sz="3000" b="1" spc="-150" dirty="0" smtClean="0">
                <a:solidFill>
                  <a:srgbClr val="0070C0"/>
                </a:solidFill>
                <a:latin typeface="Minion Pro" pitchFamily="18" charset="0"/>
              </a:rPr>
              <a:t>Hechos relevantes</a:t>
            </a:r>
            <a:endParaRPr lang="es-CL" sz="3000" b="1" spc="-150" dirty="0">
              <a:solidFill>
                <a:srgbClr val="0070C0"/>
              </a:solidFill>
              <a:latin typeface="Minion Pro" pitchFamily="18" charset="0"/>
            </a:endParaRPr>
          </a:p>
        </p:txBody>
      </p:sp>
      <p:sp>
        <p:nvSpPr>
          <p:cNvPr id="2" name="Rectángulo 1"/>
          <p:cNvSpPr/>
          <p:nvPr/>
        </p:nvSpPr>
        <p:spPr>
          <a:xfrm>
            <a:off x="395536" y="980728"/>
            <a:ext cx="8280920" cy="4247317"/>
          </a:xfrm>
          <a:prstGeom prst="rect">
            <a:avLst/>
          </a:prstGeom>
        </p:spPr>
        <p:txBody>
          <a:bodyPr wrap="square">
            <a:spAutoFit/>
          </a:bodyPr>
          <a:lstStyle/>
          <a:p>
            <a:pPr marL="285750" lvl="0" indent="-285750" algn="just">
              <a:buFont typeface="Arial" panose="020B0604020202020204" pitchFamily="34" charset="0"/>
              <a:buChar char="•"/>
            </a:pPr>
            <a:r>
              <a:rPr lang="es-CL" dirty="0" smtClean="0"/>
              <a:t>Junio </a:t>
            </a:r>
            <a:r>
              <a:rPr lang="es-CL" dirty="0"/>
              <a:t>es el mes con más audiencias reportadas, con </a:t>
            </a:r>
            <a:r>
              <a:rPr lang="es-CL" dirty="0" smtClean="0"/>
              <a:t>1.611 </a:t>
            </a:r>
            <a:r>
              <a:rPr lang="es-CL" dirty="0"/>
              <a:t>reuniones hasta el momento, lo que representa un aumento de un </a:t>
            </a:r>
            <a:r>
              <a:rPr lang="es-CL" dirty="0" smtClean="0"/>
              <a:t>43% </a:t>
            </a:r>
            <a:r>
              <a:rPr lang="es-CL" dirty="0"/>
              <a:t>respecto a las 1.126 audiencias registradas en mayo</a:t>
            </a:r>
            <a:r>
              <a:rPr lang="es-CL" dirty="0" smtClean="0"/>
              <a:t>. Este porcentaje ya considera reporte del Congreso, Ministerio Público y Contraloría.</a:t>
            </a:r>
          </a:p>
          <a:p>
            <a:pPr marL="285750" lvl="0" indent="-285750" algn="just">
              <a:buFont typeface="Arial" panose="020B0604020202020204" pitchFamily="34" charset="0"/>
              <a:buChar char="•"/>
            </a:pPr>
            <a:endParaRPr lang="es-CL" dirty="0"/>
          </a:p>
          <a:p>
            <a:pPr marL="285750" lvl="0" indent="-285750" algn="just">
              <a:buFont typeface="Arial" panose="020B0604020202020204" pitchFamily="34" charset="0"/>
              <a:buChar char="•"/>
            </a:pPr>
            <a:r>
              <a:rPr lang="es-CL" dirty="0" smtClean="0"/>
              <a:t>Con </a:t>
            </a:r>
            <a:r>
              <a:rPr lang="es-CL" dirty="0"/>
              <a:t>respecto a los cargos con más audiencias desde la entrada en vigencia de la ley, está en primer lugar el “Director regional de servicio público” con 788, segundo el cargo de “Secretario regional ministerial” con 698 y tercero el cargo de </a:t>
            </a:r>
            <a:r>
              <a:rPr lang="es-CL" dirty="0" smtClean="0"/>
              <a:t>“Diputado” </a:t>
            </a:r>
            <a:r>
              <a:rPr lang="es-CL" dirty="0"/>
              <a:t>con </a:t>
            </a:r>
            <a:r>
              <a:rPr lang="es-CL" dirty="0" smtClean="0"/>
              <a:t>504.</a:t>
            </a:r>
          </a:p>
          <a:p>
            <a:pPr marL="285750" lvl="0" indent="-285750" algn="just">
              <a:buFont typeface="Arial" panose="020B0604020202020204" pitchFamily="34" charset="0"/>
              <a:buChar char="•"/>
            </a:pPr>
            <a:endParaRPr lang="es-CL" dirty="0"/>
          </a:p>
          <a:p>
            <a:pPr marL="285750" lvl="0" indent="-285750" algn="just">
              <a:buFont typeface="Arial" panose="020B0604020202020204" pitchFamily="34" charset="0"/>
              <a:buChar char="•"/>
            </a:pPr>
            <a:r>
              <a:rPr lang="es-CL" dirty="0" smtClean="0"/>
              <a:t>Desde </a:t>
            </a:r>
            <a:r>
              <a:rPr lang="es-CL" dirty="0"/>
              <a:t>la entrada en vigencia de la ley:</a:t>
            </a:r>
          </a:p>
          <a:p>
            <a:pPr marL="742950" lvl="1" indent="-285750" algn="just">
              <a:buFont typeface="Arial" panose="020B0604020202020204" pitchFamily="34" charset="0"/>
              <a:buChar char="•"/>
            </a:pPr>
            <a:r>
              <a:rPr lang="es-CL" dirty="0" smtClean="0"/>
              <a:t>La </a:t>
            </a:r>
            <a:r>
              <a:rPr lang="es-CL" dirty="0"/>
              <a:t>entidad más representada desde el inicio de la ley es la Cámara Chilena de la Construcción, totalizando </a:t>
            </a:r>
            <a:r>
              <a:rPr lang="es-CL" dirty="0" smtClean="0"/>
              <a:t>32 audiencias</a:t>
            </a:r>
            <a:r>
              <a:rPr lang="es-CL" dirty="0"/>
              <a:t>.</a:t>
            </a:r>
          </a:p>
          <a:p>
            <a:pPr marL="742950" lvl="1" indent="-285750" algn="just">
              <a:buFont typeface="Arial" panose="020B0604020202020204" pitchFamily="34" charset="0"/>
              <a:buChar char="•"/>
            </a:pPr>
            <a:r>
              <a:rPr lang="es-CL" dirty="0" smtClean="0"/>
              <a:t>La </a:t>
            </a:r>
            <a:r>
              <a:rPr lang="es-CL" dirty="0"/>
              <a:t>empresa dedicada al lobby con más audiencias es “Consultores en Asuntos Públicos S.A. / </a:t>
            </a:r>
            <a:r>
              <a:rPr lang="es-CL" dirty="0" err="1"/>
              <a:t>Imaginacción</a:t>
            </a:r>
            <a:r>
              <a:rPr lang="es-CL" dirty="0"/>
              <a:t>” con </a:t>
            </a:r>
            <a:r>
              <a:rPr lang="es-CL" dirty="0" smtClean="0"/>
              <a:t>29 </a:t>
            </a:r>
            <a:r>
              <a:rPr lang="es-CL" dirty="0"/>
              <a:t>reuniones.</a:t>
            </a:r>
          </a:p>
        </p:txBody>
      </p:sp>
    </p:spTree>
    <p:extLst>
      <p:ext uri="{BB962C8B-B14F-4D97-AF65-F5344CB8AC3E}">
        <p14:creationId xmlns:p14="http://schemas.microsoft.com/office/powerpoint/2010/main" val="3436415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85001">
              <a:schemeClr val="accent6">
                <a:lumMod val="50000"/>
              </a:schemeClr>
            </a:gs>
            <a:gs pos="100000">
              <a:schemeClr val="tx2">
                <a:lumMod val="60000"/>
                <a:lumOff val="40000"/>
              </a:schemeClr>
            </a:gs>
          </a:gsLst>
          <a:lin ang="5400000" scaled="0"/>
        </a:gradFill>
        <a:effectLst/>
      </p:bgPr>
    </p:bg>
    <p:spTree>
      <p:nvGrpSpPr>
        <p:cNvPr id="1" name=""/>
        <p:cNvGrpSpPr/>
        <p:nvPr/>
      </p:nvGrpSpPr>
      <p:grpSpPr>
        <a:xfrm>
          <a:off x="0" y="0"/>
          <a:ext cx="0" cy="0"/>
          <a:chOff x="0" y="0"/>
          <a:chExt cx="0" cy="0"/>
        </a:xfrm>
      </p:grpSpPr>
      <p:sp>
        <p:nvSpPr>
          <p:cNvPr id="12" name="11 CuadroTexto"/>
          <p:cNvSpPr txBox="1"/>
          <p:nvPr/>
        </p:nvSpPr>
        <p:spPr>
          <a:xfrm>
            <a:off x="395536" y="5674022"/>
            <a:ext cx="8604448" cy="923330"/>
          </a:xfrm>
          <a:prstGeom prst="rect">
            <a:avLst/>
          </a:prstGeom>
          <a:noFill/>
        </p:spPr>
        <p:txBody>
          <a:bodyPr wrap="square" rtlCol="0">
            <a:spAutoFit/>
          </a:bodyPr>
          <a:lstStyle/>
          <a:p>
            <a:r>
              <a:rPr lang="es-ES" sz="5400" b="1" spc="-150" dirty="0" smtClean="0">
                <a:solidFill>
                  <a:prstClr val="white"/>
                </a:solidFill>
                <a:latin typeface="Century Gothic" pitchFamily="34" charset="0"/>
              </a:rPr>
              <a:t>Exactitud de los datos</a:t>
            </a:r>
          </a:p>
        </p:txBody>
      </p:sp>
    </p:spTree>
    <p:extLst>
      <p:ext uri="{BB962C8B-B14F-4D97-AF65-F5344CB8AC3E}">
        <p14:creationId xmlns:p14="http://schemas.microsoft.com/office/powerpoint/2010/main" val="28349270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7" name="6 CuadroTexto"/>
          <p:cNvSpPr txBox="1"/>
          <p:nvPr/>
        </p:nvSpPr>
        <p:spPr>
          <a:xfrm>
            <a:off x="251520" y="241484"/>
            <a:ext cx="8424936" cy="553998"/>
          </a:xfrm>
          <a:prstGeom prst="rect">
            <a:avLst/>
          </a:prstGeom>
          <a:noFill/>
        </p:spPr>
        <p:txBody>
          <a:bodyPr wrap="square" rtlCol="0">
            <a:spAutoFit/>
          </a:bodyPr>
          <a:lstStyle/>
          <a:p>
            <a:r>
              <a:rPr lang="es-ES" sz="3000" b="1" spc="-150" dirty="0" smtClean="0">
                <a:solidFill>
                  <a:srgbClr val="0070C0"/>
                </a:solidFill>
                <a:latin typeface="Minion Pro" pitchFamily="18" charset="0"/>
              </a:rPr>
              <a:t>Exactitud de los datos</a:t>
            </a:r>
            <a:endParaRPr lang="es-CL" sz="3000" b="1" spc="-150" dirty="0">
              <a:solidFill>
                <a:srgbClr val="0070C0"/>
              </a:solidFill>
              <a:latin typeface="Minion Pro" pitchFamily="18" charset="0"/>
            </a:endParaRPr>
          </a:p>
        </p:txBody>
      </p:sp>
      <p:sp>
        <p:nvSpPr>
          <p:cNvPr id="3" name="Rectángulo 2"/>
          <p:cNvSpPr/>
          <p:nvPr/>
        </p:nvSpPr>
        <p:spPr>
          <a:xfrm>
            <a:off x="683568" y="2301840"/>
            <a:ext cx="7818039" cy="1631216"/>
          </a:xfrm>
          <a:prstGeom prst="rect">
            <a:avLst/>
          </a:prstGeom>
        </p:spPr>
        <p:txBody>
          <a:bodyPr wrap="square">
            <a:spAutoFit/>
          </a:bodyPr>
          <a:lstStyle/>
          <a:p>
            <a:pPr algn="ctr"/>
            <a:r>
              <a:rPr lang="es-CL" sz="2000" dirty="0">
                <a:solidFill>
                  <a:prstClr val="black"/>
                </a:solidFill>
              </a:rPr>
              <a:t>Conforme a la Ley N° 20,730 que regula el lobby es deber del Consejo para la Transparencia poner a disposición del público los registros de agenda pública y la nómina sistematizada de lobistas y gestores de intereses particulares, pero no es responsable del contenido y la exactitud de los datos que se informan.</a:t>
            </a:r>
          </a:p>
        </p:txBody>
      </p:sp>
    </p:spTree>
    <p:extLst>
      <p:ext uri="{BB962C8B-B14F-4D97-AF65-F5344CB8AC3E}">
        <p14:creationId xmlns:p14="http://schemas.microsoft.com/office/powerpoint/2010/main" val="2814214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85001">
              <a:schemeClr val="accent6">
                <a:lumMod val="50000"/>
              </a:schemeClr>
            </a:gs>
            <a:gs pos="100000">
              <a:schemeClr val="tx2">
                <a:lumMod val="60000"/>
                <a:lumOff val="40000"/>
              </a:schemeClr>
            </a:gs>
          </a:gsLst>
          <a:lin ang="5400000" scaled="0"/>
        </a:gradFill>
        <a:effectLst/>
      </p:bgPr>
    </p:bg>
    <p:spTree>
      <p:nvGrpSpPr>
        <p:cNvPr id="1" name=""/>
        <p:cNvGrpSpPr/>
        <p:nvPr/>
      </p:nvGrpSpPr>
      <p:grpSpPr>
        <a:xfrm>
          <a:off x="0" y="0"/>
          <a:ext cx="0" cy="0"/>
          <a:chOff x="0" y="0"/>
          <a:chExt cx="0" cy="0"/>
        </a:xfrm>
      </p:grpSpPr>
      <p:sp>
        <p:nvSpPr>
          <p:cNvPr id="12" name="11 CuadroTexto"/>
          <p:cNvSpPr txBox="1"/>
          <p:nvPr/>
        </p:nvSpPr>
        <p:spPr>
          <a:xfrm>
            <a:off x="395536" y="3140968"/>
            <a:ext cx="8604448" cy="1754326"/>
          </a:xfrm>
          <a:prstGeom prst="rect">
            <a:avLst/>
          </a:prstGeom>
          <a:noFill/>
        </p:spPr>
        <p:txBody>
          <a:bodyPr wrap="square" rtlCol="0">
            <a:spAutoFit/>
          </a:bodyPr>
          <a:lstStyle/>
          <a:p>
            <a:r>
              <a:rPr lang="es-ES" sz="5400" b="1" spc="-150" dirty="0" smtClean="0">
                <a:solidFill>
                  <a:prstClr val="white"/>
                </a:solidFill>
                <a:latin typeface="Century Gothic" pitchFamily="34" charset="0"/>
              </a:rPr>
              <a:t>Resultados </a:t>
            </a:r>
          </a:p>
          <a:p>
            <a:r>
              <a:rPr lang="es-ES" sz="5400" b="1" spc="-150" dirty="0" smtClean="0">
                <a:solidFill>
                  <a:prstClr val="white"/>
                </a:solidFill>
                <a:latin typeface="Century Gothic" pitchFamily="34" charset="0"/>
              </a:rPr>
              <a:t>al 30 de Junio 2015</a:t>
            </a:r>
          </a:p>
        </p:txBody>
      </p:sp>
      <p:sp>
        <p:nvSpPr>
          <p:cNvPr id="3" name="118 CuadroTexto"/>
          <p:cNvSpPr txBox="1"/>
          <p:nvPr/>
        </p:nvSpPr>
        <p:spPr>
          <a:xfrm>
            <a:off x="1331640" y="5445224"/>
            <a:ext cx="7416824" cy="707886"/>
          </a:xfrm>
          <a:prstGeom prst="rect">
            <a:avLst/>
          </a:prstGeom>
          <a:noFill/>
        </p:spPr>
        <p:txBody>
          <a:bodyPr wrap="square" rtlCol="0">
            <a:spAutoFit/>
          </a:bodyPr>
          <a:lstStyle/>
          <a:p>
            <a:pPr algn="r"/>
            <a:r>
              <a:rPr lang="es-ES_tradnl" sz="2000" b="1" i="1" dirty="0" smtClean="0">
                <a:solidFill>
                  <a:schemeClr val="bg1"/>
                </a:solidFill>
              </a:rPr>
              <a:t>Información de base de datos ciudadana www.infolobby.cl </a:t>
            </a:r>
          </a:p>
          <a:p>
            <a:pPr algn="r"/>
            <a:r>
              <a:rPr lang="es-ES_tradnl" sz="2000" b="1" i="1" dirty="0" smtClean="0">
                <a:solidFill>
                  <a:schemeClr val="bg1"/>
                </a:solidFill>
              </a:rPr>
              <a:t>al </a:t>
            </a:r>
            <a:r>
              <a:rPr lang="es-ES_tradnl" sz="2000" b="1" i="1" dirty="0" smtClean="0">
                <a:solidFill>
                  <a:schemeClr val="bg1"/>
                </a:solidFill>
              </a:rPr>
              <a:t>lunes 13 </a:t>
            </a:r>
            <a:r>
              <a:rPr lang="es-ES_tradnl" sz="2000" b="1" i="1" dirty="0" smtClean="0">
                <a:solidFill>
                  <a:schemeClr val="bg1"/>
                </a:solidFill>
              </a:rPr>
              <a:t>de julio a las 09:00 AM.</a:t>
            </a:r>
          </a:p>
        </p:txBody>
      </p:sp>
    </p:spTree>
    <p:extLst>
      <p:ext uri="{BB962C8B-B14F-4D97-AF65-F5344CB8AC3E}">
        <p14:creationId xmlns:p14="http://schemas.microsoft.com/office/powerpoint/2010/main" val="2714272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119" name="118 CuadroTexto"/>
          <p:cNvSpPr txBox="1"/>
          <p:nvPr/>
        </p:nvSpPr>
        <p:spPr>
          <a:xfrm>
            <a:off x="539552" y="980728"/>
            <a:ext cx="7416824" cy="369332"/>
          </a:xfrm>
          <a:prstGeom prst="rect">
            <a:avLst/>
          </a:prstGeom>
          <a:noFill/>
        </p:spPr>
        <p:txBody>
          <a:bodyPr wrap="square" rtlCol="0">
            <a:spAutoFit/>
          </a:bodyPr>
          <a:lstStyle/>
          <a:p>
            <a:pPr algn="just"/>
            <a:r>
              <a:rPr lang="es-ES_tradnl" dirty="0" smtClean="0">
                <a:solidFill>
                  <a:prstClr val="black"/>
                </a:solidFill>
              </a:rPr>
              <a:t>Entre el 28 de noviembre de 2014 y el 30 de Junio de 2015: </a:t>
            </a:r>
          </a:p>
        </p:txBody>
      </p:sp>
      <p:sp>
        <p:nvSpPr>
          <p:cNvPr id="7" name="6 CuadroTexto"/>
          <p:cNvSpPr txBox="1"/>
          <p:nvPr/>
        </p:nvSpPr>
        <p:spPr>
          <a:xfrm>
            <a:off x="251520" y="241484"/>
            <a:ext cx="8424936" cy="553998"/>
          </a:xfrm>
          <a:prstGeom prst="rect">
            <a:avLst/>
          </a:prstGeom>
          <a:noFill/>
        </p:spPr>
        <p:txBody>
          <a:bodyPr wrap="square" rtlCol="0">
            <a:spAutoFit/>
          </a:bodyPr>
          <a:lstStyle/>
          <a:p>
            <a:r>
              <a:rPr lang="es-ES" sz="3000" b="1" spc="-150" dirty="0" smtClean="0">
                <a:solidFill>
                  <a:srgbClr val="0070C0"/>
                </a:solidFill>
                <a:latin typeface="Minion Pro" pitchFamily="18" charset="0"/>
              </a:rPr>
              <a:t>Sujetos Pasivos – </a:t>
            </a:r>
            <a:r>
              <a:rPr lang="es-ES" sz="3000" b="1" spc="-150" dirty="0">
                <a:solidFill>
                  <a:srgbClr val="0070C0"/>
                </a:solidFill>
                <a:latin typeface="Minion Pro" pitchFamily="18" charset="0"/>
              </a:rPr>
              <a:t>Vista </a:t>
            </a:r>
            <a:r>
              <a:rPr lang="es-ES" sz="3000" b="1" spc="-150" dirty="0" smtClean="0">
                <a:solidFill>
                  <a:srgbClr val="0070C0"/>
                </a:solidFill>
                <a:latin typeface="Minion Pro" pitchFamily="18" charset="0"/>
              </a:rPr>
              <a:t>acumulada</a:t>
            </a:r>
            <a:endParaRPr lang="es-CL" sz="3000" b="1" spc="-150" dirty="0">
              <a:solidFill>
                <a:srgbClr val="0070C0"/>
              </a:solidFill>
              <a:latin typeface="Minion Pro" pitchFamily="18" charset="0"/>
            </a:endParaRPr>
          </a:p>
        </p:txBody>
      </p:sp>
      <p:sp>
        <p:nvSpPr>
          <p:cNvPr id="9" name="Elipse 8"/>
          <p:cNvSpPr/>
          <p:nvPr/>
        </p:nvSpPr>
        <p:spPr>
          <a:xfrm>
            <a:off x="1997714" y="2060848"/>
            <a:ext cx="1854206" cy="174177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4000" b="1" dirty="0" smtClean="0">
                <a:solidFill>
                  <a:prstClr val="white"/>
                </a:solidFill>
              </a:rPr>
              <a:t>5618</a:t>
            </a:r>
            <a:r>
              <a:rPr lang="es-CL" dirty="0" smtClean="0">
                <a:solidFill>
                  <a:prstClr val="white"/>
                </a:solidFill>
              </a:rPr>
              <a:t>Pasivos (*)</a:t>
            </a:r>
            <a:endParaRPr lang="es-CL" dirty="0">
              <a:solidFill>
                <a:prstClr val="white"/>
              </a:solidFill>
            </a:endParaRPr>
          </a:p>
        </p:txBody>
      </p:sp>
      <p:cxnSp>
        <p:nvCxnSpPr>
          <p:cNvPr id="11" name="32 Conector recto de flecha"/>
          <p:cNvCxnSpPr>
            <a:stCxn id="45" idx="7"/>
            <a:endCxn id="14" idx="2"/>
          </p:cNvCxnSpPr>
          <p:nvPr/>
        </p:nvCxnSpPr>
        <p:spPr>
          <a:xfrm flipV="1">
            <a:off x="6047104" y="1850403"/>
            <a:ext cx="1074182" cy="55671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7121286" y="1340768"/>
            <a:ext cx="1411154" cy="1019270"/>
          </a:xfrm>
          <a:prstGeom prst="ellipse">
            <a:avLst/>
          </a:prstGeom>
          <a:solidFill>
            <a:srgbClr val="248C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826</a:t>
            </a:r>
            <a:endParaRPr lang="es-CL" sz="1400" b="1" dirty="0" smtClean="0">
              <a:solidFill>
                <a:prstClr val="white"/>
              </a:solidFill>
            </a:endParaRPr>
          </a:p>
          <a:p>
            <a:pPr algn="ctr"/>
            <a:r>
              <a:rPr lang="es-CL" sz="1400" dirty="0" smtClean="0">
                <a:solidFill>
                  <a:prstClr val="white"/>
                </a:solidFill>
              </a:rPr>
              <a:t>con Audiencia</a:t>
            </a:r>
            <a:endParaRPr lang="es-CL" sz="1400" dirty="0">
              <a:solidFill>
                <a:prstClr val="white"/>
              </a:solidFill>
            </a:endParaRPr>
          </a:p>
        </p:txBody>
      </p:sp>
      <p:sp>
        <p:nvSpPr>
          <p:cNvPr id="35" name="Elipse 34"/>
          <p:cNvSpPr/>
          <p:nvPr/>
        </p:nvSpPr>
        <p:spPr>
          <a:xfrm>
            <a:off x="7121286" y="2567324"/>
            <a:ext cx="1555170" cy="1077699"/>
          </a:xfrm>
          <a:prstGeom prst="ellipse">
            <a:avLst/>
          </a:prstGeom>
          <a:solidFill>
            <a:srgbClr val="6387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1193</a:t>
            </a:r>
            <a:endParaRPr lang="es-CL" sz="1400" b="1" dirty="0" smtClean="0">
              <a:solidFill>
                <a:prstClr val="white"/>
              </a:solidFill>
            </a:endParaRPr>
          </a:p>
          <a:p>
            <a:pPr algn="ctr"/>
            <a:r>
              <a:rPr lang="es-CL" sz="1400" dirty="0" smtClean="0">
                <a:solidFill>
                  <a:prstClr val="white"/>
                </a:solidFill>
              </a:rPr>
              <a:t>con Viajes</a:t>
            </a:r>
            <a:endParaRPr lang="es-CL" sz="1400" dirty="0">
              <a:solidFill>
                <a:prstClr val="white"/>
              </a:solidFill>
            </a:endParaRPr>
          </a:p>
        </p:txBody>
      </p:sp>
      <p:cxnSp>
        <p:nvCxnSpPr>
          <p:cNvPr id="37" name="32 Conector recto de flecha"/>
          <p:cNvCxnSpPr>
            <a:stCxn id="45" idx="6"/>
            <a:endCxn id="35" idx="2"/>
          </p:cNvCxnSpPr>
          <p:nvPr/>
        </p:nvCxnSpPr>
        <p:spPr>
          <a:xfrm>
            <a:off x="6300192" y="2919874"/>
            <a:ext cx="821094" cy="1863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9" name="Elipse 38"/>
          <p:cNvSpPr/>
          <p:nvPr/>
        </p:nvSpPr>
        <p:spPr>
          <a:xfrm>
            <a:off x="7121286" y="3802619"/>
            <a:ext cx="1411154" cy="1019270"/>
          </a:xfrm>
          <a:prstGeom prst="ellipse">
            <a:avLst/>
          </a:prstGeom>
          <a:solidFill>
            <a:srgbClr val="00A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335</a:t>
            </a:r>
            <a:endParaRPr lang="es-CL" sz="1400" b="1" dirty="0" smtClean="0">
              <a:solidFill>
                <a:prstClr val="white"/>
              </a:solidFill>
            </a:endParaRPr>
          </a:p>
          <a:p>
            <a:pPr algn="ctr"/>
            <a:r>
              <a:rPr lang="es-CL" sz="1400" dirty="0" smtClean="0">
                <a:solidFill>
                  <a:prstClr val="white"/>
                </a:solidFill>
              </a:rPr>
              <a:t>con Donativo</a:t>
            </a:r>
            <a:endParaRPr lang="es-CL" sz="1400" dirty="0">
              <a:solidFill>
                <a:prstClr val="white"/>
              </a:solidFill>
            </a:endParaRPr>
          </a:p>
        </p:txBody>
      </p:sp>
      <p:cxnSp>
        <p:nvCxnSpPr>
          <p:cNvPr id="40" name="32 Conector recto de flecha"/>
          <p:cNvCxnSpPr>
            <a:stCxn id="45" idx="5"/>
            <a:endCxn id="39" idx="2"/>
          </p:cNvCxnSpPr>
          <p:nvPr/>
        </p:nvCxnSpPr>
        <p:spPr>
          <a:xfrm>
            <a:off x="6047104" y="3432632"/>
            <a:ext cx="1074182" cy="87962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5" name="Elipse 44"/>
          <p:cNvSpPr/>
          <p:nvPr/>
        </p:nvSpPr>
        <p:spPr>
          <a:xfrm>
            <a:off x="4572000" y="2194723"/>
            <a:ext cx="1728192" cy="145030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1530</a:t>
            </a:r>
            <a:endParaRPr lang="es-CL" b="1" dirty="0" smtClean="0">
              <a:solidFill>
                <a:prstClr val="white"/>
              </a:solidFill>
            </a:endParaRPr>
          </a:p>
          <a:p>
            <a:pPr algn="ctr"/>
            <a:r>
              <a:rPr lang="es-CL" sz="1600" dirty="0" smtClean="0">
                <a:solidFill>
                  <a:prstClr val="white"/>
                </a:solidFill>
              </a:rPr>
              <a:t>Pasivos con al menos un RAP</a:t>
            </a:r>
            <a:endParaRPr lang="es-CL" sz="1600" dirty="0">
              <a:solidFill>
                <a:prstClr val="white"/>
              </a:solidFill>
            </a:endParaRPr>
          </a:p>
        </p:txBody>
      </p:sp>
      <p:cxnSp>
        <p:nvCxnSpPr>
          <p:cNvPr id="51" name="32 Conector recto de flecha"/>
          <p:cNvCxnSpPr>
            <a:stCxn id="9" idx="6"/>
            <a:endCxn id="45" idx="2"/>
          </p:cNvCxnSpPr>
          <p:nvPr/>
        </p:nvCxnSpPr>
        <p:spPr>
          <a:xfrm flipV="1">
            <a:off x="3851920" y="2919874"/>
            <a:ext cx="720080" cy="1186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2" name="32 Conector recto de flecha"/>
          <p:cNvCxnSpPr>
            <a:stCxn id="45" idx="4"/>
            <a:endCxn id="55" idx="0"/>
          </p:cNvCxnSpPr>
          <p:nvPr/>
        </p:nvCxnSpPr>
        <p:spPr>
          <a:xfrm>
            <a:off x="5436096" y="3645024"/>
            <a:ext cx="104154" cy="59627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55" name="Elipse 54"/>
          <p:cNvSpPr/>
          <p:nvPr/>
        </p:nvSpPr>
        <p:spPr>
          <a:xfrm>
            <a:off x="4784786" y="4241297"/>
            <a:ext cx="1510927" cy="133866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smtClean="0">
                <a:solidFill>
                  <a:prstClr val="white"/>
                </a:solidFill>
              </a:rPr>
              <a:t>228</a:t>
            </a:r>
          </a:p>
          <a:p>
            <a:pPr algn="ctr"/>
            <a:r>
              <a:rPr lang="es-CL" sz="1400" dirty="0" smtClean="0">
                <a:solidFill>
                  <a:prstClr val="white"/>
                </a:solidFill>
              </a:rPr>
              <a:t>Instituciones con RAP</a:t>
            </a:r>
            <a:endParaRPr lang="es-CL" sz="1400" dirty="0">
              <a:solidFill>
                <a:prstClr val="white"/>
              </a:solidFill>
            </a:endParaRPr>
          </a:p>
        </p:txBody>
      </p:sp>
      <p:cxnSp>
        <p:nvCxnSpPr>
          <p:cNvPr id="58" name="32 Conector recto de flecha"/>
          <p:cNvCxnSpPr>
            <a:stCxn id="9" idx="4"/>
            <a:endCxn id="59" idx="0"/>
          </p:cNvCxnSpPr>
          <p:nvPr/>
        </p:nvCxnSpPr>
        <p:spPr>
          <a:xfrm>
            <a:off x="2924817" y="3802619"/>
            <a:ext cx="100477" cy="4386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59" name="Elipse 58"/>
          <p:cNvSpPr/>
          <p:nvPr/>
        </p:nvSpPr>
        <p:spPr>
          <a:xfrm>
            <a:off x="2227547" y="4241297"/>
            <a:ext cx="1595494" cy="130730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smtClean="0">
                <a:solidFill>
                  <a:prstClr val="white"/>
                </a:solidFill>
              </a:rPr>
              <a:t>275</a:t>
            </a:r>
          </a:p>
          <a:p>
            <a:pPr algn="ctr"/>
            <a:r>
              <a:rPr lang="es-CL" sz="1400" dirty="0" smtClean="0">
                <a:solidFill>
                  <a:prstClr val="white"/>
                </a:solidFill>
              </a:rPr>
              <a:t>Instituciones</a:t>
            </a:r>
            <a:endParaRPr lang="es-CL" sz="1400" dirty="0">
              <a:solidFill>
                <a:prstClr val="white"/>
              </a:solidFill>
            </a:endParaRPr>
          </a:p>
        </p:txBody>
      </p:sp>
      <p:cxnSp>
        <p:nvCxnSpPr>
          <p:cNvPr id="61" name="32 Conector recto de flecha"/>
          <p:cNvCxnSpPr>
            <a:stCxn id="9" idx="3"/>
          </p:cNvCxnSpPr>
          <p:nvPr/>
        </p:nvCxnSpPr>
        <p:spPr>
          <a:xfrm flipH="1">
            <a:off x="1523516" y="3547543"/>
            <a:ext cx="745740" cy="41635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4" name="Elipse 63"/>
          <p:cNvSpPr/>
          <p:nvPr/>
        </p:nvSpPr>
        <p:spPr>
          <a:xfrm>
            <a:off x="273021" y="3538222"/>
            <a:ext cx="1490667" cy="109127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4339</a:t>
            </a:r>
            <a:r>
              <a:rPr lang="es-CL" sz="1400" dirty="0" smtClean="0">
                <a:solidFill>
                  <a:prstClr val="white"/>
                </a:solidFill>
              </a:rPr>
              <a:t>Personas</a:t>
            </a:r>
            <a:endParaRPr lang="es-CL" sz="1400" dirty="0">
              <a:solidFill>
                <a:prstClr val="white"/>
              </a:solidFill>
            </a:endParaRPr>
          </a:p>
        </p:txBody>
      </p:sp>
      <p:sp>
        <p:nvSpPr>
          <p:cNvPr id="22" name="118 CuadroTexto"/>
          <p:cNvSpPr txBox="1"/>
          <p:nvPr/>
        </p:nvSpPr>
        <p:spPr>
          <a:xfrm>
            <a:off x="323528" y="5733256"/>
            <a:ext cx="7416824" cy="523220"/>
          </a:xfrm>
          <a:prstGeom prst="rect">
            <a:avLst/>
          </a:prstGeom>
          <a:noFill/>
        </p:spPr>
        <p:txBody>
          <a:bodyPr wrap="square" rtlCol="0">
            <a:spAutoFit/>
          </a:bodyPr>
          <a:lstStyle/>
          <a:p>
            <a:r>
              <a:rPr lang="es-ES_tradnl" sz="1400" b="1" dirty="0" smtClean="0">
                <a:solidFill>
                  <a:prstClr val="black"/>
                </a:solidFill>
              </a:rPr>
              <a:t>RAP: </a:t>
            </a:r>
            <a:r>
              <a:rPr lang="es-ES_tradnl" sz="1400" dirty="0" smtClean="0">
                <a:solidFill>
                  <a:prstClr val="black"/>
                </a:solidFill>
              </a:rPr>
              <a:t>Registro de Agenda Pública (Audiencia, Viaje o Donativo).</a:t>
            </a:r>
          </a:p>
          <a:p>
            <a:r>
              <a:rPr lang="es-ES_tradnl" sz="1400" dirty="0" smtClean="0">
                <a:solidFill>
                  <a:prstClr val="black"/>
                </a:solidFill>
              </a:rPr>
              <a:t>(*): Total de sujetos pasivos (autoridades) que han tenido al menos un día de vigencia en el periodo.</a:t>
            </a:r>
          </a:p>
        </p:txBody>
      </p:sp>
    </p:spTree>
    <p:extLst>
      <p:ext uri="{BB962C8B-B14F-4D97-AF65-F5344CB8AC3E}">
        <p14:creationId xmlns:p14="http://schemas.microsoft.com/office/powerpoint/2010/main" val="3795789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
                                        </p:tgtEl>
                                        <p:attrNameLst>
                                          <p:attrName>style.visibility</p:attrName>
                                        </p:attrNameLst>
                                      </p:cBhvr>
                                      <p:to>
                                        <p:strVal val="visible"/>
                                      </p:to>
                                    </p:set>
                                    <p:animEffect transition="in" filter="fade">
                                      <p:cBhvr>
                                        <p:cTn id="12" dur="500"/>
                                        <p:tgtEl>
                                          <p:spTgt spid="6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animEffect transition="in" filter="fade">
                                      <p:cBhvr>
                                        <p:cTn id="15" dur="500"/>
                                        <p:tgtEl>
                                          <p:spTgt spid="6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8"/>
                                        </p:tgtEl>
                                        <p:attrNameLst>
                                          <p:attrName>style.visibility</p:attrName>
                                        </p:attrNameLst>
                                      </p:cBhvr>
                                      <p:to>
                                        <p:strVal val="visible"/>
                                      </p:to>
                                    </p:set>
                                    <p:animEffect transition="in" filter="fade">
                                      <p:cBhvr>
                                        <p:cTn id="20" dur="500"/>
                                        <p:tgtEl>
                                          <p:spTgt spid="5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500"/>
                                        <p:tgtEl>
                                          <p:spTgt spid="5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51"/>
                                        </p:tgtEl>
                                        <p:attrNameLst>
                                          <p:attrName>style.visibility</p:attrName>
                                        </p:attrNameLst>
                                      </p:cBhvr>
                                      <p:to>
                                        <p:strVal val="visible"/>
                                      </p:to>
                                    </p:set>
                                    <p:animEffect transition="in" filter="fade">
                                      <p:cBhvr>
                                        <p:cTn id="28" dur="500"/>
                                        <p:tgtEl>
                                          <p:spTgt spid="5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animEffect transition="in" filter="fade">
                                      <p:cBhvr>
                                        <p:cTn id="31" dur="500"/>
                                        <p:tgtEl>
                                          <p:spTgt spid="45"/>
                                        </p:tgtEl>
                                      </p:cBhvr>
                                    </p:animEffect>
                                  </p:childTnLst>
                                </p:cTn>
                              </p:par>
                              <p:par>
                                <p:cTn id="32" presetID="10" presetClass="entr" presetSubtype="0" fill="hold" nodeType="withEffect">
                                  <p:stCondLst>
                                    <p:cond delay="0"/>
                                  </p:stCondLst>
                                  <p:childTnLst>
                                    <p:set>
                                      <p:cBhvr>
                                        <p:cTn id="33" dur="1" fill="hold">
                                          <p:stCondLst>
                                            <p:cond delay="0"/>
                                          </p:stCondLst>
                                        </p:cTn>
                                        <p:tgtEl>
                                          <p:spTgt spid="52"/>
                                        </p:tgtEl>
                                        <p:attrNameLst>
                                          <p:attrName>style.visibility</p:attrName>
                                        </p:attrNameLst>
                                      </p:cBhvr>
                                      <p:to>
                                        <p:strVal val="visible"/>
                                      </p:to>
                                    </p:set>
                                    <p:animEffect transition="in" filter="fade">
                                      <p:cBhvr>
                                        <p:cTn id="34" dur="500"/>
                                        <p:tgtEl>
                                          <p:spTgt spid="5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5"/>
                                        </p:tgtEl>
                                        <p:attrNameLst>
                                          <p:attrName>style.visibility</p:attrName>
                                        </p:attrNameLst>
                                      </p:cBhvr>
                                      <p:to>
                                        <p:strVal val="visible"/>
                                      </p:to>
                                    </p:set>
                                    <p:animEffect transition="in" filter="fade">
                                      <p:cBhvr>
                                        <p:cTn id="37" dur="500"/>
                                        <p:tgtEl>
                                          <p:spTgt spid="5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7"/>
                                        </p:tgtEl>
                                        <p:attrNameLst>
                                          <p:attrName>style.visibility</p:attrName>
                                        </p:attrNameLst>
                                      </p:cBhvr>
                                      <p:to>
                                        <p:strVal val="visible"/>
                                      </p:to>
                                    </p:set>
                                    <p:animEffect transition="in" filter="fade">
                                      <p:cBhvr>
                                        <p:cTn id="50" dur="500"/>
                                        <p:tgtEl>
                                          <p:spTgt spid="37"/>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fade">
                                      <p:cBhvr>
                                        <p:cTn id="53" dur="500"/>
                                        <p:tgtEl>
                                          <p:spTgt spid="35"/>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39"/>
                                        </p:tgtEl>
                                        <p:attrNameLst>
                                          <p:attrName>style.visibility</p:attrName>
                                        </p:attrNameLst>
                                      </p:cBhvr>
                                      <p:to>
                                        <p:strVal val="visible"/>
                                      </p:to>
                                    </p:set>
                                    <p:animEffect transition="in" filter="fade">
                                      <p:cBhvr>
                                        <p:cTn id="58" dur="500"/>
                                        <p:tgtEl>
                                          <p:spTgt spid="39"/>
                                        </p:tgtEl>
                                      </p:cBhvr>
                                    </p:animEffect>
                                  </p:childTnLst>
                                </p:cTn>
                              </p:par>
                              <p:par>
                                <p:cTn id="59" presetID="10" presetClass="entr" presetSubtype="0" fill="hold" nodeType="withEffect">
                                  <p:stCondLst>
                                    <p:cond delay="0"/>
                                  </p:stCondLst>
                                  <p:childTnLst>
                                    <p:set>
                                      <p:cBhvr>
                                        <p:cTn id="60" dur="1" fill="hold">
                                          <p:stCondLst>
                                            <p:cond delay="0"/>
                                          </p:stCondLst>
                                        </p:cTn>
                                        <p:tgtEl>
                                          <p:spTgt spid="40"/>
                                        </p:tgtEl>
                                        <p:attrNameLst>
                                          <p:attrName>style.visibility</p:attrName>
                                        </p:attrNameLst>
                                      </p:cBhvr>
                                      <p:to>
                                        <p:strVal val="visible"/>
                                      </p:to>
                                    </p:set>
                                    <p:animEffect transition="in" filter="fade">
                                      <p:cBhvr>
                                        <p:cTn id="61"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35" grpId="0" animBg="1"/>
      <p:bldP spid="39" grpId="0" animBg="1"/>
      <p:bldP spid="45" grpId="0" animBg="1"/>
      <p:bldP spid="55" grpId="0" animBg="1"/>
      <p:bldP spid="59" grpId="0" animBg="1"/>
      <p:bldP spid="6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119" name="118 CuadroTexto"/>
          <p:cNvSpPr txBox="1"/>
          <p:nvPr/>
        </p:nvSpPr>
        <p:spPr>
          <a:xfrm>
            <a:off x="539552" y="980728"/>
            <a:ext cx="7416824" cy="369332"/>
          </a:xfrm>
          <a:prstGeom prst="rect">
            <a:avLst/>
          </a:prstGeom>
          <a:noFill/>
        </p:spPr>
        <p:txBody>
          <a:bodyPr wrap="square" rtlCol="0">
            <a:spAutoFit/>
          </a:bodyPr>
          <a:lstStyle/>
          <a:p>
            <a:pPr algn="just"/>
            <a:r>
              <a:rPr lang="es-ES_tradnl" dirty="0" smtClean="0">
                <a:solidFill>
                  <a:prstClr val="black"/>
                </a:solidFill>
              </a:rPr>
              <a:t>Entre el 01 de Junio de 2015 y el 30 de Junio de 2015: </a:t>
            </a:r>
          </a:p>
        </p:txBody>
      </p:sp>
      <p:sp>
        <p:nvSpPr>
          <p:cNvPr id="7" name="6 CuadroTexto"/>
          <p:cNvSpPr txBox="1"/>
          <p:nvPr/>
        </p:nvSpPr>
        <p:spPr>
          <a:xfrm>
            <a:off x="251520" y="241484"/>
            <a:ext cx="8424936" cy="553998"/>
          </a:xfrm>
          <a:prstGeom prst="rect">
            <a:avLst/>
          </a:prstGeom>
          <a:noFill/>
        </p:spPr>
        <p:txBody>
          <a:bodyPr wrap="square" rtlCol="0">
            <a:spAutoFit/>
          </a:bodyPr>
          <a:lstStyle/>
          <a:p>
            <a:r>
              <a:rPr lang="es-ES" sz="3000" b="1" spc="-150" dirty="0" smtClean="0">
                <a:solidFill>
                  <a:srgbClr val="0070C0"/>
                </a:solidFill>
                <a:latin typeface="Minion Pro" pitchFamily="18" charset="0"/>
              </a:rPr>
              <a:t>Sujetos </a:t>
            </a:r>
            <a:r>
              <a:rPr lang="es-ES" sz="3000" b="1" spc="-150" dirty="0">
                <a:solidFill>
                  <a:srgbClr val="0070C0"/>
                </a:solidFill>
                <a:latin typeface="Minion Pro" pitchFamily="18" charset="0"/>
              </a:rPr>
              <a:t>Pasivos – Vista </a:t>
            </a:r>
            <a:r>
              <a:rPr lang="es-ES" sz="3000" b="1" spc="-150" dirty="0" smtClean="0">
                <a:solidFill>
                  <a:srgbClr val="0070C0"/>
                </a:solidFill>
                <a:latin typeface="Minion Pro" pitchFamily="18" charset="0"/>
              </a:rPr>
              <a:t>mensual</a:t>
            </a:r>
            <a:endParaRPr lang="es-CL" sz="3000" b="1" spc="-150" dirty="0">
              <a:solidFill>
                <a:srgbClr val="0070C0"/>
              </a:solidFill>
              <a:latin typeface="Minion Pro" pitchFamily="18" charset="0"/>
            </a:endParaRPr>
          </a:p>
        </p:txBody>
      </p:sp>
      <p:sp>
        <p:nvSpPr>
          <p:cNvPr id="9" name="Elipse 8"/>
          <p:cNvSpPr/>
          <p:nvPr/>
        </p:nvSpPr>
        <p:spPr>
          <a:xfrm>
            <a:off x="1997714" y="2060848"/>
            <a:ext cx="1854206" cy="174177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4000" b="1" dirty="0" smtClean="0">
                <a:solidFill>
                  <a:prstClr val="white"/>
                </a:solidFill>
              </a:rPr>
              <a:t>3676</a:t>
            </a:r>
          </a:p>
          <a:p>
            <a:pPr algn="ctr"/>
            <a:r>
              <a:rPr lang="es-CL" dirty="0" smtClean="0">
                <a:solidFill>
                  <a:prstClr val="white"/>
                </a:solidFill>
              </a:rPr>
              <a:t>Pasivos (*)</a:t>
            </a:r>
            <a:endParaRPr lang="es-CL" dirty="0">
              <a:solidFill>
                <a:prstClr val="white"/>
              </a:solidFill>
            </a:endParaRPr>
          </a:p>
        </p:txBody>
      </p:sp>
      <p:cxnSp>
        <p:nvCxnSpPr>
          <p:cNvPr id="11" name="32 Conector recto de flecha"/>
          <p:cNvCxnSpPr>
            <a:stCxn id="45" idx="7"/>
            <a:endCxn id="14" idx="2"/>
          </p:cNvCxnSpPr>
          <p:nvPr/>
        </p:nvCxnSpPr>
        <p:spPr>
          <a:xfrm flipV="1">
            <a:off x="6047104" y="1850403"/>
            <a:ext cx="1074182" cy="55671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7121286" y="1340768"/>
            <a:ext cx="1411154" cy="1019270"/>
          </a:xfrm>
          <a:prstGeom prst="ellipse">
            <a:avLst/>
          </a:prstGeom>
          <a:solidFill>
            <a:srgbClr val="248C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753</a:t>
            </a:r>
            <a:endParaRPr lang="es-CL" sz="1400" b="1" dirty="0" smtClean="0">
              <a:solidFill>
                <a:prstClr val="white"/>
              </a:solidFill>
            </a:endParaRPr>
          </a:p>
          <a:p>
            <a:pPr algn="ctr"/>
            <a:r>
              <a:rPr lang="es-CL" sz="1400" dirty="0" smtClean="0">
                <a:solidFill>
                  <a:prstClr val="white"/>
                </a:solidFill>
              </a:rPr>
              <a:t>con Audiencia</a:t>
            </a:r>
            <a:endParaRPr lang="es-CL" sz="1400" dirty="0">
              <a:solidFill>
                <a:prstClr val="white"/>
              </a:solidFill>
            </a:endParaRPr>
          </a:p>
        </p:txBody>
      </p:sp>
      <p:sp>
        <p:nvSpPr>
          <p:cNvPr id="35" name="Elipse 34"/>
          <p:cNvSpPr/>
          <p:nvPr/>
        </p:nvSpPr>
        <p:spPr>
          <a:xfrm>
            <a:off x="7121286" y="2567325"/>
            <a:ext cx="1555170" cy="1019270"/>
          </a:xfrm>
          <a:prstGeom prst="ellipse">
            <a:avLst/>
          </a:prstGeom>
          <a:solidFill>
            <a:srgbClr val="6387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1036</a:t>
            </a:r>
            <a:endParaRPr lang="es-CL" sz="1400" b="1" dirty="0" smtClean="0">
              <a:solidFill>
                <a:prstClr val="white"/>
              </a:solidFill>
            </a:endParaRPr>
          </a:p>
          <a:p>
            <a:pPr algn="ctr"/>
            <a:r>
              <a:rPr lang="es-CL" sz="1400" dirty="0" smtClean="0">
                <a:solidFill>
                  <a:prstClr val="white"/>
                </a:solidFill>
              </a:rPr>
              <a:t>con Viajes</a:t>
            </a:r>
            <a:endParaRPr lang="es-CL" sz="1400" dirty="0">
              <a:solidFill>
                <a:prstClr val="white"/>
              </a:solidFill>
            </a:endParaRPr>
          </a:p>
        </p:txBody>
      </p:sp>
      <p:cxnSp>
        <p:nvCxnSpPr>
          <p:cNvPr id="37" name="32 Conector recto de flecha"/>
          <p:cNvCxnSpPr>
            <a:stCxn id="45" idx="6"/>
            <a:endCxn id="35" idx="2"/>
          </p:cNvCxnSpPr>
          <p:nvPr/>
        </p:nvCxnSpPr>
        <p:spPr>
          <a:xfrm>
            <a:off x="6300192" y="2919874"/>
            <a:ext cx="821094" cy="15708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9" name="Elipse 38"/>
          <p:cNvSpPr/>
          <p:nvPr/>
        </p:nvSpPr>
        <p:spPr>
          <a:xfrm>
            <a:off x="7121286" y="3802619"/>
            <a:ext cx="1411154" cy="1019270"/>
          </a:xfrm>
          <a:prstGeom prst="ellipse">
            <a:avLst/>
          </a:prstGeom>
          <a:solidFill>
            <a:srgbClr val="00A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303</a:t>
            </a:r>
            <a:endParaRPr lang="es-CL" sz="1400" b="1" dirty="0" smtClean="0">
              <a:solidFill>
                <a:prstClr val="white"/>
              </a:solidFill>
            </a:endParaRPr>
          </a:p>
          <a:p>
            <a:pPr algn="ctr"/>
            <a:r>
              <a:rPr lang="es-CL" sz="1400" dirty="0" smtClean="0">
                <a:solidFill>
                  <a:prstClr val="white"/>
                </a:solidFill>
              </a:rPr>
              <a:t>con Donativo</a:t>
            </a:r>
            <a:endParaRPr lang="es-CL" sz="1400" dirty="0">
              <a:solidFill>
                <a:prstClr val="white"/>
              </a:solidFill>
            </a:endParaRPr>
          </a:p>
        </p:txBody>
      </p:sp>
      <p:cxnSp>
        <p:nvCxnSpPr>
          <p:cNvPr id="40" name="32 Conector recto de flecha"/>
          <p:cNvCxnSpPr>
            <a:stCxn id="45" idx="5"/>
            <a:endCxn id="39" idx="2"/>
          </p:cNvCxnSpPr>
          <p:nvPr/>
        </p:nvCxnSpPr>
        <p:spPr>
          <a:xfrm>
            <a:off x="6047104" y="3432632"/>
            <a:ext cx="1074182" cy="87962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5" name="Elipse 44"/>
          <p:cNvSpPr/>
          <p:nvPr/>
        </p:nvSpPr>
        <p:spPr>
          <a:xfrm>
            <a:off x="4572000" y="2194723"/>
            <a:ext cx="1728192" cy="145030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1323</a:t>
            </a:r>
            <a:endParaRPr lang="es-CL" b="1" dirty="0" smtClean="0">
              <a:solidFill>
                <a:prstClr val="white"/>
              </a:solidFill>
            </a:endParaRPr>
          </a:p>
          <a:p>
            <a:pPr algn="ctr"/>
            <a:r>
              <a:rPr lang="es-CL" sz="1600" dirty="0" smtClean="0">
                <a:solidFill>
                  <a:prstClr val="white"/>
                </a:solidFill>
              </a:rPr>
              <a:t>Pasivos con al menos un RAP</a:t>
            </a:r>
            <a:endParaRPr lang="es-CL" sz="1600" dirty="0">
              <a:solidFill>
                <a:prstClr val="white"/>
              </a:solidFill>
            </a:endParaRPr>
          </a:p>
        </p:txBody>
      </p:sp>
      <p:cxnSp>
        <p:nvCxnSpPr>
          <p:cNvPr id="51" name="32 Conector recto de flecha"/>
          <p:cNvCxnSpPr>
            <a:stCxn id="9" idx="6"/>
            <a:endCxn id="45" idx="2"/>
          </p:cNvCxnSpPr>
          <p:nvPr/>
        </p:nvCxnSpPr>
        <p:spPr>
          <a:xfrm flipV="1">
            <a:off x="3851920" y="2919874"/>
            <a:ext cx="720080" cy="1186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2" name="32 Conector recto de flecha"/>
          <p:cNvCxnSpPr>
            <a:stCxn id="45" idx="4"/>
            <a:endCxn id="55" idx="0"/>
          </p:cNvCxnSpPr>
          <p:nvPr/>
        </p:nvCxnSpPr>
        <p:spPr>
          <a:xfrm>
            <a:off x="5436096" y="3645024"/>
            <a:ext cx="5249" cy="56490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55" name="Elipse 54"/>
          <p:cNvSpPr/>
          <p:nvPr/>
        </p:nvSpPr>
        <p:spPr>
          <a:xfrm>
            <a:off x="4572000" y="4209930"/>
            <a:ext cx="1738689" cy="109127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smtClean="0">
                <a:solidFill>
                  <a:prstClr val="white"/>
                </a:solidFill>
              </a:rPr>
              <a:t>209</a:t>
            </a:r>
          </a:p>
          <a:p>
            <a:pPr algn="ctr"/>
            <a:r>
              <a:rPr lang="es-CL" sz="1400" dirty="0" smtClean="0">
                <a:solidFill>
                  <a:prstClr val="white"/>
                </a:solidFill>
              </a:rPr>
              <a:t>Instituciones con RAP</a:t>
            </a:r>
            <a:endParaRPr lang="es-CL" sz="1400" dirty="0">
              <a:solidFill>
                <a:prstClr val="white"/>
              </a:solidFill>
            </a:endParaRPr>
          </a:p>
        </p:txBody>
      </p:sp>
      <p:cxnSp>
        <p:nvCxnSpPr>
          <p:cNvPr id="58" name="32 Conector recto de flecha"/>
          <p:cNvCxnSpPr>
            <a:stCxn id="9" idx="4"/>
            <a:endCxn id="59" idx="0"/>
          </p:cNvCxnSpPr>
          <p:nvPr/>
        </p:nvCxnSpPr>
        <p:spPr>
          <a:xfrm>
            <a:off x="2924817" y="3802619"/>
            <a:ext cx="10751" cy="56248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59" name="Elipse 58"/>
          <p:cNvSpPr/>
          <p:nvPr/>
        </p:nvSpPr>
        <p:spPr>
          <a:xfrm>
            <a:off x="2123728" y="4365104"/>
            <a:ext cx="1623679" cy="109127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smtClean="0">
                <a:solidFill>
                  <a:prstClr val="white"/>
                </a:solidFill>
              </a:rPr>
              <a:t>267</a:t>
            </a:r>
          </a:p>
          <a:p>
            <a:pPr algn="ctr"/>
            <a:r>
              <a:rPr lang="es-CL" sz="1400" dirty="0" smtClean="0">
                <a:solidFill>
                  <a:prstClr val="white"/>
                </a:solidFill>
              </a:rPr>
              <a:t>Instituciones</a:t>
            </a:r>
            <a:endParaRPr lang="es-CL" sz="1400" dirty="0">
              <a:solidFill>
                <a:prstClr val="white"/>
              </a:solidFill>
            </a:endParaRPr>
          </a:p>
        </p:txBody>
      </p:sp>
      <p:cxnSp>
        <p:nvCxnSpPr>
          <p:cNvPr id="61" name="32 Conector recto de flecha"/>
          <p:cNvCxnSpPr>
            <a:stCxn id="9" idx="3"/>
          </p:cNvCxnSpPr>
          <p:nvPr/>
        </p:nvCxnSpPr>
        <p:spPr>
          <a:xfrm flipH="1">
            <a:off x="1523516" y="3547543"/>
            <a:ext cx="745740" cy="41635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4" name="Elipse 63"/>
          <p:cNvSpPr/>
          <p:nvPr/>
        </p:nvSpPr>
        <p:spPr>
          <a:xfrm>
            <a:off x="273021" y="3538221"/>
            <a:ext cx="1490667" cy="121734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3218</a:t>
            </a:r>
          </a:p>
          <a:p>
            <a:pPr algn="ctr"/>
            <a:r>
              <a:rPr lang="es-CL" sz="1400" dirty="0" smtClean="0">
                <a:solidFill>
                  <a:prstClr val="white"/>
                </a:solidFill>
              </a:rPr>
              <a:t>Personas</a:t>
            </a:r>
            <a:endParaRPr lang="es-CL" sz="1400" dirty="0">
              <a:solidFill>
                <a:prstClr val="white"/>
              </a:solidFill>
            </a:endParaRPr>
          </a:p>
        </p:txBody>
      </p:sp>
      <p:sp>
        <p:nvSpPr>
          <p:cNvPr id="22" name="118 CuadroTexto"/>
          <p:cNvSpPr txBox="1"/>
          <p:nvPr/>
        </p:nvSpPr>
        <p:spPr>
          <a:xfrm>
            <a:off x="323528" y="5733256"/>
            <a:ext cx="7416824" cy="523220"/>
          </a:xfrm>
          <a:prstGeom prst="rect">
            <a:avLst/>
          </a:prstGeom>
          <a:noFill/>
        </p:spPr>
        <p:txBody>
          <a:bodyPr wrap="square" rtlCol="0">
            <a:spAutoFit/>
          </a:bodyPr>
          <a:lstStyle/>
          <a:p>
            <a:r>
              <a:rPr lang="es-ES_tradnl" sz="1400" b="1" dirty="0" smtClean="0">
                <a:solidFill>
                  <a:prstClr val="black"/>
                </a:solidFill>
              </a:rPr>
              <a:t>RAP: </a:t>
            </a:r>
            <a:r>
              <a:rPr lang="es-ES_tradnl" sz="1400" dirty="0" smtClean="0">
                <a:solidFill>
                  <a:prstClr val="black"/>
                </a:solidFill>
              </a:rPr>
              <a:t>Registro de Agenda Pública (Audiencia, Viaje o Donativo).</a:t>
            </a:r>
          </a:p>
          <a:p>
            <a:r>
              <a:rPr lang="es-ES_tradnl" sz="1400" dirty="0" smtClean="0">
                <a:solidFill>
                  <a:prstClr val="black"/>
                </a:solidFill>
              </a:rPr>
              <a:t>(*): Total de sujetos pasivos que han tenido al menos un día de vigencia en el mes.</a:t>
            </a:r>
          </a:p>
        </p:txBody>
      </p:sp>
    </p:spTree>
    <p:extLst>
      <p:ext uri="{BB962C8B-B14F-4D97-AF65-F5344CB8AC3E}">
        <p14:creationId xmlns:p14="http://schemas.microsoft.com/office/powerpoint/2010/main" val="77627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
                                        </p:tgtEl>
                                        <p:attrNameLst>
                                          <p:attrName>style.visibility</p:attrName>
                                        </p:attrNameLst>
                                      </p:cBhvr>
                                      <p:to>
                                        <p:strVal val="visible"/>
                                      </p:to>
                                    </p:set>
                                    <p:animEffect transition="in" filter="fade">
                                      <p:cBhvr>
                                        <p:cTn id="12" dur="500"/>
                                        <p:tgtEl>
                                          <p:spTgt spid="6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animEffect transition="in" filter="fade">
                                      <p:cBhvr>
                                        <p:cTn id="15" dur="500"/>
                                        <p:tgtEl>
                                          <p:spTgt spid="6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8"/>
                                        </p:tgtEl>
                                        <p:attrNameLst>
                                          <p:attrName>style.visibility</p:attrName>
                                        </p:attrNameLst>
                                      </p:cBhvr>
                                      <p:to>
                                        <p:strVal val="visible"/>
                                      </p:to>
                                    </p:set>
                                    <p:animEffect transition="in" filter="fade">
                                      <p:cBhvr>
                                        <p:cTn id="20" dur="500"/>
                                        <p:tgtEl>
                                          <p:spTgt spid="5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500"/>
                                        <p:tgtEl>
                                          <p:spTgt spid="5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51"/>
                                        </p:tgtEl>
                                        <p:attrNameLst>
                                          <p:attrName>style.visibility</p:attrName>
                                        </p:attrNameLst>
                                      </p:cBhvr>
                                      <p:to>
                                        <p:strVal val="visible"/>
                                      </p:to>
                                    </p:set>
                                    <p:animEffect transition="in" filter="fade">
                                      <p:cBhvr>
                                        <p:cTn id="28" dur="500"/>
                                        <p:tgtEl>
                                          <p:spTgt spid="5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5"/>
                                        </p:tgtEl>
                                        <p:attrNameLst>
                                          <p:attrName>style.visibility</p:attrName>
                                        </p:attrNameLst>
                                      </p:cBhvr>
                                      <p:to>
                                        <p:strVal val="visible"/>
                                      </p:to>
                                    </p:set>
                                    <p:animEffect transition="in" filter="fade">
                                      <p:cBhvr>
                                        <p:cTn id="31" dur="500"/>
                                        <p:tgtEl>
                                          <p:spTgt spid="45"/>
                                        </p:tgtEl>
                                      </p:cBhvr>
                                    </p:animEffect>
                                  </p:childTnLst>
                                </p:cTn>
                              </p:par>
                              <p:par>
                                <p:cTn id="32" presetID="10" presetClass="entr" presetSubtype="0" fill="hold" nodeType="withEffect">
                                  <p:stCondLst>
                                    <p:cond delay="0"/>
                                  </p:stCondLst>
                                  <p:childTnLst>
                                    <p:set>
                                      <p:cBhvr>
                                        <p:cTn id="33" dur="1" fill="hold">
                                          <p:stCondLst>
                                            <p:cond delay="0"/>
                                          </p:stCondLst>
                                        </p:cTn>
                                        <p:tgtEl>
                                          <p:spTgt spid="52"/>
                                        </p:tgtEl>
                                        <p:attrNameLst>
                                          <p:attrName>style.visibility</p:attrName>
                                        </p:attrNameLst>
                                      </p:cBhvr>
                                      <p:to>
                                        <p:strVal val="visible"/>
                                      </p:to>
                                    </p:set>
                                    <p:animEffect transition="in" filter="fade">
                                      <p:cBhvr>
                                        <p:cTn id="34" dur="500"/>
                                        <p:tgtEl>
                                          <p:spTgt spid="5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5"/>
                                        </p:tgtEl>
                                        <p:attrNameLst>
                                          <p:attrName>style.visibility</p:attrName>
                                        </p:attrNameLst>
                                      </p:cBhvr>
                                      <p:to>
                                        <p:strVal val="visible"/>
                                      </p:to>
                                    </p:set>
                                    <p:animEffect transition="in" filter="fade">
                                      <p:cBhvr>
                                        <p:cTn id="37" dur="500"/>
                                        <p:tgtEl>
                                          <p:spTgt spid="5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7"/>
                                        </p:tgtEl>
                                        <p:attrNameLst>
                                          <p:attrName>style.visibility</p:attrName>
                                        </p:attrNameLst>
                                      </p:cBhvr>
                                      <p:to>
                                        <p:strVal val="visible"/>
                                      </p:to>
                                    </p:set>
                                    <p:animEffect transition="in" filter="fade">
                                      <p:cBhvr>
                                        <p:cTn id="50" dur="500"/>
                                        <p:tgtEl>
                                          <p:spTgt spid="37"/>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fade">
                                      <p:cBhvr>
                                        <p:cTn id="53" dur="500"/>
                                        <p:tgtEl>
                                          <p:spTgt spid="35"/>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39"/>
                                        </p:tgtEl>
                                        <p:attrNameLst>
                                          <p:attrName>style.visibility</p:attrName>
                                        </p:attrNameLst>
                                      </p:cBhvr>
                                      <p:to>
                                        <p:strVal val="visible"/>
                                      </p:to>
                                    </p:set>
                                    <p:animEffect transition="in" filter="fade">
                                      <p:cBhvr>
                                        <p:cTn id="58" dur="500"/>
                                        <p:tgtEl>
                                          <p:spTgt spid="39"/>
                                        </p:tgtEl>
                                      </p:cBhvr>
                                    </p:animEffect>
                                  </p:childTnLst>
                                </p:cTn>
                              </p:par>
                              <p:par>
                                <p:cTn id="59" presetID="10" presetClass="entr" presetSubtype="0" fill="hold" nodeType="withEffect">
                                  <p:stCondLst>
                                    <p:cond delay="0"/>
                                  </p:stCondLst>
                                  <p:childTnLst>
                                    <p:set>
                                      <p:cBhvr>
                                        <p:cTn id="60" dur="1" fill="hold">
                                          <p:stCondLst>
                                            <p:cond delay="0"/>
                                          </p:stCondLst>
                                        </p:cTn>
                                        <p:tgtEl>
                                          <p:spTgt spid="40"/>
                                        </p:tgtEl>
                                        <p:attrNameLst>
                                          <p:attrName>style.visibility</p:attrName>
                                        </p:attrNameLst>
                                      </p:cBhvr>
                                      <p:to>
                                        <p:strVal val="visible"/>
                                      </p:to>
                                    </p:set>
                                    <p:animEffect transition="in" filter="fade">
                                      <p:cBhvr>
                                        <p:cTn id="61"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35" grpId="0" animBg="1"/>
      <p:bldP spid="39" grpId="0" animBg="1"/>
      <p:bldP spid="45" grpId="0" animBg="1"/>
      <p:bldP spid="55" grpId="0" animBg="1"/>
      <p:bldP spid="59" grpId="0" animBg="1"/>
      <p:bldP spid="6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119" name="118 CuadroTexto"/>
          <p:cNvSpPr txBox="1"/>
          <p:nvPr/>
        </p:nvSpPr>
        <p:spPr>
          <a:xfrm>
            <a:off x="539552" y="764704"/>
            <a:ext cx="5780449" cy="369332"/>
          </a:xfrm>
          <a:prstGeom prst="rect">
            <a:avLst/>
          </a:prstGeom>
          <a:noFill/>
        </p:spPr>
        <p:txBody>
          <a:bodyPr wrap="square" rtlCol="0">
            <a:spAutoFit/>
          </a:bodyPr>
          <a:lstStyle/>
          <a:p>
            <a:pPr algn="just"/>
            <a:r>
              <a:rPr lang="es-ES_tradnl" dirty="0" smtClean="0">
                <a:solidFill>
                  <a:prstClr val="black"/>
                </a:solidFill>
              </a:rPr>
              <a:t>Entre el 28 de noviembre de 2014 y 30 de Junio de 2015: </a:t>
            </a:r>
          </a:p>
        </p:txBody>
      </p:sp>
      <p:sp>
        <p:nvSpPr>
          <p:cNvPr id="2" name="Elipse 1"/>
          <p:cNvSpPr/>
          <p:nvPr/>
        </p:nvSpPr>
        <p:spPr>
          <a:xfrm>
            <a:off x="2627784" y="2199802"/>
            <a:ext cx="1982596" cy="1589238"/>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smtClean="0">
                <a:solidFill>
                  <a:prstClr val="white"/>
                </a:solidFill>
              </a:rPr>
              <a:t>4.018</a:t>
            </a:r>
          </a:p>
          <a:p>
            <a:pPr algn="ctr"/>
            <a:r>
              <a:rPr lang="es-CL" dirty="0" smtClean="0">
                <a:solidFill>
                  <a:prstClr val="white"/>
                </a:solidFill>
              </a:rPr>
              <a:t>Audiencias</a:t>
            </a:r>
            <a:endParaRPr lang="es-CL" dirty="0">
              <a:solidFill>
                <a:prstClr val="white"/>
              </a:solidFill>
            </a:endParaRPr>
          </a:p>
        </p:txBody>
      </p:sp>
      <p:sp>
        <p:nvSpPr>
          <p:cNvPr id="8" name="Elipse 7"/>
          <p:cNvSpPr/>
          <p:nvPr/>
        </p:nvSpPr>
        <p:spPr>
          <a:xfrm>
            <a:off x="7236296" y="3501008"/>
            <a:ext cx="1800200" cy="1654808"/>
          </a:xfrm>
          <a:prstGeom prst="ellipse">
            <a:avLst/>
          </a:prstGeom>
          <a:solidFill>
            <a:srgbClr val="00AAA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smtClean="0">
                <a:solidFill>
                  <a:prstClr val="white"/>
                </a:solidFill>
              </a:rPr>
              <a:t>1.745</a:t>
            </a:r>
            <a:endParaRPr lang="es-CL" sz="1600" b="1" dirty="0" smtClean="0">
              <a:solidFill>
                <a:prstClr val="white"/>
              </a:solidFill>
            </a:endParaRPr>
          </a:p>
          <a:p>
            <a:pPr algn="ctr"/>
            <a:r>
              <a:rPr lang="es-CL" sz="1600" dirty="0" smtClean="0">
                <a:solidFill>
                  <a:prstClr val="white"/>
                </a:solidFill>
              </a:rPr>
              <a:t>Donativos</a:t>
            </a:r>
            <a:endParaRPr lang="es-CL" sz="1600" dirty="0">
              <a:solidFill>
                <a:prstClr val="white"/>
              </a:solidFill>
            </a:endParaRPr>
          </a:p>
        </p:txBody>
      </p:sp>
      <p:sp>
        <p:nvSpPr>
          <p:cNvPr id="9" name="Elipse 8"/>
          <p:cNvSpPr/>
          <p:nvPr/>
        </p:nvSpPr>
        <p:spPr>
          <a:xfrm>
            <a:off x="683567" y="1593801"/>
            <a:ext cx="1651671" cy="1492194"/>
          </a:xfrm>
          <a:prstGeom prst="ellipse">
            <a:avLst/>
          </a:prstGeom>
          <a:solidFill>
            <a:srgbClr val="6387C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200" b="1" dirty="0" smtClean="0">
                <a:solidFill>
                  <a:prstClr val="white"/>
                </a:solidFill>
              </a:rPr>
              <a:t>7.494</a:t>
            </a:r>
            <a:endParaRPr lang="es-CL" sz="1600" b="1" dirty="0">
              <a:solidFill>
                <a:prstClr val="white"/>
              </a:solidFill>
            </a:endParaRPr>
          </a:p>
          <a:p>
            <a:pPr algn="ctr"/>
            <a:r>
              <a:rPr lang="es-CL" sz="1600" dirty="0" smtClean="0">
                <a:solidFill>
                  <a:prstClr val="white"/>
                </a:solidFill>
              </a:rPr>
              <a:t>Viajes</a:t>
            </a:r>
            <a:endParaRPr lang="es-CL" sz="1600" dirty="0">
              <a:solidFill>
                <a:prstClr val="white"/>
              </a:solidFill>
            </a:endParaRPr>
          </a:p>
        </p:txBody>
      </p:sp>
      <p:sp>
        <p:nvSpPr>
          <p:cNvPr id="10" name="Elipse 9"/>
          <p:cNvSpPr/>
          <p:nvPr/>
        </p:nvSpPr>
        <p:spPr>
          <a:xfrm>
            <a:off x="2411760" y="1161754"/>
            <a:ext cx="2507057" cy="738460"/>
          </a:xfrm>
          <a:prstGeom prst="ellipse">
            <a:avLst/>
          </a:prstGeom>
          <a:solidFill>
            <a:srgbClr val="6387C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smtClean="0">
                <a:solidFill>
                  <a:prstClr val="white"/>
                </a:solidFill>
              </a:rPr>
              <a:t>$ 1.245.202.456</a:t>
            </a:r>
            <a:endParaRPr lang="es-CL" b="1" dirty="0">
              <a:solidFill>
                <a:prstClr val="white"/>
              </a:solidFill>
            </a:endParaRPr>
          </a:p>
        </p:txBody>
      </p:sp>
      <p:cxnSp>
        <p:nvCxnSpPr>
          <p:cNvPr id="11" name="32 Conector recto de flecha"/>
          <p:cNvCxnSpPr>
            <a:stCxn id="9" idx="7"/>
            <a:endCxn id="10" idx="2"/>
          </p:cNvCxnSpPr>
          <p:nvPr/>
        </p:nvCxnSpPr>
        <p:spPr>
          <a:xfrm flipV="1">
            <a:off x="2093356" y="1530984"/>
            <a:ext cx="318404" cy="281344"/>
          </a:xfrm>
          <a:prstGeom prst="straightConnector1">
            <a:avLst/>
          </a:prstGeom>
          <a:ln w="38100">
            <a:solidFill>
              <a:srgbClr val="6387C5"/>
            </a:solidFill>
            <a:tailEnd type="arrow"/>
          </a:ln>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214282" y="3327016"/>
            <a:ext cx="1189366" cy="856561"/>
          </a:xfrm>
          <a:prstGeom prst="ellipse">
            <a:avLst/>
          </a:prstGeom>
          <a:solidFill>
            <a:srgbClr val="6387C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1193</a:t>
            </a:r>
            <a:endParaRPr lang="es-CL" sz="1400" b="1" dirty="0" smtClean="0">
              <a:solidFill>
                <a:prstClr val="white"/>
              </a:solidFill>
            </a:endParaRPr>
          </a:p>
          <a:p>
            <a:pPr algn="ctr"/>
            <a:r>
              <a:rPr lang="es-CL" sz="1400" dirty="0" smtClean="0">
                <a:solidFill>
                  <a:prstClr val="white"/>
                </a:solidFill>
              </a:rPr>
              <a:t>Pasivos</a:t>
            </a:r>
            <a:endParaRPr lang="es-CL" sz="1400" dirty="0">
              <a:solidFill>
                <a:prstClr val="white"/>
              </a:solidFill>
            </a:endParaRPr>
          </a:p>
        </p:txBody>
      </p:sp>
      <p:cxnSp>
        <p:nvCxnSpPr>
          <p:cNvPr id="15" name="32 Conector recto de flecha"/>
          <p:cNvCxnSpPr>
            <a:stCxn id="9" idx="3"/>
            <a:endCxn id="14" idx="0"/>
          </p:cNvCxnSpPr>
          <p:nvPr/>
        </p:nvCxnSpPr>
        <p:spPr>
          <a:xfrm flipH="1">
            <a:off x="808965" y="2867468"/>
            <a:ext cx="116484" cy="459548"/>
          </a:xfrm>
          <a:prstGeom prst="straightConnector1">
            <a:avLst/>
          </a:prstGeom>
          <a:ln w="38100">
            <a:solidFill>
              <a:srgbClr val="6387C5"/>
            </a:solidFill>
            <a:tailEnd type="arrow"/>
          </a:ln>
        </p:spPr>
        <p:style>
          <a:lnRef idx="1">
            <a:schemeClr val="accent1"/>
          </a:lnRef>
          <a:fillRef idx="0">
            <a:schemeClr val="accent1"/>
          </a:fillRef>
          <a:effectRef idx="0">
            <a:schemeClr val="accent1"/>
          </a:effectRef>
          <a:fontRef idx="minor">
            <a:schemeClr val="tx1"/>
          </a:fontRef>
        </p:style>
      </p:cxnSp>
      <p:sp>
        <p:nvSpPr>
          <p:cNvPr id="22" name="Elipse 21"/>
          <p:cNvSpPr/>
          <p:nvPr/>
        </p:nvSpPr>
        <p:spPr>
          <a:xfrm>
            <a:off x="4706914" y="1693750"/>
            <a:ext cx="1490005" cy="1081458"/>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5.092</a:t>
            </a:r>
            <a:endParaRPr lang="es-CL" sz="1400" b="1" dirty="0" smtClean="0">
              <a:solidFill>
                <a:prstClr val="white"/>
              </a:solidFill>
            </a:endParaRPr>
          </a:p>
          <a:p>
            <a:pPr algn="ctr"/>
            <a:r>
              <a:rPr lang="es-CL" sz="1400" dirty="0" smtClean="0">
                <a:solidFill>
                  <a:prstClr val="white"/>
                </a:solidFill>
              </a:rPr>
              <a:t>L y G</a:t>
            </a:r>
            <a:endParaRPr lang="es-CL" sz="1400" dirty="0">
              <a:solidFill>
                <a:prstClr val="white"/>
              </a:solidFill>
            </a:endParaRPr>
          </a:p>
        </p:txBody>
      </p:sp>
      <p:cxnSp>
        <p:nvCxnSpPr>
          <p:cNvPr id="23" name="32 Conector recto de flecha"/>
          <p:cNvCxnSpPr>
            <a:stCxn id="2" idx="7"/>
            <a:endCxn id="22" idx="2"/>
          </p:cNvCxnSpPr>
          <p:nvPr/>
        </p:nvCxnSpPr>
        <p:spPr>
          <a:xfrm flipV="1">
            <a:off x="4320036" y="2234479"/>
            <a:ext cx="386878" cy="198062"/>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cxnSp>
        <p:nvCxnSpPr>
          <p:cNvPr id="25" name="32 Conector recto de flecha"/>
          <p:cNvCxnSpPr>
            <a:stCxn id="22" idx="7"/>
            <a:endCxn id="36" idx="2"/>
          </p:cNvCxnSpPr>
          <p:nvPr/>
        </p:nvCxnSpPr>
        <p:spPr>
          <a:xfrm flipV="1">
            <a:off x="5978713" y="1376519"/>
            <a:ext cx="240400" cy="475607"/>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27" name="Elipse 26"/>
          <p:cNvSpPr/>
          <p:nvPr/>
        </p:nvSpPr>
        <p:spPr>
          <a:xfrm>
            <a:off x="179512" y="4615441"/>
            <a:ext cx="1665150" cy="859073"/>
          </a:xfrm>
          <a:prstGeom prst="ellipse">
            <a:avLst/>
          </a:prstGeom>
          <a:solidFill>
            <a:srgbClr val="6387C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201</a:t>
            </a:r>
            <a:endParaRPr lang="es-CL" sz="1400" b="1" dirty="0">
              <a:solidFill>
                <a:prstClr val="white"/>
              </a:solidFill>
            </a:endParaRPr>
          </a:p>
          <a:p>
            <a:pPr algn="ctr"/>
            <a:r>
              <a:rPr lang="es-CL" sz="1400" dirty="0" smtClean="0">
                <a:solidFill>
                  <a:prstClr val="white"/>
                </a:solidFill>
              </a:rPr>
              <a:t>Instituciones</a:t>
            </a:r>
            <a:endParaRPr lang="es-CL" sz="1400" dirty="0">
              <a:solidFill>
                <a:prstClr val="white"/>
              </a:solidFill>
            </a:endParaRPr>
          </a:p>
        </p:txBody>
      </p:sp>
      <p:cxnSp>
        <p:nvCxnSpPr>
          <p:cNvPr id="28" name="32 Conector recto de flecha"/>
          <p:cNvCxnSpPr>
            <a:stCxn id="14" idx="4"/>
            <a:endCxn id="27" idx="0"/>
          </p:cNvCxnSpPr>
          <p:nvPr/>
        </p:nvCxnSpPr>
        <p:spPr>
          <a:xfrm>
            <a:off x="808965" y="4183577"/>
            <a:ext cx="203122" cy="431864"/>
          </a:xfrm>
          <a:prstGeom prst="straightConnector1">
            <a:avLst/>
          </a:prstGeom>
          <a:ln w="38100">
            <a:solidFill>
              <a:srgbClr val="6387C5"/>
            </a:solidFill>
            <a:tailEnd type="arrow"/>
          </a:ln>
        </p:spPr>
        <p:style>
          <a:lnRef idx="1">
            <a:schemeClr val="accent1"/>
          </a:lnRef>
          <a:fillRef idx="0">
            <a:schemeClr val="accent1"/>
          </a:fillRef>
          <a:effectRef idx="0">
            <a:schemeClr val="accent1"/>
          </a:effectRef>
          <a:fontRef idx="minor">
            <a:schemeClr val="tx1"/>
          </a:fontRef>
        </p:style>
      </p:cxnSp>
      <p:sp>
        <p:nvSpPr>
          <p:cNvPr id="31" name="Elipse 30"/>
          <p:cNvSpPr/>
          <p:nvPr/>
        </p:nvSpPr>
        <p:spPr>
          <a:xfrm>
            <a:off x="1860584" y="3754041"/>
            <a:ext cx="1055232" cy="859073"/>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826</a:t>
            </a:r>
            <a:r>
              <a:rPr lang="es-CL" sz="1400" dirty="0" smtClean="0">
                <a:solidFill>
                  <a:prstClr val="white"/>
                </a:solidFill>
              </a:rPr>
              <a:t>Pasivos</a:t>
            </a:r>
            <a:endParaRPr lang="es-CL" sz="1400" dirty="0">
              <a:solidFill>
                <a:prstClr val="white"/>
              </a:solidFill>
            </a:endParaRPr>
          </a:p>
        </p:txBody>
      </p:sp>
      <p:cxnSp>
        <p:nvCxnSpPr>
          <p:cNvPr id="32" name="32 Conector recto de flecha"/>
          <p:cNvCxnSpPr>
            <a:stCxn id="2" idx="3"/>
            <a:endCxn id="31" idx="0"/>
          </p:cNvCxnSpPr>
          <p:nvPr/>
        </p:nvCxnSpPr>
        <p:spPr>
          <a:xfrm flipH="1">
            <a:off x="2388200" y="3556301"/>
            <a:ext cx="529928" cy="197740"/>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33" name="Elipse 32"/>
          <p:cNvSpPr/>
          <p:nvPr/>
        </p:nvSpPr>
        <p:spPr>
          <a:xfrm>
            <a:off x="1979712" y="4983200"/>
            <a:ext cx="1583135" cy="859073"/>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181</a:t>
            </a:r>
          </a:p>
          <a:p>
            <a:pPr algn="ctr"/>
            <a:r>
              <a:rPr lang="es-CL" sz="1400" dirty="0" smtClean="0">
                <a:solidFill>
                  <a:prstClr val="white"/>
                </a:solidFill>
              </a:rPr>
              <a:t>Instituciones</a:t>
            </a:r>
            <a:endParaRPr lang="es-CL" sz="1400" dirty="0">
              <a:solidFill>
                <a:prstClr val="white"/>
              </a:solidFill>
            </a:endParaRPr>
          </a:p>
        </p:txBody>
      </p:sp>
      <p:cxnSp>
        <p:nvCxnSpPr>
          <p:cNvPr id="34" name="32 Conector recto de flecha"/>
          <p:cNvCxnSpPr>
            <a:stCxn id="31" idx="4"/>
            <a:endCxn id="33" idx="0"/>
          </p:cNvCxnSpPr>
          <p:nvPr/>
        </p:nvCxnSpPr>
        <p:spPr>
          <a:xfrm>
            <a:off x="2388200" y="4613114"/>
            <a:ext cx="383080" cy="370086"/>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36" name="Elipse 35"/>
          <p:cNvSpPr/>
          <p:nvPr/>
        </p:nvSpPr>
        <p:spPr>
          <a:xfrm>
            <a:off x="6219113" y="852825"/>
            <a:ext cx="1267066" cy="1047388"/>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3.407</a:t>
            </a:r>
            <a:endParaRPr lang="es-CL" sz="1400" b="1" dirty="0" smtClean="0">
              <a:solidFill>
                <a:prstClr val="white"/>
              </a:solidFill>
            </a:endParaRPr>
          </a:p>
          <a:p>
            <a:pPr algn="ctr"/>
            <a:r>
              <a:rPr lang="es-CL" sz="1400" dirty="0" err="1" smtClean="0">
                <a:solidFill>
                  <a:prstClr val="white"/>
                </a:solidFill>
              </a:rPr>
              <a:t>Repres</a:t>
            </a:r>
            <a:r>
              <a:rPr lang="es-CL" sz="1400" dirty="0" smtClean="0">
                <a:solidFill>
                  <a:prstClr val="white"/>
                </a:solidFill>
              </a:rPr>
              <a:t>.</a:t>
            </a:r>
            <a:endParaRPr lang="es-CL" sz="1400" dirty="0">
              <a:solidFill>
                <a:prstClr val="white"/>
              </a:solidFill>
            </a:endParaRPr>
          </a:p>
        </p:txBody>
      </p:sp>
      <p:cxnSp>
        <p:nvCxnSpPr>
          <p:cNvPr id="38" name="32 Conector recto de flecha"/>
          <p:cNvCxnSpPr>
            <a:stCxn id="22" idx="5"/>
            <a:endCxn id="46" idx="0"/>
          </p:cNvCxnSpPr>
          <p:nvPr/>
        </p:nvCxnSpPr>
        <p:spPr>
          <a:xfrm>
            <a:off x="5978713" y="2616832"/>
            <a:ext cx="315041" cy="328123"/>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cxnSp>
        <p:nvCxnSpPr>
          <p:cNvPr id="41" name="32 Conector recto de flecha"/>
          <p:cNvCxnSpPr>
            <a:stCxn id="22" idx="5"/>
            <a:endCxn id="44" idx="2"/>
          </p:cNvCxnSpPr>
          <p:nvPr/>
        </p:nvCxnSpPr>
        <p:spPr>
          <a:xfrm>
            <a:off x="5978713" y="2616832"/>
            <a:ext cx="1089931" cy="342590"/>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44" name="Elipse 43"/>
          <p:cNvSpPr/>
          <p:nvPr/>
        </p:nvSpPr>
        <p:spPr>
          <a:xfrm>
            <a:off x="7068644" y="2524469"/>
            <a:ext cx="1067752" cy="869906"/>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366</a:t>
            </a:r>
            <a:endParaRPr lang="es-CL" sz="1400" b="1" dirty="0" smtClean="0">
              <a:solidFill>
                <a:prstClr val="white"/>
              </a:solidFill>
            </a:endParaRPr>
          </a:p>
          <a:p>
            <a:pPr algn="ctr"/>
            <a:r>
              <a:rPr lang="es-CL" sz="1400" dirty="0" smtClean="0">
                <a:solidFill>
                  <a:prstClr val="white"/>
                </a:solidFill>
              </a:rPr>
              <a:t>L</a:t>
            </a:r>
            <a:endParaRPr lang="es-CL" sz="1400" dirty="0">
              <a:solidFill>
                <a:prstClr val="white"/>
              </a:solidFill>
            </a:endParaRPr>
          </a:p>
        </p:txBody>
      </p:sp>
      <p:sp>
        <p:nvSpPr>
          <p:cNvPr id="46" name="Elipse 45"/>
          <p:cNvSpPr/>
          <p:nvPr/>
        </p:nvSpPr>
        <p:spPr>
          <a:xfrm>
            <a:off x="5652120" y="2944955"/>
            <a:ext cx="1283267" cy="984202"/>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4.726</a:t>
            </a:r>
          </a:p>
          <a:p>
            <a:pPr algn="ctr"/>
            <a:r>
              <a:rPr lang="es-CL" sz="1400" dirty="0">
                <a:solidFill>
                  <a:prstClr val="white"/>
                </a:solidFill>
              </a:rPr>
              <a:t>G</a:t>
            </a:r>
          </a:p>
        </p:txBody>
      </p:sp>
      <p:sp>
        <p:nvSpPr>
          <p:cNvPr id="47" name="Elipse 46"/>
          <p:cNvSpPr/>
          <p:nvPr/>
        </p:nvSpPr>
        <p:spPr>
          <a:xfrm>
            <a:off x="5919420" y="4077072"/>
            <a:ext cx="1028844" cy="880845"/>
          </a:xfrm>
          <a:prstGeom prst="ellipse">
            <a:avLst/>
          </a:prstGeom>
          <a:solidFill>
            <a:srgbClr val="00AAA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335</a:t>
            </a:r>
            <a:r>
              <a:rPr lang="es-CL" sz="1400" dirty="0" smtClean="0">
                <a:solidFill>
                  <a:prstClr val="white"/>
                </a:solidFill>
              </a:rPr>
              <a:t>Pasivos</a:t>
            </a:r>
            <a:endParaRPr lang="es-CL" sz="1400" dirty="0">
              <a:solidFill>
                <a:prstClr val="white"/>
              </a:solidFill>
            </a:endParaRPr>
          </a:p>
        </p:txBody>
      </p:sp>
      <p:cxnSp>
        <p:nvCxnSpPr>
          <p:cNvPr id="48" name="32 Conector recto de flecha"/>
          <p:cNvCxnSpPr>
            <a:stCxn id="8" idx="2"/>
            <a:endCxn id="47" idx="6"/>
          </p:cNvCxnSpPr>
          <p:nvPr/>
        </p:nvCxnSpPr>
        <p:spPr>
          <a:xfrm flipH="1">
            <a:off x="6948264" y="4328412"/>
            <a:ext cx="288032" cy="189083"/>
          </a:xfrm>
          <a:prstGeom prst="straightConnector1">
            <a:avLst/>
          </a:prstGeom>
          <a:ln w="38100">
            <a:solidFill>
              <a:srgbClr val="00AAA5"/>
            </a:solidFill>
            <a:tailEnd type="arrow"/>
          </a:ln>
        </p:spPr>
        <p:style>
          <a:lnRef idx="1">
            <a:schemeClr val="accent1"/>
          </a:lnRef>
          <a:fillRef idx="0">
            <a:schemeClr val="accent1"/>
          </a:fillRef>
          <a:effectRef idx="0">
            <a:schemeClr val="accent1"/>
          </a:effectRef>
          <a:fontRef idx="minor">
            <a:schemeClr val="tx1"/>
          </a:fontRef>
        </p:style>
      </p:cxnSp>
      <p:sp>
        <p:nvSpPr>
          <p:cNvPr id="49" name="Elipse 48"/>
          <p:cNvSpPr/>
          <p:nvPr/>
        </p:nvSpPr>
        <p:spPr>
          <a:xfrm>
            <a:off x="6228184" y="5157192"/>
            <a:ext cx="1620180" cy="859073"/>
          </a:xfrm>
          <a:prstGeom prst="ellipse">
            <a:avLst/>
          </a:prstGeom>
          <a:solidFill>
            <a:srgbClr val="00AAA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111</a:t>
            </a:r>
            <a:endParaRPr lang="es-CL" sz="1400" b="1" dirty="0" smtClean="0">
              <a:solidFill>
                <a:prstClr val="white"/>
              </a:solidFill>
            </a:endParaRPr>
          </a:p>
          <a:p>
            <a:pPr algn="ctr"/>
            <a:r>
              <a:rPr lang="es-CL" sz="1400" dirty="0" smtClean="0">
                <a:solidFill>
                  <a:prstClr val="white"/>
                </a:solidFill>
              </a:rPr>
              <a:t>Instituciones</a:t>
            </a:r>
            <a:endParaRPr lang="es-CL" sz="1400" dirty="0">
              <a:solidFill>
                <a:prstClr val="white"/>
              </a:solidFill>
            </a:endParaRPr>
          </a:p>
        </p:txBody>
      </p:sp>
      <p:cxnSp>
        <p:nvCxnSpPr>
          <p:cNvPr id="50" name="32 Conector recto de flecha"/>
          <p:cNvCxnSpPr>
            <a:stCxn id="47" idx="4"/>
            <a:endCxn id="49" idx="0"/>
          </p:cNvCxnSpPr>
          <p:nvPr/>
        </p:nvCxnSpPr>
        <p:spPr>
          <a:xfrm>
            <a:off x="6433842" y="4957917"/>
            <a:ext cx="604432" cy="199275"/>
          </a:xfrm>
          <a:prstGeom prst="straightConnector1">
            <a:avLst/>
          </a:prstGeom>
          <a:ln w="38100">
            <a:solidFill>
              <a:srgbClr val="00AAA5"/>
            </a:solidFill>
            <a:tailEnd type="arrow"/>
          </a:ln>
        </p:spPr>
        <p:style>
          <a:lnRef idx="1">
            <a:schemeClr val="accent1"/>
          </a:lnRef>
          <a:fillRef idx="0">
            <a:schemeClr val="accent1"/>
          </a:fillRef>
          <a:effectRef idx="0">
            <a:schemeClr val="accent1"/>
          </a:effectRef>
          <a:fontRef idx="minor">
            <a:schemeClr val="tx1"/>
          </a:fontRef>
        </p:style>
      </p:cxnSp>
      <p:sp>
        <p:nvSpPr>
          <p:cNvPr id="40" name="Elipse 35"/>
          <p:cNvSpPr/>
          <p:nvPr/>
        </p:nvSpPr>
        <p:spPr>
          <a:xfrm>
            <a:off x="7734567" y="692697"/>
            <a:ext cx="1373937" cy="838287"/>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1869</a:t>
            </a:r>
          </a:p>
          <a:p>
            <a:pPr algn="ctr"/>
            <a:r>
              <a:rPr lang="es-CL" sz="1400" b="1" dirty="0" smtClean="0">
                <a:solidFill>
                  <a:prstClr val="white"/>
                </a:solidFill>
              </a:rPr>
              <a:t>Per </a:t>
            </a:r>
            <a:r>
              <a:rPr lang="es-CL" sz="1400" b="1" dirty="0" err="1" smtClean="0">
                <a:solidFill>
                  <a:prstClr val="white"/>
                </a:solidFill>
              </a:rPr>
              <a:t>Nat</a:t>
            </a:r>
            <a:endParaRPr lang="es-CL" sz="1400" b="1" dirty="0">
              <a:solidFill>
                <a:prstClr val="white"/>
              </a:solidFill>
            </a:endParaRPr>
          </a:p>
        </p:txBody>
      </p:sp>
      <p:cxnSp>
        <p:nvCxnSpPr>
          <p:cNvPr id="51" name="32 Conector recto de flecha"/>
          <p:cNvCxnSpPr>
            <a:stCxn id="36" idx="6"/>
            <a:endCxn id="40" idx="2"/>
          </p:cNvCxnSpPr>
          <p:nvPr/>
        </p:nvCxnSpPr>
        <p:spPr>
          <a:xfrm flipV="1">
            <a:off x="7486179" y="1111841"/>
            <a:ext cx="248388" cy="264678"/>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52" name="Elipse 35"/>
          <p:cNvSpPr/>
          <p:nvPr/>
        </p:nvSpPr>
        <p:spPr>
          <a:xfrm>
            <a:off x="7848364" y="1790583"/>
            <a:ext cx="1188132" cy="859073"/>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1538</a:t>
            </a:r>
          </a:p>
          <a:p>
            <a:pPr algn="ctr"/>
            <a:r>
              <a:rPr lang="es-CL" sz="1400" dirty="0" smtClean="0">
                <a:solidFill>
                  <a:prstClr val="white"/>
                </a:solidFill>
              </a:rPr>
              <a:t>Entidad</a:t>
            </a:r>
            <a:endParaRPr lang="es-CL" sz="2400" dirty="0">
              <a:solidFill>
                <a:prstClr val="white"/>
              </a:solidFill>
            </a:endParaRPr>
          </a:p>
        </p:txBody>
      </p:sp>
      <p:cxnSp>
        <p:nvCxnSpPr>
          <p:cNvPr id="53" name="32 Conector recto de flecha"/>
          <p:cNvCxnSpPr>
            <a:stCxn id="36" idx="6"/>
            <a:endCxn id="52" idx="2"/>
          </p:cNvCxnSpPr>
          <p:nvPr/>
        </p:nvCxnSpPr>
        <p:spPr>
          <a:xfrm>
            <a:off x="7486179" y="1376519"/>
            <a:ext cx="362185" cy="843601"/>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37" name="118 CuadroTexto"/>
          <p:cNvSpPr txBox="1"/>
          <p:nvPr/>
        </p:nvSpPr>
        <p:spPr>
          <a:xfrm>
            <a:off x="85151" y="6021288"/>
            <a:ext cx="8951345" cy="523220"/>
          </a:xfrm>
          <a:prstGeom prst="rect">
            <a:avLst/>
          </a:prstGeom>
          <a:noFill/>
        </p:spPr>
        <p:txBody>
          <a:bodyPr wrap="square" rtlCol="0">
            <a:spAutoFit/>
          </a:bodyPr>
          <a:lstStyle/>
          <a:p>
            <a:r>
              <a:rPr lang="es-ES_tradnl" sz="1400" b="1" dirty="0" smtClean="0">
                <a:solidFill>
                  <a:prstClr val="black"/>
                </a:solidFill>
              </a:rPr>
              <a:t>L: </a:t>
            </a:r>
            <a:r>
              <a:rPr lang="es-ES_tradnl" sz="1400" dirty="0" err="1" smtClean="0">
                <a:solidFill>
                  <a:prstClr val="black"/>
                </a:solidFill>
              </a:rPr>
              <a:t>Lobbista</a:t>
            </a:r>
            <a:r>
              <a:rPr lang="es-ES_tradnl" sz="1400" dirty="0" smtClean="0">
                <a:solidFill>
                  <a:prstClr val="black"/>
                </a:solidFill>
              </a:rPr>
              <a:t>;     </a:t>
            </a:r>
            <a:r>
              <a:rPr lang="es-ES_tradnl" sz="1400" b="1" dirty="0" smtClean="0">
                <a:solidFill>
                  <a:prstClr val="black"/>
                </a:solidFill>
              </a:rPr>
              <a:t>G: </a:t>
            </a:r>
            <a:r>
              <a:rPr lang="es-ES_tradnl" sz="1400" dirty="0" smtClean="0">
                <a:solidFill>
                  <a:prstClr val="black"/>
                </a:solidFill>
              </a:rPr>
              <a:t>Gestor;     </a:t>
            </a:r>
            <a:r>
              <a:rPr lang="es-ES_tradnl" sz="1400" b="1" dirty="0" err="1" smtClean="0">
                <a:solidFill>
                  <a:prstClr val="black"/>
                </a:solidFill>
              </a:rPr>
              <a:t>Repres</a:t>
            </a:r>
            <a:r>
              <a:rPr lang="es-ES_tradnl" sz="1400" b="1" dirty="0" smtClean="0">
                <a:solidFill>
                  <a:prstClr val="black"/>
                </a:solidFill>
              </a:rPr>
              <a:t>: </a:t>
            </a:r>
            <a:r>
              <a:rPr lang="es-ES_tradnl" sz="1400" dirty="0" smtClean="0">
                <a:solidFill>
                  <a:prstClr val="black"/>
                </a:solidFill>
              </a:rPr>
              <a:t>Representados;     </a:t>
            </a:r>
            <a:r>
              <a:rPr lang="es-ES_tradnl" sz="1400" b="1" dirty="0" smtClean="0">
                <a:solidFill>
                  <a:prstClr val="black"/>
                </a:solidFill>
              </a:rPr>
              <a:t>Per </a:t>
            </a:r>
            <a:r>
              <a:rPr lang="es-ES_tradnl" sz="1400" b="1" dirty="0" err="1" smtClean="0">
                <a:solidFill>
                  <a:prstClr val="black"/>
                </a:solidFill>
              </a:rPr>
              <a:t>Nat</a:t>
            </a:r>
            <a:r>
              <a:rPr lang="es-ES_tradnl" sz="1400" b="1" dirty="0" smtClean="0">
                <a:solidFill>
                  <a:prstClr val="black"/>
                </a:solidFill>
              </a:rPr>
              <a:t>: </a:t>
            </a:r>
            <a:r>
              <a:rPr lang="es-ES_tradnl" sz="1400" dirty="0" smtClean="0">
                <a:solidFill>
                  <a:prstClr val="black"/>
                </a:solidFill>
              </a:rPr>
              <a:t>Persona Natural</a:t>
            </a:r>
            <a:r>
              <a:rPr lang="es-ES_tradnl" sz="1400" dirty="0">
                <a:solidFill>
                  <a:prstClr val="black"/>
                </a:solidFill>
              </a:rPr>
              <a:t>; </a:t>
            </a:r>
            <a:r>
              <a:rPr lang="es-ES_tradnl" sz="1400" dirty="0" smtClean="0">
                <a:solidFill>
                  <a:prstClr val="black"/>
                </a:solidFill>
              </a:rPr>
              <a:t>    </a:t>
            </a:r>
            <a:r>
              <a:rPr lang="es-ES_tradnl" sz="1400" b="1" dirty="0" smtClean="0">
                <a:solidFill>
                  <a:prstClr val="black"/>
                </a:solidFill>
              </a:rPr>
              <a:t>Entidad: </a:t>
            </a:r>
            <a:r>
              <a:rPr lang="es-ES_tradnl" sz="1400" dirty="0">
                <a:solidFill>
                  <a:prstClr val="black"/>
                </a:solidFill>
              </a:rPr>
              <a:t>Persona jurídica + </a:t>
            </a:r>
            <a:r>
              <a:rPr lang="es-ES_tradnl" sz="1400" dirty="0" smtClean="0">
                <a:solidFill>
                  <a:prstClr val="black"/>
                </a:solidFill>
              </a:rPr>
              <a:t>sin </a:t>
            </a:r>
            <a:r>
              <a:rPr lang="es-ES_tradnl" sz="1400" dirty="0">
                <a:solidFill>
                  <a:prstClr val="black"/>
                </a:solidFill>
              </a:rPr>
              <a:t>personalidad </a:t>
            </a:r>
            <a:r>
              <a:rPr lang="es-ES_tradnl" sz="1400" dirty="0" smtClean="0">
                <a:solidFill>
                  <a:prstClr val="black"/>
                </a:solidFill>
              </a:rPr>
              <a:t>jurídica;     </a:t>
            </a:r>
            <a:r>
              <a:rPr lang="es-ES_tradnl" sz="1400" b="1" dirty="0" err="1" smtClean="0">
                <a:solidFill>
                  <a:prstClr val="black"/>
                </a:solidFill>
              </a:rPr>
              <a:t>Asist</a:t>
            </a:r>
            <a:r>
              <a:rPr lang="es-ES_tradnl" sz="1400" b="1" dirty="0" smtClean="0">
                <a:solidFill>
                  <a:prstClr val="black"/>
                </a:solidFill>
              </a:rPr>
              <a:t>: </a:t>
            </a:r>
            <a:r>
              <a:rPr lang="es-ES_tradnl" sz="1400" dirty="0" smtClean="0">
                <a:solidFill>
                  <a:prstClr val="black"/>
                </a:solidFill>
              </a:rPr>
              <a:t>Asistentes;     </a:t>
            </a:r>
            <a:r>
              <a:rPr lang="es-ES_tradnl" sz="1400" b="1" dirty="0" smtClean="0">
                <a:solidFill>
                  <a:prstClr val="black"/>
                </a:solidFill>
              </a:rPr>
              <a:t>O.P.: </a:t>
            </a:r>
            <a:r>
              <a:rPr lang="es-ES_tradnl" sz="1400" dirty="0" smtClean="0">
                <a:solidFill>
                  <a:prstClr val="black"/>
                </a:solidFill>
              </a:rPr>
              <a:t>Otros Sujetos Pasivos;     </a:t>
            </a:r>
            <a:r>
              <a:rPr lang="es-ES_tradnl" sz="1400" b="1" dirty="0" smtClean="0">
                <a:solidFill>
                  <a:prstClr val="black"/>
                </a:solidFill>
              </a:rPr>
              <a:t>O.A.: </a:t>
            </a:r>
            <a:r>
              <a:rPr lang="es-ES_tradnl" sz="1400" dirty="0" smtClean="0">
                <a:solidFill>
                  <a:prstClr val="black"/>
                </a:solidFill>
              </a:rPr>
              <a:t>Otros Asistentes. </a:t>
            </a:r>
            <a:r>
              <a:rPr lang="es-ES_tradnl" sz="1400" b="1" dirty="0" smtClean="0">
                <a:solidFill>
                  <a:prstClr val="black"/>
                </a:solidFill>
              </a:rPr>
              <a:t>E</a:t>
            </a:r>
            <a:r>
              <a:rPr lang="es-ES_tradnl" sz="1400" dirty="0" smtClean="0">
                <a:solidFill>
                  <a:prstClr val="black"/>
                </a:solidFill>
              </a:rPr>
              <a:t>: Encomendado </a:t>
            </a:r>
          </a:p>
        </p:txBody>
      </p:sp>
      <p:cxnSp>
        <p:nvCxnSpPr>
          <p:cNvPr id="39" name="32 Conector recto de flecha"/>
          <p:cNvCxnSpPr>
            <a:stCxn id="2" idx="5"/>
            <a:endCxn id="42" idx="0"/>
          </p:cNvCxnSpPr>
          <p:nvPr/>
        </p:nvCxnSpPr>
        <p:spPr>
          <a:xfrm>
            <a:off x="4320036" y="3556301"/>
            <a:ext cx="716148" cy="147852"/>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42" name="Elipse 45"/>
          <p:cNvSpPr/>
          <p:nvPr/>
        </p:nvSpPr>
        <p:spPr>
          <a:xfrm>
            <a:off x="4420247" y="3704153"/>
            <a:ext cx="1231874" cy="813341"/>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1446</a:t>
            </a:r>
          </a:p>
          <a:p>
            <a:pPr algn="ctr"/>
            <a:r>
              <a:rPr lang="es-CL" sz="1400" dirty="0" err="1" smtClean="0">
                <a:solidFill>
                  <a:prstClr val="white"/>
                </a:solidFill>
              </a:rPr>
              <a:t>Asist</a:t>
            </a:r>
            <a:r>
              <a:rPr lang="es-CL" sz="1400" dirty="0" smtClean="0">
                <a:solidFill>
                  <a:prstClr val="white"/>
                </a:solidFill>
              </a:rPr>
              <a:t>.</a:t>
            </a:r>
            <a:endParaRPr lang="es-CL" sz="1400" dirty="0">
              <a:solidFill>
                <a:prstClr val="white"/>
              </a:solidFill>
            </a:endParaRPr>
          </a:p>
        </p:txBody>
      </p:sp>
      <p:cxnSp>
        <p:nvCxnSpPr>
          <p:cNvPr id="54" name="32 Conector recto de flecha"/>
          <p:cNvCxnSpPr>
            <a:stCxn id="42" idx="2"/>
            <a:endCxn id="55" idx="6"/>
          </p:cNvCxnSpPr>
          <p:nvPr/>
        </p:nvCxnSpPr>
        <p:spPr>
          <a:xfrm flipH="1">
            <a:off x="4200991" y="4110824"/>
            <a:ext cx="219256" cy="169098"/>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55" name="Elipse 45"/>
          <p:cNvSpPr/>
          <p:nvPr/>
        </p:nvSpPr>
        <p:spPr>
          <a:xfrm>
            <a:off x="3203848" y="3906707"/>
            <a:ext cx="997143" cy="746429"/>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172</a:t>
            </a:r>
          </a:p>
          <a:p>
            <a:pPr algn="ctr"/>
            <a:r>
              <a:rPr lang="es-CL" sz="1400" dirty="0" smtClean="0">
                <a:solidFill>
                  <a:prstClr val="white"/>
                </a:solidFill>
              </a:rPr>
              <a:t>O. P.</a:t>
            </a:r>
            <a:endParaRPr lang="es-CL" sz="1400" dirty="0">
              <a:solidFill>
                <a:prstClr val="white"/>
              </a:solidFill>
            </a:endParaRPr>
          </a:p>
        </p:txBody>
      </p:sp>
      <p:sp>
        <p:nvSpPr>
          <p:cNvPr id="64" name="Elipse 45"/>
          <p:cNvSpPr/>
          <p:nvPr/>
        </p:nvSpPr>
        <p:spPr>
          <a:xfrm>
            <a:off x="3779912" y="4830699"/>
            <a:ext cx="1138905" cy="746429"/>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1264</a:t>
            </a:r>
          </a:p>
          <a:p>
            <a:pPr algn="ctr"/>
            <a:r>
              <a:rPr lang="es-CL" sz="1400" dirty="0" smtClean="0">
                <a:solidFill>
                  <a:prstClr val="white"/>
                </a:solidFill>
              </a:rPr>
              <a:t>O. A.</a:t>
            </a:r>
            <a:endParaRPr lang="es-CL" sz="1400" dirty="0">
              <a:solidFill>
                <a:prstClr val="white"/>
              </a:solidFill>
            </a:endParaRPr>
          </a:p>
        </p:txBody>
      </p:sp>
      <p:cxnSp>
        <p:nvCxnSpPr>
          <p:cNvPr id="68" name="32 Conector recto de flecha"/>
          <p:cNvCxnSpPr>
            <a:stCxn id="42" idx="3"/>
            <a:endCxn id="64" idx="0"/>
          </p:cNvCxnSpPr>
          <p:nvPr/>
        </p:nvCxnSpPr>
        <p:spPr>
          <a:xfrm flipH="1">
            <a:off x="4349365" y="4398383"/>
            <a:ext cx="251286" cy="432316"/>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43" name="6 CuadroTexto"/>
          <p:cNvSpPr txBox="1"/>
          <p:nvPr/>
        </p:nvSpPr>
        <p:spPr>
          <a:xfrm>
            <a:off x="251520" y="241484"/>
            <a:ext cx="8424936" cy="523220"/>
          </a:xfrm>
          <a:prstGeom prst="rect">
            <a:avLst/>
          </a:prstGeom>
          <a:noFill/>
        </p:spPr>
        <p:txBody>
          <a:bodyPr wrap="square" rtlCol="0">
            <a:spAutoFit/>
          </a:bodyPr>
          <a:lstStyle/>
          <a:p>
            <a:r>
              <a:rPr lang="es-ES" sz="2800" b="1" spc="-150" dirty="0" smtClean="0">
                <a:solidFill>
                  <a:srgbClr val="0070C0"/>
                </a:solidFill>
                <a:latin typeface="Minion Pro" pitchFamily="18" charset="0"/>
              </a:rPr>
              <a:t>Registros de Agenda Pública – Vista acumulada</a:t>
            </a:r>
            <a:endParaRPr lang="es-CL" sz="2800" b="1" spc="-150" dirty="0">
              <a:solidFill>
                <a:srgbClr val="0070C0"/>
              </a:solidFill>
              <a:latin typeface="Minion Pro" pitchFamily="18" charset="0"/>
            </a:endParaRPr>
          </a:p>
        </p:txBody>
      </p:sp>
      <p:sp>
        <p:nvSpPr>
          <p:cNvPr id="45" name="44 Elipse"/>
          <p:cNvSpPr/>
          <p:nvPr/>
        </p:nvSpPr>
        <p:spPr>
          <a:xfrm>
            <a:off x="5004048" y="4964504"/>
            <a:ext cx="997143" cy="746429"/>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CL"/>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s-CL" sz="2400" b="1" dirty="0" smtClean="0">
                <a:solidFill>
                  <a:prstClr val="white"/>
                </a:solidFill>
              </a:rPr>
              <a:t>13</a:t>
            </a:r>
          </a:p>
          <a:p>
            <a:pPr algn="ctr"/>
            <a:r>
              <a:rPr lang="es-CL" sz="1400" dirty="0">
                <a:solidFill>
                  <a:prstClr val="white"/>
                </a:solidFill>
              </a:rPr>
              <a:t>E</a:t>
            </a:r>
          </a:p>
        </p:txBody>
      </p:sp>
      <p:cxnSp>
        <p:nvCxnSpPr>
          <p:cNvPr id="56" name="32 Conector recto de flecha"/>
          <p:cNvCxnSpPr>
            <a:stCxn id="42" idx="4"/>
            <a:endCxn id="45" idx="0"/>
          </p:cNvCxnSpPr>
          <p:nvPr/>
        </p:nvCxnSpPr>
        <p:spPr>
          <a:xfrm>
            <a:off x="5036184" y="4517494"/>
            <a:ext cx="466436" cy="447010"/>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8226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500"/>
                                        <p:tgtEl>
                                          <p:spTgt spid="1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nodeType="with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500"/>
                                        <p:tgtEl>
                                          <p:spTgt spid="2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500"/>
                                        <p:tgtEl>
                                          <p:spTgt spid="2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fade">
                                      <p:cBhvr>
                                        <p:cTn id="34" dur="5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fade">
                                      <p:cBhvr>
                                        <p:cTn id="39" dur="500"/>
                                        <p:tgtEl>
                                          <p:spTgt spid="23"/>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fade">
                                      <p:cBhvr>
                                        <p:cTn id="47" dur="500"/>
                                        <p:tgtEl>
                                          <p:spTgt spid="3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46"/>
                                        </p:tgtEl>
                                        <p:attrNameLst>
                                          <p:attrName>style.visibility</p:attrName>
                                        </p:attrNameLst>
                                      </p:cBhvr>
                                      <p:to>
                                        <p:strVal val="visible"/>
                                      </p:to>
                                    </p:set>
                                    <p:animEffect transition="in" filter="fade">
                                      <p:cBhvr>
                                        <p:cTn id="50" dur="500"/>
                                        <p:tgtEl>
                                          <p:spTgt spid="46"/>
                                        </p:tgtEl>
                                      </p:cBhvr>
                                    </p:animEffect>
                                  </p:childTnLst>
                                </p:cTn>
                              </p:par>
                              <p:par>
                                <p:cTn id="51" presetID="10" presetClass="entr" presetSubtype="0" fill="hold" nodeType="with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fade">
                                      <p:cBhvr>
                                        <p:cTn id="53" dur="500"/>
                                        <p:tgtEl>
                                          <p:spTgt spid="41"/>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44"/>
                                        </p:tgtEl>
                                        <p:attrNameLst>
                                          <p:attrName>style.visibility</p:attrName>
                                        </p:attrNameLst>
                                      </p:cBhvr>
                                      <p:to>
                                        <p:strVal val="visible"/>
                                      </p:to>
                                    </p:set>
                                    <p:animEffect transition="in" filter="fade">
                                      <p:cBhvr>
                                        <p:cTn id="56" dur="500"/>
                                        <p:tgtEl>
                                          <p:spTgt spid="44"/>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fade">
                                      <p:cBhvr>
                                        <p:cTn id="61" dur="500"/>
                                        <p:tgtEl>
                                          <p:spTgt spid="25"/>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fade">
                                      <p:cBhvr>
                                        <p:cTn id="64" dur="500"/>
                                        <p:tgtEl>
                                          <p:spTgt spid="36"/>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40"/>
                                        </p:tgtEl>
                                        <p:attrNameLst>
                                          <p:attrName>style.visibility</p:attrName>
                                        </p:attrNameLst>
                                      </p:cBhvr>
                                      <p:to>
                                        <p:strVal val="visible"/>
                                      </p:to>
                                    </p:set>
                                    <p:animEffect transition="in" filter="fade">
                                      <p:cBhvr>
                                        <p:cTn id="69" dur="500"/>
                                        <p:tgtEl>
                                          <p:spTgt spid="40"/>
                                        </p:tgtEl>
                                      </p:cBhvr>
                                    </p:animEffect>
                                  </p:childTnLst>
                                </p:cTn>
                              </p:par>
                              <p:par>
                                <p:cTn id="70" presetID="10" presetClass="entr" presetSubtype="0" fill="hold" nodeType="with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fade">
                                      <p:cBhvr>
                                        <p:cTn id="72" dur="500"/>
                                        <p:tgtEl>
                                          <p:spTgt spid="5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52"/>
                                        </p:tgtEl>
                                        <p:attrNameLst>
                                          <p:attrName>style.visibility</p:attrName>
                                        </p:attrNameLst>
                                      </p:cBhvr>
                                      <p:to>
                                        <p:strVal val="visible"/>
                                      </p:to>
                                    </p:set>
                                    <p:animEffect transition="in" filter="fade">
                                      <p:cBhvr>
                                        <p:cTn id="75" dur="500"/>
                                        <p:tgtEl>
                                          <p:spTgt spid="52"/>
                                        </p:tgtEl>
                                      </p:cBhvr>
                                    </p:animEffect>
                                  </p:childTnLst>
                                </p:cTn>
                              </p:par>
                              <p:par>
                                <p:cTn id="76" presetID="10" presetClass="entr" presetSubtype="0" fill="hold" nodeType="withEffect">
                                  <p:stCondLst>
                                    <p:cond delay="0"/>
                                  </p:stCondLst>
                                  <p:childTnLst>
                                    <p:set>
                                      <p:cBhvr>
                                        <p:cTn id="77" dur="1" fill="hold">
                                          <p:stCondLst>
                                            <p:cond delay="0"/>
                                          </p:stCondLst>
                                        </p:cTn>
                                        <p:tgtEl>
                                          <p:spTgt spid="53"/>
                                        </p:tgtEl>
                                        <p:attrNameLst>
                                          <p:attrName>style.visibility</p:attrName>
                                        </p:attrNameLst>
                                      </p:cBhvr>
                                      <p:to>
                                        <p:strVal val="visible"/>
                                      </p:to>
                                    </p:set>
                                    <p:animEffect transition="in" filter="fade">
                                      <p:cBhvr>
                                        <p:cTn id="78" dur="500"/>
                                        <p:tgtEl>
                                          <p:spTgt spid="53"/>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nodeType="clickEffect">
                                  <p:stCondLst>
                                    <p:cond delay="0"/>
                                  </p:stCondLst>
                                  <p:childTnLst>
                                    <p:set>
                                      <p:cBhvr>
                                        <p:cTn id="82" dur="1" fill="hold">
                                          <p:stCondLst>
                                            <p:cond delay="0"/>
                                          </p:stCondLst>
                                        </p:cTn>
                                        <p:tgtEl>
                                          <p:spTgt spid="39"/>
                                        </p:tgtEl>
                                        <p:attrNameLst>
                                          <p:attrName>style.visibility</p:attrName>
                                        </p:attrNameLst>
                                      </p:cBhvr>
                                      <p:to>
                                        <p:strVal val="visible"/>
                                      </p:to>
                                    </p:set>
                                    <p:animEffect transition="in" filter="fade">
                                      <p:cBhvr>
                                        <p:cTn id="83" dur="500"/>
                                        <p:tgtEl>
                                          <p:spTgt spid="39"/>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42"/>
                                        </p:tgtEl>
                                        <p:attrNameLst>
                                          <p:attrName>style.visibility</p:attrName>
                                        </p:attrNameLst>
                                      </p:cBhvr>
                                      <p:to>
                                        <p:strVal val="visible"/>
                                      </p:to>
                                    </p:set>
                                    <p:animEffect transition="in" filter="fade">
                                      <p:cBhvr>
                                        <p:cTn id="86" dur="500"/>
                                        <p:tgtEl>
                                          <p:spTgt spid="42"/>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54"/>
                                        </p:tgtEl>
                                        <p:attrNameLst>
                                          <p:attrName>style.visibility</p:attrName>
                                        </p:attrNameLst>
                                      </p:cBhvr>
                                      <p:to>
                                        <p:strVal val="visible"/>
                                      </p:to>
                                    </p:set>
                                    <p:animEffect transition="in" filter="fade">
                                      <p:cBhvr>
                                        <p:cTn id="91" dur="500"/>
                                        <p:tgtEl>
                                          <p:spTgt spid="54"/>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55"/>
                                        </p:tgtEl>
                                        <p:attrNameLst>
                                          <p:attrName>style.visibility</p:attrName>
                                        </p:attrNameLst>
                                      </p:cBhvr>
                                      <p:to>
                                        <p:strVal val="visible"/>
                                      </p:to>
                                    </p:set>
                                    <p:animEffect transition="in" filter="fade">
                                      <p:cBhvr>
                                        <p:cTn id="94" dur="500"/>
                                        <p:tgtEl>
                                          <p:spTgt spid="55"/>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nodeType="clickEffect">
                                  <p:stCondLst>
                                    <p:cond delay="0"/>
                                  </p:stCondLst>
                                  <p:childTnLst>
                                    <p:set>
                                      <p:cBhvr>
                                        <p:cTn id="98" dur="1" fill="hold">
                                          <p:stCondLst>
                                            <p:cond delay="0"/>
                                          </p:stCondLst>
                                        </p:cTn>
                                        <p:tgtEl>
                                          <p:spTgt spid="68"/>
                                        </p:tgtEl>
                                        <p:attrNameLst>
                                          <p:attrName>style.visibility</p:attrName>
                                        </p:attrNameLst>
                                      </p:cBhvr>
                                      <p:to>
                                        <p:strVal val="visible"/>
                                      </p:to>
                                    </p:set>
                                    <p:animEffect transition="in" filter="fade">
                                      <p:cBhvr>
                                        <p:cTn id="99" dur="500"/>
                                        <p:tgtEl>
                                          <p:spTgt spid="68"/>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64"/>
                                        </p:tgtEl>
                                        <p:attrNameLst>
                                          <p:attrName>style.visibility</p:attrName>
                                        </p:attrNameLst>
                                      </p:cBhvr>
                                      <p:to>
                                        <p:strVal val="visible"/>
                                      </p:to>
                                    </p:set>
                                    <p:animEffect transition="in" filter="fade">
                                      <p:cBhvr>
                                        <p:cTn id="102" dur="500"/>
                                        <p:tgtEl>
                                          <p:spTgt spid="64"/>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1"/>
                                        </p:tgtEl>
                                        <p:attrNameLst>
                                          <p:attrName>style.visibility</p:attrName>
                                        </p:attrNameLst>
                                      </p:cBhvr>
                                      <p:to>
                                        <p:strVal val="visible"/>
                                      </p:to>
                                    </p:set>
                                    <p:animEffect transition="in" filter="fade">
                                      <p:cBhvr>
                                        <p:cTn id="107" dur="500"/>
                                        <p:tgtEl>
                                          <p:spTgt spid="31"/>
                                        </p:tgtEl>
                                      </p:cBhvr>
                                    </p:animEffect>
                                  </p:childTnLst>
                                </p:cTn>
                              </p:par>
                              <p:par>
                                <p:cTn id="108" presetID="10" presetClass="entr" presetSubtype="0" fill="hold" nodeType="withEffect">
                                  <p:stCondLst>
                                    <p:cond delay="0"/>
                                  </p:stCondLst>
                                  <p:childTnLst>
                                    <p:set>
                                      <p:cBhvr>
                                        <p:cTn id="109" dur="1" fill="hold">
                                          <p:stCondLst>
                                            <p:cond delay="0"/>
                                          </p:stCondLst>
                                        </p:cTn>
                                        <p:tgtEl>
                                          <p:spTgt spid="32"/>
                                        </p:tgtEl>
                                        <p:attrNameLst>
                                          <p:attrName>style.visibility</p:attrName>
                                        </p:attrNameLst>
                                      </p:cBhvr>
                                      <p:to>
                                        <p:strVal val="visible"/>
                                      </p:to>
                                    </p:set>
                                    <p:animEffect transition="in" filter="fade">
                                      <p:cBhvr>
                                        <p:cTn id="110" dur="500"/>
                                        <p:tgtEl>
                                          <p:spTgt spid="32"/>
                                        </p:tgtEl>
                                      </p:cBhvr>
                                    </p:animEffect>
                                  </p:childTnLst>
                                </p:cTn>
                              </p:par>
                              <p:par>
                                <p:cTn id="111" presetID="10" presetClass="entr" presetSubtype="0" fill="hold" nodeType="withEffect">
                                  <p:stCondLst>
                                    <p:cond delay="0"/>
                                  </p:stCondLst>
                                  <p:childTnLst>
                                    <p:set>
                                      <p:cBhvr>
                                        <p:cTn id="112" dur="1" fill="hold">
                                          <p:stCondLst>
                                            <p:cond delay="0"/>
                                          </p:stCondLst>
                                        </p:cTn>
                                        <p:tgtEl>
                                          <p:spTgt spid="34"/>
                                        </p:tgtEl>
                                        <p:attrNameLst>
                                          <p:attrName>style.visibility</p:attrName>
                                        </p:attrNameLst>
                                      </p:cBhvr>
                                      <p:to>
                                        <p:strVal val="visible"/>
                                      </p:to>
                                    </p:set>
                                    <p:animEffect transition="in" filter="fade">
                                      <p:cBhvr>
                                        <p:cTn id="113" dur="500"/>
                                        <p:tgtEl>
                                          <p:spTgt spid="34"/>
                                        </p:tgtEl>
                                      </p:cBhvr>
                                    </p:animEffect>
                                  </p:childTnLst>
                                </p:cTn>
                              </p:par>
                              <p:par>
                                <p:cTn id="114" presetID="10" presetClass="entr" presetSubtype="0" fill="hold" grpId="0" nodeType="withEffect">
                                  <p:stCondLst>
                                    <p:cond delay="0"/>
                                  </p:stCondLst>
                                  <p:childTnLst>
                                    <p:set>
                                      <p:cBhvr>
                                        <p:cTn id="115" dur="1" fill="hold">
                                          <p:stCondLst>
                                            <p:cond delay="0"/>
                                          </p:stCondLst>
                                        </p:cTn>
                                        <p:tgtEl>
                                          <p:spTgt spid="33"/>
                                        </p:tgtEl>
                                        <p:attrNameLst>
                                          <p:attrName>style.visibility</p:attrName>
                                        </p:attrNameLst>
                                      </p:cBhvr>
                                      <p:to>
                                        <p:strVal val="visible"/>
                                      </p:to>
                                    </p:set>
                                    <p:animEffect transition="in" filter="fade">
                                      <p:cBhvr>
                                        <p:cTn id="116" dur="500"/>
                                        <p:tgtEl>
                                          <p:spTgt spid="33"/>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8"/>
                                        </p:tgtEl>
                                        <p:attrNameLst>
                                          <p:attrName>style.visibility</p:attrName>
                                        </p:attrNameLst>
                                      </p:cBhvr>
                                      <p:to>
                                        <p:strVal val="visible"/>
                                      </p:to>
                                    </p:set>
                                    <p:animEffect transition="in" filter="fade">
                                      <p:cBhvr>
                                        <p:cTn id="121" dur="500"/>
                                        <p:tgtEl>
                                          <p:spTgt spid="8"/>
                                        </p:tgtEl>
                                      </p:cBhvr>
                                    </p:animEffect>
                                  </p:childTnLst>
                                </p:cTn>
                              </p:par>
                            </p:childTnLst>
                          </p:cTn>
                        </p:par>
                      </p:childTnLst>
                    </p:cTn>
                  </p:par>
                  <p:par>
                    <p:cTn id="122" fill="hold">
                      <p:stCondLst>
                        <p:cond delay="indefinite"/>
                      </p:stCondLst>
                      <p:childTnLst>
                        <p:par>
                          <p:cTn id="123" fill="hold">
                            <p:stCondLst>
                              <p:cond delay="0"/>
                            </p:stCondLst>
                            <p:childTnLst>
                              <p:par>
                                <p:cTn id="124" presetID="10" presetClass="entr" presetSubtype="0" fill="hold" nodeType="clickEffect">
                                  <p:stCondLst>
                                    <p:cond delay="0"/>
                                  </p:stCondLst>
                                  <p:childTnLst>
                                    <p:set>
                                      <p:cBhvr>
                                        <p:cTn id="125" dur="1" fill="hold">
                                          <p:stCondLst>
                                            <p:cond delay="0"/>
                                          </p:stCondLst>
                                        </p:cTn>
                                        <p:tgtEl>
                                          <p:spTgt spid="48"/>
                                        </p:tgtEl>
                                        <p:attrNameLst>
                                          <p:attrName>style.visibility</p:attrName>
                                        </p:attrNameLst>
                                      </p:cBhvr>
                                      <p:to>
                                        <p:strVal val="visible"/>
                                      </p:to>
                                    </p:set>
                                    <p:animEffect transition="in" filter="fade">
                                      <p:cBhvr>
                                        <p:cTn id="126" dur="500"/>
                                        <p:tgtEl>
                                          <p:spTgt spid="48"/>
                                        </p:tgtEl>
                                      </p:cBhvr>
                                    </p:animEffect>
                                  </p:childTnLst>
                                </p:cTn>
                              </p:par>
                              <p:par>
                                <p:cTn id="127" presetID="10" presetClass="entr" presetSubtype="0" fill="hold" grpId="0" nodeType="withEffect">
                                  <p:stCondLst>
                                    <p:cond delay="0"/>
                                  </p:stCondLst>
                                  <p:childTnLst>
                                    <p:set>
                                      <p:cBhvr>
                                        <p:cTn id="128" dur="1" fill="hold">
                                          <p:stCondLst>
                                            <p:cond delay="0"/>
                                          </p:stCondLst>
                                        </p:cTn>
                                        <p:tgtEl>
                                          <p:spTgt spid="47"/>
                                        </p:tgtEl>
                                        <p:attrNameLst>
                                          <p:attrName>style.visibility</p:attrName>
                                        </p:attrNameLst>
                                      </p:cBhvr>
                                      <p:to>
                                        <p:strVal val="visible"/>
                                      </p:to>
                                    </p:set>
                                    <p:animEffect transition="in" filter="fade">
                                      <p:cBhvr>
                                        <p:cTn id="129" dur="500"/>
                                        <p:tgtEl>
                                          <p:spTgt spid="47"/>
                                        </p:tgtEl>
                                      </p:cBhvr>
                                    </p:animEffect>
                                  </p:childTnLst>
                                </p:cTn>
                              </p:par>
                              <p:par>
                                <p:cTn id="130" presetID="10" presetClass="entr" presetSubtype="0" fill="hold" nodeType="withEffect">
                                  <p:stCondLst>
                                    <p:cond delay="0"/>
                                  </p:stCondLst>
                                  <p:childTnLst>
                                    <p:set>
                                      <p:cBhvr>
                                        <p:cTn id="131" dur="1" fill="hold">
                                          <p:stCondLst>
                                            <p:cond delay="0"/>
                                          </p:stCondLst>
                                        </p:cTn>
                                        <p:tgtEl>
                                          <p:spTgt spid="50"/>
                                        </p:tgtEl>
                                        <p:attrNameLst>
                                          <p:attrName>style.visibility</p:attrName>
                                        </p:attrNameLst>
                                      </p:cBhvr>
                                      <p:to>
                                        <p:strVal val="visible"/>
                                      </p:to>
                                    </p:set>
                                    <p:animEffect transition="in" filter="fade">
                                      <p:cBhvr>
                                        <p:cTn id="132" dur="500"/>
                                        <p:tgtEl>
                                          <p:spTgt spid="50"/>
                                        </p:tgtEl>
                                      </p:cBhvr>
                                    </p:animEffect>
                                  </p:childTnLst>
                                </p:cTn>
                              </p:par>
                              <p:par>
                                <p:cTn id="133" presetID="10" presetClass="entr" presetSubtype="0" fill="hold" grpId="0" nodeType="withEffect">
                                  <p:stCondLst>
                                    <p:cond delay="0"/>
                                  </p:stCondLst>
                                  <p:childTnLst>
                                    <p:set>
                                      <p:cBhvr>
                                        <p:cTn id="134" dur="1" fill="hold">
                                          <p:stCondLst>
                                            <p:cond delay="0"/>
                                          </p:stCondLst>
                                        </p:cTn>
                                        <p:tgtEl>
                                          <p:spTgt spid="49"/>
                                        </p:tgtEl>
                                        <p:attrNameLst>
                                          <p:attrName>style.visibility</p:attrName>
                                        </p:attrNameLst>
                                      </p:cBhvr>
                                      <p:to>
                                        <p:strVal val="visible"/>
                                      </p:to>
                                    </p:set>
                                    <p:animEffect transition="in" filter="fade">
                                      <p:cBhvr>
                                        <p:cTn id="135"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9" grpId="0" animBg="1"/>
      <p:bldP spid="10" grpId="0" animBg="1"/>
      <p:bldP spid="14" grpId="0" animBg="1"/>
      <p:bldP spid="22" grpId="0" animBg="1"/>
      <p:bldP spid="27" grpId="0" animBg="1"/>
      <p:bldP spid="31" grpId="0" animBg="1"/>
      <p:bldP spid="33" grpId="0" animBg="1"/>
      <p:bldP spid="36" grpId="0" animBg="1"/>
      <p:bldP spid="44" grpId="0" animBg="1"/>
      <p:bldP spid="46" grpId="0" animBg="1"/>
      <p:bldP spid="47" grpId="0" animBg="1"/>
      <p:bldP spid="49" grpId="0" animBg="1"/>
      <p:bldP spid="40" grpId="0" animBg="1"/>
      <p:bldP spid="52" grpId="0" animBg="1"/>
      <p:bldP spid="42" grpId="0" animBg="1"/>
      <p:bldP spid="55" grpId="0" animBg="1"/>
      <p:bldP spid="6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119" name="118 CuadroTexto"/>
          <p:cNvSpPr txBox="1"/>
          <p:nvPr/>
        </p:nvSpPr>
        <p:spPr>
          <a:xfrm>
            <a:off x="539552" y="755412"/>
            <a:ext cx="7416824" cy="369332"/>
          </a:xfrm>
          <a:prstGeom prst="rect">
            <a:avLst/>
          </a:prstGeom>
          <a:noFill/>
        </p:spPr>
        <p:txBody>
          <a:bodyPr wrap="square" rtlCol="0">
            <a:spAutoFit/>
          </a:bodyPr>
          <a:lstStyle/>
          <a:p>
            <a:pPr algn="just"/>
            <a:r>
              <a:rPr lang="es-ES_tradnl" dirty="0" smtClean="0">
                <a:solidFill>
                  <a:prstClr val="black"/>
                </a:solidFill>
              </a:rPr>
              <a:t>Entre el 01 de </a:t>
            </a:r>
            <a:r>
              <a:rPr lang="es-ES_tradnl" dirty="0">
                <a:solidFill>
                  <a:prstClr val="black"/>
                </a:solidFill>
              </a:rPr>
              <a:t>J</a:t>
            </a:r>
            <a:r>
              <a:rPr lang="es-ES_tradnl" dirty="0" smtClean="0">
                <a:solidFill>
                  <a:prstClr val="black"/>
                </a:solidFill>
              </a:rPr>
              <a:t>unio de 2015 y 30 de Junio de 2015: </a:t>
            </a:r>
          </a:p>
        </p:txBody>
      </p:sp>
      <p:sp>
        <p:nvSpPr>
          <p:cNvPr id="2" name="Elipse 1"/>
          <p:cNvSpPr/>
          <p:nvPr/>
        </p:nvSpPr>
        <p:spPr>
          <a:xfrm>
            <a:off x="3021452" y="2132856"/>
            <a:ext cx="1982596" cy="1589238"/>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smtClean="0">
                <a:solidFill>
                  <a:prstClr val="white"/>
                </a:solidFill>
              </a:rPr>
              <a:t>1.611</a:t>
            </a:r>
          </a:p>
          <a:p>
            <a:pPr algn="ctr"/>
            <a:r>
              <a:rPr lang="es-CL" dirty="0" smtClean="0">
                <a:solidFill>
                  <a:prstClr val="white"/>
                </a:solidFill>
              </a:rPr>
              <a:t>Audiencias</a:t>
            </a:r>
            <a:endParaRPr lang="es-CL" dirty="0">
              <a:solidFill>
                <a:prstClr val="white"/>
              </a:solidFill>
            </a:endParaRPr>
          </a:p>
        </p:txBody>
      </p:sp>
      <p:sp>
        <p:nvSpPr>
          <p:cNvPr id="8" name="Elipse 7"/>
          <p:cNvSpPr/>
          <p:nvPr/>
        </p:nvSpPr>
        <p:spPr>
          <a:xfrm>
            <a:off x="7236296" y="3501008"/>
            <a:ext cx="1728192" cy="1500526"/>
          </a:xfrm>
          <a:prstGeom prst="ellipse">
            <a:avLst/>
          </a:prstGeom>
          <a:solidFill>
            <a:srgbClr val="00AAA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4000" b="1" dirty="0" smtClean="0">
                <a:solidFill>
                  <a:prstClr val="white"/>
                </a:solidFill>
              </a:rPr>
              <a:t>340</a:t>
            </a:r>
            <a:endParaRPr lang="es-CL" b="1" dirty="0" smtClean="0">
              <a:solidFill>
                <a:prstClr val="white"/>
              </a:solidFill>
            </a:endParaRPr>
          </a:p>
          <a:p>
            <a:pPr algn="ctr"/>
            <a:r>
              <a:rPr lang="es-CL" dirty="0" smtClean="0">
                <a:solidFill>
                  <a:prstClr val="white"/>
                </a:solidFill>
              </a:rPr>
              <a:t>Donativos</a:t>
            </a:r>
            <a:endParaRPr lang="es-CL" dirty="0">
              <a:solidFill>
                <a:prstClr val="white"/>
              </a:solidFill>
            </a:endParaRPr>
          </a:p>
        </p:txBody>
      </p:sp>
      <p:sp>
        <p:nvSpPr>
          <p:cNvPr id="9" name="Elipse 8"/>
          <p:cNvSpPr/>
          <p:nvPr/>
        </p:nvSpPr>
        <p:spPr>
          <a:xfrm>
            <a:off x="539553" y="1556792"/>
            <a:ext cx="1795686" cy="1492194"/>
          </a:xfrm>
          <a:prstGeom prst="ellipse">
            <a:avLst/>
          </a:prstGeom>
          <a:solidFill>
            <a:srgbClr val="6387C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smtClean="0">
                <a:solidFill>
                  <a:prstClr val="white"/>
                </a:solidFill>
              </a:rPr>
              <a:t>3263</a:t>
            </a:r>
            <a:endParaRPr lang="es-CL" b="1" dirty="0">
              <a:solidFill>
                <a:prstClr val="white"/>
              </a:solidFill>
            </a:endParaRPr>
          </a:p>
          <a:p>
            <a:pPr algn="ctr"/>
            <a:r>
              <a:rPr lang="es-CL" dirty="0" smtClean="0">
                <a:solidFill>
                  <a:prstClr val="white"/>
                </a:solidFill>
              </a:rPr>
              <a:t>Viajes</a:t>
            </a:r>
            <a:endParaRPr lang="es-CL" dirty="0">
              <a:solidFill>
                <a:prstClr val="white"/>
              </a:solidFill>
            </a:endParaRPr>
          </a:p>
        </p:txBody>
      </p:sp>
      <p:sp>
        <p:nvSpPr>
          <p:cNvPr id="10" name="Elipse 9"/>
          <p:cNvSpPr/>
          <p:nvPr/>
        </p:nvSpPr>
        <p:spPr>
          <a:xfrm>
            <a:off x="2411760" y="1124744"/>
            <a:ext cx="2238289" cy="859073"/>
          </a:xfrm>
          <a:prstGeom prst="ellipse">
            <a:avLst/>
          </a:prstGeom>
          <a:solidFill>
            <a:srgbClr val="6387C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smtClean="0">
                <a:solidFill>
                  <a:prstClr val="white"/>
                </a:solidFill>
              </a:rPr>
              <a:t>$ 369.464.215</a:t>
            </a:r>
            <a:endParaRPr lang="es-CL" b="1" dirty="0">
              <a:solidFill>
                <a:prstClr val="white"/>
              </a:solidFill>
            </a:endParaRPr>
          </a:p>
        </p:txBody>
      </p:sp>
      <p:cxnSp>
        <p:nvCxnSpPr>
          <p:cNvPr id="11" name="32 Conector recto de flecha"/>
          <p:cNvCxnSpPr>
            <a:stCxn id="9" idx="7"/>
            <a:endCxn id="10" idx="2"/>
          </p:cNvCxnSpPr>
          <p:nvPr/>
        </p:nvCxnSpPr>
        <p:spPr>
          <a:xfrm flipV="1">
            <a:off x="2072267" y="1554281"/>
            <a:ext cx="339493" cy="221038"/>
          </a:xfrm>
          <a:prstGeom prst="straightConnector1">
            <a:avLst/>
          </a:prstGeom>
          <a:ln w="38100">
            <a:solidFill>
              <a:srgbClr val="6387C5"/>
            </a:solidFill>
            <a:tailEnd type="arrow"/>
          </a:ln>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214282" y="3290007"/>
            <a:ext cx="1045350" cy="859073"/>
          </a:xfrm>
          <a:prstGeom prst="ellipse">
            <a:avLst/>
          </a:prstGeom>
          <a:solidFill>
            <a:srgbClr val="6387C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878</a:t>
            </a:r>
            <a:endParaRPr lang="es-CL" sz="1400" b="1" dirty="0" smtClean="0">
              <a:solidFill>
                <a:prstClr val="white"/>
              </a:solidFill>
            </a:endParaRPr>
          </a:p>
          <a:p>
            <a:pPr algn="ctr"/>
            <a:r>
              <a:rPr lang="es-CL" sz="1400" dirty="0" smtClean="0">
                <a:solidFill>
                  <a:prstClr val="white"/>
                </a:solidFill>
              </a:rPr>
              <a:t>Pasivos</a:t>
            </a:r>
            <a:endParaRPr lang="es-CL" sz="1400" dirty="0">
              <a:solidFill>
                <a:prstClr val="white"/>
              </a:solidFill>
            </a:endParaRPr>
          </a:p>
        </p:txBody>
      </p:sp>
      <p:cxnSp>
        <p:nvCxnSpPr>
          <p:cNvPr id="15" name="32 Conector recto de flecha"/>
          <p:cNvCxnSpPr>
            <a:stCxn id="9" idx="3"/>
            <a:endCxn id="14" idx="0"/>
          </p:cNvCxnSpPr>
          <p:nvPr/>
        </p:nvCxnSpPr>
        <p:spPr>
          <a:xfrm flipH="1">
            <a:off x="736957" y="2830459"/>
            <a:ext cx="65568" cy="459548"/>
          </a:xfrm>
          <a:prstGeom prst="straightConnector1">
            <a:avLst/>
          </a:prstGeom>
          <a:ln w="38100">
            <a:solidFill>
              <a:srgbClr val="6387C5"/>
            </a:solidFill>
            <a:tailEnd type="arrow"/>
          </a:ln>
        </p:spPr>
        <p:style>
          <a:lnRef idx="1">
            <a:schemeClr val="accent1"/>
          </a:lnRef>
          <a:fillRef idx="0">
            <a:schemeClr val="accent1"/>
          </a:fillRef>
          <a:effectRef idx="0">
            <a:schemeClr val="accent1"/>
          </a:effectRef>
          <a:fontRef idx="minor">
            <a:schemeClr val="tx1"/>
          </a:fontRef>
        </p:style>
      </p:cxnSp>
      <p:sp>
        <p:nvSpPr>
          <p:cNvPr id="22" name="Elipse 21"/>
          <p:cNvSpPr/>
          <p:nvPr/>
        </p:nvSpPr>
        <p:spPr>
          <a:xfrm>
            <a:off x="5091978" y="1720244"/>
            <a:ext cx="1300953" cy="976188"/>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2442</a:t>
            </a:r>
            <a:endParaRPr lang="es-CL" sz="1400" b="1" dirty="0" smtClean="0">
              <a:solidFill>
                <a:prstClr val="white"/>
              </a:solidFill>
            </a:endParaRPr>
          </a:p>
          <a:p>
            <a:pPr algn="ctr"/>
            <a:r>
              <a:rPr lang="es-CL" sz="1400" dirty="0" smtClean="0">
                <a:solidFill>
                  <a:prstClr val="white"/>
                </a:solidFill>
              </a:rPr>
              <a:t>L y G</a:t>
            </a:r>
            <a:endParaRPr lang="es-CL" sz="1400" dirty="0">
              <a:solidFill>
                <a:prstClr val="white"/>
              </a:solidFill>
            </a:endParaRPr>
          </a:p>
        </p:txBody>
      </p:sp>
      <p:cxnSp>
        <p:nvCxnSpPr>
          <p:cNvPr id="23" name="32 Conector recto de flecha"/>
          <p:cNvCxnSpPr>
            <a:stCxn id="2" idx="7"/>
            <a:endCxn id="22" idx="2"/>
          </p:cNvCxnSpPr>
          <p:nvPr/>
        </p:nvCxnSpPr>
        <p:spPr>
          <a:xfrm flipV="1">
            <a:off x="4713704" y="2208338"/>
            <a:ext cx="378274" cy="157257"/>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cxnSp>
        <p:nvCxnSpPr>
          <p:cNvPr id="25" name="32 Conector recto de flecha"/>
          <p:cNvCxnSpPr>
            <a:stCxn id="22" idx="7"/>
          </p:cNvCxnSpPr>
          <p:nvPr/>
        </p:nvCxnSpPr>
        <p:spPr>
          <a:xfrm flipV="1">
            <a:off x="6202411" y="1372816"/>
            <a:ext cx="117590" cy="490387"/>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27" name="Elipse 26"/>
          <p:cNvSpPr/>
          <p:nvPr/>
        </p:nvSpPr>
        <p:spPr>
          <a:xfrm>
            <a:off x="23664" y="4516654"/>
            <a:ext cx="1665150" cy="859073"/>
          </a:xfrm>
          <a:prstGeom prst="ellipse">
            <a:avLst/>
          </a:prstGeom>
          <a:solidFill>
            <a:srgbClr val="6387C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172</a:t>
            </a:r>
            <a:endParaRPr lang="es-CL" sz="1400" b="1" dirty="0">
              <a:solidFill>
                <a:prstClr val="white"/>
              </a:solidFill>
            </a:endParaRPr>
          </a:p>
          <a:p>
            <a:pPr algn="ctr"/>
            <a:r>
              <a:rPr lang="es-CL" sz="1400" dirty="0" smtClean="0">
                <a:solidFill>
                  <a:prstClr val="white"/>
                </a:solidFill>
              </a:rPr>
              <a:t>Instituciones</a:t>
            </a:r>
            <a:endParaRPr lang="es-CL" sz="1400" dirty="0">
              <a:solidFill>
                <a:prstClr val="white"/>
              </a:solidFill>
            </a:endParaRPr>
          </a:p>
        </p:txBody>
      </p:sp>
      <p:cxnSp>
        <p:nvCxnSpPr>
          <p:cNvPr id="28" name="32 Conector recto de flecha"/>
          <p:cNvCxnSpPr>
            <a:stCxn id="14" idx="4"/>
            <a:endCxn id="27" idx="0"/>
          </p:cNvCxnSpPr>
          <p:nvPr/>
        </p:nvCxnSpPr>
        <p:spPr>
          <a:xfrm>
            <a:off x="736957" y="4149080"/>
            <a:ext cx="119282" cy="367574"/>
          </a:xfrm>
          <a:prstGeom prst="straightConnector1">
            <a:avLst/>
          </a:prstGeom>
          <a:ln w="38100">
            <a:solidFill>
              <a:srgbClr val="6387C5"/>
            </a:solidFill>
            <a:tailEnd type="arrow"/>
          </a:ln>
        </p:spPr>
        <p:style>
          <a:lnRef idx="1">
            <a:schemeClr val="accent1"/>
          </a:lnRef>
          <a:fillRef idx="0">
            <a:schemeClr val="accent1"/>
          </a:fillRef>
          <a:effectRef idx="0">
            <a:schemeClr val="accent1"/>
          </a:effectRef>
          <a:fontRef idx="minor">
            <a:schemeClr val="tx1"/>
          </a:fontRef>
        </p:style>
      </p:cxnSp>
      <p:sp>
        <p:nvSpPr>
          <p:cNvPr id="31" name="Elipse 30"/>
          <p:cNvSpPr/>
          <p:nvPr/>
        </p:nvSpPr>
        <p:spPr>
          <a:xfrm>
            <a:off x="2097780" y="3525310"/>
            <a:ext cx="1055232" cy="859073"/>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563</a:t>
            </a:r>
          </a:p>
          <a:p>
            <a:pPr algn="ctr"/>
            <a:r>
              <a:rPr lang="es-CL" sz="1400" dirty="0" smtClean="0">
                <a:solidFill>
                  <a:prstClr val="white"/>
                </a:solidFill>
              </a:rPr>
              <a:t>Pasivos</a:t>
            </a:r>
            <a:endParaRPr lang="es-CL" sz="1400" dirty="0">
              <a:solidFill>
                <a:prstClr val="white"/>
              </a:solidFill>
            </a:endParaRPr>
          </a:p>
        </p:txBody>
      </p:sp>
      <p:cxnSp>
        <p:nvCxnSpPr>
          <p:cNvPr id="32" name="32 Conector recto de flecha"/>
          <p:cNvCxnSpPr>
            <a:stCxn id="2" idx="3"/>
            <a:endCxn id="31" idx="0"/>
          </p:cNvCxnSpPr>
          <p:nvPr/>
        </p:nvCxnSpPr>
        <p:spPr>
          <a:xfrm flipH="1">
            <a:off x="2625396" y="3489355"/>
            <a:ext cx="686400" cy="35955"/>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33" name="Elipse 32"/>
          <p:cNvSpPr/>
          <p:nvPr/>
        </p:nvSpPr>
        <p:spPr>
          <a:xfrm>
            <a:off x="1620192" y="4974798"/>
            <a:ext cx="1583135" cy="859073"/>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153</a:t>
            </a:r>
          </a:p>
          <a:p>
            <a:pPr algn="ctr"/>
            <a:r>
              <a:rPr lang="es-CL" sz="1400" dirty="0" smtClean="0">
                <a:solidFill>
                  <a:prstClr val="white"/>
                </a:solidFill>
              </a:rPr>
              <a:t>Instituciones</a:t>
            </a:r>
            <a:endParaRPr lang="es-CL" sz="1400" dirty="0">
              <a:solidFill>
                <a:prstClr val="white"/>
              </a:solidFill>
            </a:endParaRPr>
          </a:p>
        </p:txBody>
      </p:sp>
      <p:cxnSp>
        <p:nvCxnSpPr>
          <p:cNvPr id="34" name="32 Conector recto de flecha"/>
          <p:cNvCxnSpPr>
            <a:stCxn id="31" idx="4"/>
            <a:endCxn id="33" idx="0"/>
          </p:cNvCxnSpPr>
          <p:nvPr/>
        </p:nvCxnSpPr>
        <p:spPr>
          <a:xfrm flipH="1">
            <a:off x="2411760" y="4384383"/>
            <a:ext cx="213636" cy="590415"/>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36" name="Elipse 35"/>
          <p:cNvSpPr/>
          <p:nvPr/>
        </p:nvSpPr>
        <p:spPr>
          <a:xfrm>
            <a:off x="6320001" y="882429"/>
            <a:ext cx="1276335" cy="980774"/>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1706</a:t>
            </a:r>
            <a:endParaRPr lang="es-CL" sz="1400" b="1" dirty="0" smtClean="0">
              <a:solidFill>
                <a:prstClr val="white"/>
              </a:solidFill>
            </a:endParaRPr>
          </a:p>
          <a:p>
            <a:pPr algn="ctr"/>
            <a:r>
              <a:rPr lang="es-CL" sz="1400" dirty="0" err="1" smtClean="0">
                <a:solidFill>
                  <a:prstClr val="white"/>
                </a:solidFill>
              </a:rPr>
              <a:t>Repres</a:t>
            </a:r>
            <a:r>
              <a:rPr lang="es-CL" sz="1400" dirty="0" smtClean="0">
                <a:solidFill>
                  <a:prstClr val="white"/>
                </a:solidFill>
              </a:rPr>
              <a:t>.</a:t>
            </a:r>
            <a:endParaRPr lang="es-CL" sz="1400" dirty="0">
              <a:solidFill>
                <a:prstClr val="white"/>
              </a:solidFill>
            </a:endParaRPr>
          </a:p>
        </p:txBody>
      </p:sp>
      <p:cxnSp>
        <p:nvCxnSpPr>
          <p:cNvPr id="38" name="32 Conector recto de flecha"/>
          <p:cNvCxnSpPr>
            <a:stCxn id="22" idx="5"/>
            <a:endCxn id="46" idx="0"/>
          </p:cNvCxnSpPr>
          <p:nvPr/>
        </p:nvCxnSpPr>
        <p:spPr>
          <a:xfrm flipH="1">
            <a:off x="6105322" y="2553473"/>
            <a:ext cx="97089" cy="473511"/>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cxnSp>
        <p:nvCxnSpPr>
          <p:cNvPr id="41" name="32 Conector recto de flecha"/>
          <p:cNvCxnSpPr>
            <a:stCxn id="22" idx="5"/>
            <a:endCxn id="44" idx="2"/>
          </p:cNvCxnSpPr>
          <p:nvPr/>
        </p:nvCxnSpPr>
        <p:spPr>
          <a:xfrm>
            <a:off x="6202411" y="2553473"/>
            <a:ext cx="686213" cy="500929"/>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44" name="Elipse 43"/>
          <p:cNvSpPr/>
          <p:nvPr/>
        </p:nvSpPr>
        <p:spPr>
          <a:xfrm>
            <a:off x="6888624" y="2619449"/>
            <a:ext cx="1094332" cy="869906"/>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196</a:t>
            </a:r>
            <a:endParaRPr lang="es-CL" sz="1400" b="1" dirty="0" smtClean="0">
              <a:solidFill>
                <a:prstClr val="white"/>
              </a:solidFill>
            </a:endParaRPr>
          </a:p>
          <a:p>
            <a:pPr algn="ctr"/>
            <a:r>
              <a:rPr lang="es-CL" sz="1400" dirty="0" smtClean="0">
                <a:solidFill>
                  <a:prstClr val="white"/>
                </a:solidFill>
              </a:rPr>
              <a:t>L</a:t>
            </a:r>
            <a:endParaRPr lang="es-CL" sz="1400" dirty="0">
              <a:solidFill>
                <a:prstClr val="white"/>
              </a:solidFill>
            </a:endParaRPr>
          </a:p>
        </p:txBody>
      </p:sp>
      <p:sp>
        <p:nvSpPr>
          <p:cNvPr id="46" name="Elipse 45"/>
          <p:cNvSpPr/>
          <p:nvPr/>
        </p:nvSpPr>
        <p:spPr>
          <a:xfrm>
            <a:off x="5525330" y="3026984"/>
            <a:ext cx="1159983" cy="963141"/>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2246</a:t>
            </a:r>
          </a:p>
          <a:p>
            <a:pPr algn="ctr"/>
            <a:r>
              <a:rPr lang="es-CL" sz="1400" dirty="0">
                <a:solidFill>
                  <a:prstClr val="white"/>
                </a:solidFill>
              </a:rPr>
              <a:t>G</a:t>
            </a:r>
          </a:p>
        </p:txBody>
      </p:sp>
      <p:sp>
        <p:nvSpPr>
          <p:cNvPr id="47" name="Elipse 46"/>
          <p:cNvSpPr/>
          <p:nvPr/>
        </p:nvSpPr>
        <p:spPr>
          <a:xfrm>
            <a:off x="5919420" y="4077072"/>
            <a:ext cx="1028844" cy="880845"/>
          </a:xfrm>
          <a:prstGeom prst="ellipse">
            <a:avLst/>
          </a:prstGeom>
          <a:solidFill>
            <a:srgbClr val="00AAA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147</a:t>
            </a:r>
          </a:p>
          <a:p>
            <a:pPr algn="ctr"/>
            <a:r>
              <a:rPr lang="es-CL" sz="1400" dirty="0" smtClean="0">
                <a:solidFill>
                  <a:prstClr val="white"/>
                </a:solidFill>
              </a:rPr>
              <a:t>Pasivos</a:t>
            </a:r>
            <a:endParaRPr lang="es-CL" sz="1400" dirty="0">
              <a:solidFill>
                <a:prstClr val="white"/>
              </a:solidFill>
            </a:endParaRPr>
          </a:p>
        </p:txBody>
      </p:sp>
      <p:cxnSp>
        <p:nvCxnSpPr>
          <p:cNvPr id="48" name="32 Conector recto de flecha"/>
          <p:cNvCxnSpPr>
            <a:stCxn id="8" idx="2"/>
            <a:endCxn id="47" idx="6"/>
          </p:cNvCxnSpPr>
          <p:nvPr/>
        </p:nvCxnSpPr>
        <p:spPr>
          <a:xfrm flipH="1">
            <a:off x="6948264" y="4251271"/>
            <a:ext cx="288032" cy="266224"/>
          </a:xfrm>
          <a:prstGeom prst="straightConnector1">
            <a:avLst/>
          </a:prstGeom>
          <a:ln w="38100">
            <a:solidFill>
              <a:srgbClr val="00AAA5"/>
            </a:solidFill>
            <a:tailEnd type="arrow"/>
          </a:ln>
        </p:spPr>
        <p:style>
          <a:lnRef idx="1">
            <a:schemeClr val="accent1"/>
          </a:lnRef>
          <a:fillRef idx="0">
            <a:schemeClr val="accent1"/>
          </a:fillRef>
          <a:effectRef idx="0">
            <a:schemeClr val="accent1"/>
          </a:effectRef>
          <a:fontRef idx="minor">
            <a:schemeClr val="tx1"/>
          </a:fontRef>
        </p:style>
      </p:cxnSp>
      <p:sp>
        <p:nvSpPr>
          <p:cNvPr id="49" name="Elipse 48"/>
          <p:cNvSpPr/>
          <p:nvPr/>
        </p:nvSpPr>
        <p:spPr>
          <a:xfrm>
            <a:off x="6222794" y="5157192"/>
            <a:ext cx="1661574" cy="859073"/>
          </a:xfrm>
          <a:prstGeom prst="ellipse">
            <a:avLst/>
          </a:prstGeom>
          <a:solidFill>
            <a:srgbClr val="00AAA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75</a:t>
            </a:r>
            <a:endParaRPr lang="es-CL" sz="1400" b="1" dirty="0" smtClean="0">
              <a:solidFill>
                <a:prstClr val="white"/>
              </a:solidFill>
            </a:endParaRPr>
          </a:p>
          <a:p>
            <a:pPr algn="ctr"/>
            <a:r>
              <a:rPr lang="es-CL" sz="1400" dirty="0" smtClean="0">
                <a:solidFill>
                  <a:prstClr val="white"/>
                </a:solidFill>
              </a:rPr>
              <a:t>Instituciones</a:t>
            </a:r>
            <a:endParaRPr lang="es-CL" sz="1400" dirty="0">
              <a:solidFill>
                <a:prstClr val="white"/>
              </a:solidFill>
            </a:endParaRPr>
          </a:p>
        </p:txBody>
      </p:sp>
      <p:cxnSp>
        <p:nvCxnSpPr>
          <p:cNvPr id="50" name="32 Conector recto de flecha"/>
          <p:cNvCxnSpPr>
            <a:stCxn id="47" idx="4"/>
            <a:endCxn id="49" idx="0"/>
          </p:cNvCxnSpPr>
          <p:nvPr/>
        </p:nvCxnSpPr>
        <p:spPr>
          <a:xfrm>
            <a:off x="6433842" y="4957917"/>
            <a:ext cx="619739" cy="199275"/>
          </a:xfrm>
          <a:prstGeom prst="straightConnector1">
            <a:avLst/>
          </a:prstGeom>
          <a:ln w="38100">
            <a:solidFill>
              <a:srgbClr val="00AAA5"/>
            </a:solidFill>
            <a:tailEnd type="arrow"/>
          </a:ln>
        </p:spPr>
        <p:style>
          <a:lnRef idx="1">
            <a:schemeClr val="accent1"/>
          </a:lnRef>
          <a:fillRef idx="0">
            <a:schemeClr val="accent1"/>
          </a:fillRef>
          <a:effectRef idx="0">
            <a:schemeClr val="accent1"/>
          </a:effectRef>
          <a:fontRef idx="minor">
            <a:schemeClr val="tx1"/>
          </a:fontRef>
        </p:style>
      </p:cxnSp>
      <p:sp>
        <p:nvSpPr>
          <p:cNvPr id="40" name="Elipse 35"/>
          <p:cNvSpPr/>
          <p:nvPr/>
        </p:nvSpPr>
        <p:spPr>
          <a:xfrm>
            <a:off x="7865520" y="704499"/>
            <a:ext cx="1170976" cy="852293"/>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968</a:t>
            </a:r>
          </a:p>
          <a:p>
            <a:pPr algn="ctr"/>
            <a:r>
              <a:rPr lang="es-CL" sz="1400" b="1" dirty="0" smtClean="0">
                <a:solidFill>
                  <a:prstClr val="white"/>
                </a:solidFill>
              </a:rPr>
              <a:t>Per </a:t>
            </a:r>
            <a:r>
              <a:rPr lang="es-CL" sz="1400" b="1" dirty="0" err="1" smtClean="0">
                <a:solidFill>
                  <a:prstClr val="white"/>
                </a:solidFill>
              </a:rPr>
              <a:t>Nat</a:t>
            </a:r>
            <a:endParaRPr lang="es-CL" sz="1400" b="1" dirty="0">
              <a:solidFill>
                <a:prstClr val="white"/>
              </a:solidFill>
            </a:endParaRPr>
          </a:p>
        </p:txBody>
      </p:sp>
      <p:cxnSp>
        <p:nvCxnSpPr>
          <p:cNvPr id="51" name="32 Conector recto de flecha"/>
          <p:cNvCxnSpPr>
            <a:stCxn id="36" idx="6"/>
            <a:endCxn id="40" idx="2"/>
          </p:cNvCxnSpPr>
          <p:nvPr/>
        </p:nvCxnSpPr>
        <p:spPr>
          <a:xfrm flipV="1">
            <a:off x="7596336" y="1130646"/>
            <a:ext cx="269184" cy="242170"/>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52" name="Elipse 35"/>
          <p:cNvSpPr/>
          <p:nvPr/>
        </p:nvSpPr>
        <p:spPr>
          <a:xfrm>
            <a:off x="7982956" y="1753574"/>
            <a:ext cx="1053540" cy="859073"/>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738</a:t>
            </a:r>
          </a:p>
          <a:p>
            <a:pPr algn="ctr"/>
            <a:r>
              <a:rPr lang="es-CL" sz="1400" dirty="0" smtClean="0">
                <a:solidFill>
                  <a:prstClr val="white"/>
                </a:solidFill>
              </a:rPr>
              <a:t>Entidad</a:t>
            </a:r>
            <a:endParaRPr lang="es-CL" sz="2400" dirty="0">
              <a:solidFill>
                <a:prstClr val="white"/>
              </a:solidFill>
            </a:endParaRPr>
          </a:p>
        </p:txBody>
      </p:sp>
      <p:cxnSp>
        <p:nvCxnSpPr>
          <p:cNvPr id="53" name="32 Conector recto de flecha"/>
          <p:cNvCxnSpPr>
            <a:stCxn id="36" idx="6"/>
            <a:endCxn id="52" idx="2"/>
          </p:cNvCxnSpPr>
          <p:nvPr/>
        </p:nvCxnSpPr>
        <p:spPr>
          <a:xfrm>
            <a:off x="7596336" y="1372816"/>
            <a:ext cx="386620" cy="810295"/>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35" name="Elipse 21"/>
          <p:cNvSpPr/>
          <p:nvPr/>
        </p:nvSpPr>
        <p:spPr>
          <a:xfrm>
            <a:off x="4353571" y="3685322"/>
            <a:ext cx="1300953" cy="976188"/>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800" b="1" dirty="0" smtClean="0">
                <a:solidFill>
                  <a:prstClr val="white"/>
                </a:solidFill>
              </a:rPr>
              <a:t>408</a:t>
            </a:r>
            <a:endParaRPr lang="es-CL" sz="1400" b="1" dirty="0" smtClean="0">
              <a:solidFill>
                <a:prstClr val="white"/>
              </a:solidFill>
            </a:endParaRPr>
          </a:p>
          <a:p>
            <a:pPr algn="ctr"/>
            <a:r>
              <a:rPr lang="es-CL" sz="1400" dirty="0" err="1" smtClean="0">
                <a:solidFill>
                  <a:prstClr val="white"/>
                </a:solidFill>
              </a:rPr>
              <a:t>Asist</a:t>
            </a:r>
            <a:r>
              <a:rPr lang="es-CL" sz="1400" dirty="0" smtClean="0">
                <a:solidFill>
                  <a:prstClr val="white"/>
                </a:solidFill>
              </a:rPr>
              <a:t>.</a:t>
            </a:r>
            <a:endParaRPr lang="es-CL" sz="1400" dirty="0">
              <a:solidFill>
                <a:prstClr val="white"/>
              </a:solidFill>
            </a:endParaRPr>
          </a:p>
        </p:txBody>
      </p:sp>
      <p:cxnSp>
        <p:nvCxnSpPr>
          <p:cNvPr id="39" name="32 Conector recto de flecha"/>
          <p:cNvCxnSpPr>
            <a:stCxn id="2" idx="4"/>
            <a:endCxn id="35" idx="1"/>
          </p:cNvCxnSpPr>
          <p:nvPr/>
        </p:nvCxnSpPr>
        <p:spPr>
          <a:xfrm>
            <a:off x="4012750" y="3722094"/>
            <a:ext cx="531341" cy="106187"/>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cxnSp>
        <p:nvCxnSpPr>
          <p:cNvPr id="42" name="32 Conector recto de flecha"/>
          <p:cNvCxnSpPr>
            <a:stCxn id="35" idx="4"/>
            <a:endCxn id="43" idx="6"/>
          </p:cNvCxnSpPr>
          <p:nvPr/>
        </p:nvCxnSpPr>
        <p:spPr>
          <a:xfrm flipH="1" flipV="1">
            <a:off x="4150155" y="4607967"/>
            <a:ext cx="853893" cy="53543"/>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43" name="Elipse 45"/>
          <p:cNvSpPr/>
          <p:nvPr/>
        </p:nvSpPr>
        <p:spPr>
          <a:xfrm>
            <a:off x="3153012" y="4234752"/>
            <a:ext cx="997143" cy="746429"/>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77</a:t>
            </a:r>
          </a:p>
          <a:p>
            <a:pPr algn="ctr"/>
            <a:r>
              <a:rPr lang="es-CL" sz="1400" dirty="0" smtClean="0">
                <a:solidFill>
                  <a:prstClr val="white"/>
                </a:solidFill>
              </a:rPr>
              <a:t>O.P.</a:t>
            </a:r>
            <a:endParaRPr lang="es-CL" sz="1400" dirty="0">
              <a:solidFill>
                <a:prstClr val="white"/>
              </a:solidFill>
            </a:endParaRPr>
          </a:p>
        </p:txBody>
      </p:sp>
      <p:sp>
        <p:nvSpPr>
          <p:cNvPr id="45" name="Elipse 45"/>
          <p:cNvSpPr/>
          <p:nvPr/>
        </p:nvSpPr>
        <p:spPr>
          <a:xfrm>
            <a:off x="3961281" y="4963770"/>
            <a:ext cx="997143" cy="746429"/>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323</a:t>
            </a:r>
          </a:p>
          <a:p>
            <a:pPr algn="ctr"/>
            <a:r>
              <a:rPr lang="es-CL" sz="1400" dirty="0" smtClean="0">
                <a:solidFill>
                  <a:prstClr val="white"/>
                </a:solidFill>
              </a:rPr>
              <a:t>O.A.</a:t>
            </a:r>
            <a:endParaRPr lang="es-CL" sz="1400" dirty="0">
              <a:solidFill>
                <a:prstClr val="white"/>
              </a:solidFill>
            </a:endParaRPr>
          </a:p>
        </p:txBody>
      </p:sp>
      <p:cxnSp>
        <p:nvCxnSpPr>
          <p:cNvPr id="54" name="32 Conector recto de flecha"/>
          <p:cNvCxnSpPr>
            <a:stCxn id="35" idx="4"/>
            <a:endCxn id="45" idx="0"/>
          </p:cNvCxnSpPr>
          <p:nvPr/>
        </p:nvCxnSpPr>
        <p:spPr>
          <a:xfrm flipH="1">
            <a:off x="4459853" y="4661510"/>
            <a:ext cx="544195" cy="302260"/>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
        <p:nvSpPr>
          <p:cNvPr id="55" name="6 CuadroTexto"/>
          <p:cNvSpPr txBox="1"/>
          <p:nvPr/>
        </p:nvSpPr>
        <p:spPr>
          <a:xfrm>
            <a:off x="251520" y="241484"/>
            <a:ext cx="8424936" cy="553998"/>
          </a:xfrm>
          <a:prstGeom prst="rect">
            <a:avLst/>
          </a:prstGeom>
          <a:noFill/>
        </p:spPr>
        <p:txBody>
          <a:bodyPr wrap="square" rtlCol="0">
            <a:spAutoFit/>
          </a:bodyPr>
          <a:lstStyle/>
          <a:p>
            <a:r>
              <a:rPr lang="es-ES" sz="3000" b="1" spc="-150" dirty="0" smtClean="0">
                <a:solidFill>
                  <a:srgbClr val="0070C0"/>
                </a:solidFill>
                <a:latin typeface="Minion Pro" pitchFamily="18" charset="0"/>
              </a:rPr>
              <a:t>Registros de Agenda Pública – Vista mensual</a:t>
            </a:r>
            <a:endParaRPr lang="es-CL" sz="3000" b="1" spc="-150" dirty="0">
              <a:solidFill>
                <a:srgbClr val="0070C0"/>
              </a:solidFill>
              <a:latin typeface="Minion Pro" pitchFamily="18" charset="0"/>
            </a:endParaRPr>
          </a:p>
        </p:txBody>
      </p:sp>
      <p:sp>
        <p:nvSpPr>
          <p:cNvPr id="56" name="118 CuadroTexto"/>
          <p:cNvSpPr txBox="1"/>
          <p:nvPr/>
        </p:nvSpPr>
        <p:spPr>
          <a:xfrm>
            <a:off x="85151" y="6021288"/>
            <a:ext cx="8951345" cy="523220"/>
          </a:xfrm>
          <a:prstGeom prst="rect">
            <a:avLst/>
          </a:prstGeom>
          <a:noFill/>
        </p:spPr>
        <p:txBody>
          <a:bodyPr wrap="square" rtlCol="0">
            <a:spAutoFit/>
          </a:bodyPr>
          <a:lstStyle/>
          <a:p>
            <a:r>
              <a:rPr lang="es-ES_tradnl" sz="1400" b="1" dirty="0" smtClean="0">
                <a:solidFill>
                  <a:prstClr val="black"/>
                </a:solidFill>
              </a:rPr>
              <a:t>L: </a:t>
            </a:r>
            <a:r>
              <a:rPr lang="es-ES_tradnl" sz="1400" dirty="0" err="1" smtClean="0">
                <a:solidFill>
                  <a:prstClr val="black"/>
                </a:solidFill>
              </a:rPr>
              <a:t>Lobbista</a:t>
            </a:r>
            <a:r>
              <a:rPr lang="es-ES_tradnl" sz="1400" dirty="0" smtClean="0">
                <a:solidFill>
                  <a:prstClr val="black"/>
                </a:solidFill>
              </a:rPr>
              <a:t>;     </a:t>
            </a:r>
            <a:r>
              <a:rPr lang="es-ES_tradnl" sz="1400" b="1" dirty="0" smtClean="0">
                <a:solidFill>
                  <a:prstClr val="black"/>
                </a:solidFill>
              </a:rPr>
              <a:t>G: </a:t>
            </a:r>
            <a:r>
              <a:rPr lang="es-ES_tradnl" sz="1400" dirty="0" smtClean="0">
                <a:solidFill>
                  <a:prstClr val="black"/>
                </a:solidFill>
              </a:rPr>
              <a:t>Gestor;     </a:t>
            </a:r>
            <a:r>
              <a:rPr lang="es-ES_tradnl" sz="1400" b="1" dirty="0" err="1" smtClean="0">
                <a:solidFill>
                  <a:prstClr val="black"/>
                </a:solidFill>
              </a:rPr>
              <a:t>Repres</a:t>
            </a:r>
            <a:r>
              <a:rPr lang="es-ES_tradnl" sz="1400" b="1" dirty="0" smtClean="0">
                <a:solidFill>
                  <a:prstClr val="black"/>
                </a:solidFill>
              </a:rPr>
              <a:t>: </a:t>
            </a:r>
            <a:r>
              <a:rPr lang="es-ES_tradnl" sz="1400" dirty="0" smtClean="0">
                <a:solidFill>
                  <a:prstClr val="black"/>
                </a:solidFill>
              </a:rPr>
              <a:t>Representados;     </a:t>
            </a:r>
            <a:r>
              <a:rPr lang="es-ES_tradnl" sz="1400" b="1" dirty="0" smtClean="0">
                <a:solidFill>
                  <a:prstClr val="black"/>
                </a:solidFill>
              </a:rPr>
              <a:t>Per </a:t>
            </a:r>
            <a:r>
              <a:rPr lang="es-ES_tradnl" sz="1400" b="1" dirty="0" err="1" smtClean="0">
                <a:solidFill>
                  <a:prstClr val="black"/>
                </a:solidFill>
              </a:rPr>
              <a:t>Nat</a:t>
            </a:r>
            <a:r>
              <a:rPr lang="es-ES_tradnl" sz="1400" b="1" dirty="0" smtClean="0">
                <a:solidFill>
                  <a:prstClr val="black"/>
                </a:solidFill>
              </a:rPr>
              <a:t>: </a:t>
            </a:r>
            <a:r>
              <a:rPr lang="es-ES_tradnl" sz="1400" dirty="0" smtClean="0">
                <a:solidFill>
                  <a:prstClr val="black"/>
                </a:solidFill>
              </a:rPr>
              <a:t>Persona Natural</a:t>
            </a:r>
            <a:r>
              <a:rPr lang="es-ES_tradnl" sz="1400" dirty="0">
                <a:solidFill>
                  <a:prstClr val="black"/>
                </a:solidFill>
              </a:rPr>
              <a:t>; </a:t>
            </a:r>
            <a:r>
              <a:rPr lang="es-ES_tradnl" sz="1400" dirty="0" smtClean="0">
                <a:solidFill>
                  <a:prstClr val="black"/>
                </a:solidFill>
              </a:rPr>
              <a:t>    </a:t>
            </a:r>
            <a:r>
              <a:rPr lang="es-ES_tradnl" sz="1400" b="1" dirty="0" smtClean="0">
                <a:solidFill>
                  <a:prstClr val="black"/>
                </a:solidFill>
              </a:rPr>
              <a:t>Entidad: </a:t>
            </a:r>
            <a:r>
              <a:rPr lang="es-ES_tradnl" sz="1400" dirty="0">
                <a:solidFill>
                  <a:prstClr val="black"/>
                </a:solidFill>
              </a:rPr>
              <a:t>Persona jurídica + </a:t>
            </a:r>
            <a:r>
              <a:rPr lang="es-ES_tradnl" sz="1400" dirty="0" smtClean="0">
                <a:solidFill>
                  <a:prstClr val="black"/>
                </a:solidFill>
              </a:rPr>
              <a:t>sin </a:t>
            </a:r>
            <a:r>
              <a:rPr lang="es-ES_tradnl" sz="1400" dirty="0">
                <a:solidFill>
                  <a:prstClr val="black"/>
                </a:solidFill>
              </a:rPr>
              <a:t>personalidad </a:t>
            </a:r>
            <a:r>
              <a:rPr lang="es-ES_tradnl" sz="1400" dirty="0" smtClean="0">
                <a:solidFill>
                  <a:prstClr val="black"/>
                </a:solidFill>
              </a:rPr>
              <a:t>jurídica;     </a:t>
            </a:r>
            <a:r>
              <a:rPr lang="es-ES_tradnl" sz="1400" b="1" dirty="0" err="1" smtClean="0">
                <a:solidFill>
                  <a:prstClr val="black"/>
                </a:solidFill>
              </a:rPr>
              <a:t>Asist</a:t>
            </a:r>
            <a:r>
              <a:rPr lang="es-ES_tradnl" sz="1400" b="1" dirty="0" smtClean="0">
                <a:solidFill>
                  <a:prstClr val="black"/>
                </a:solidFill>
              </a:rPr>
              <a:t>: </a:t>
            </a:r>
            <a:r>
              <a:rPr lang="es-ES_tradnl" sz="1400" dirty="0" smtClean="0">
                <a:solidFill>
                  <a:prstClr val="black"/>
                </a:solidFill>
              </a:rPr>
              <a:t>Asistentes;     </a:t>
            </a:r>
            <a:r>
              <a:rPr lang="es-ES_tradnl" sz="1400" b="1" dirty="0" smtClean="0">
                <a:solidFill>
                  <a:prstClr val="black"/>
                </a:solidFill>
              </a:rPr>
              <a:t>O.P.: </a:t>
            </a:r>
            <a:r>
              <a:rPr lang="es-ES_tradnl" sz="1400" dirty="0" smtClean="0">
                <a:solidFill>
                  <a:prstClr val="black"/>
                </a:solidFill>
              </a:rPr>
              <a:t>Otros Sujetos Pasivos;     </a:t>
            </a:r>
            <a:r>
              <a:rPr lang="es-ES_tradnl" sz="1400" b="1" dirty="0" smtClean="0">
                <a:solidFill>
                  <a:prstClr val="black"/>
                </a:solidFill>
              </a:rPr>
              <a:t>O.A.: </a:t>
            </a:r>
            <a:r>
              <a:rPr lang="es-ES_tradnl" sz="1400" dirty="0" smtClean="0">
                <a:solidFill>
                  <a:prstClr val="black"/>
                </a:solidFill>
              </a:rPr>
              <a:t>Otros Asistentes. </a:t>
            </a:r>
          </a:p>
        </p:txBody>
      </p:sp>
      <p:sp>
        <p:nvSpPr>
          <p:cNvPr id="57" name="Elipse 45"/>
          <p:cNvSpPr/>
          <p:nvPr/>
        </p:nvSpPr>
        <p:spPr>
          <a:xfrm>
            <a:off x="5103842" y="5057554"/>
            <a:ext cx="997143" cy="746429"/>
          </a:xfrm>
          <a:prstGeom prst="ellipse">
            <a:avLst/>
          </a:prstGeom>
          <a:solidFill>
            <a:srgbClr val="248CA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solidFill>
                  <a:prstClr val="white"/>
                </a:solidFill>
              </a:rPr>
              <a:t>8</a:t>
            </a:r>
          </a:p>
          <a:p>
            <a:pPr algn="ctr"/>
            <a:r>
              <a:rPr lang="es-CL" sz="1400" dirty="0" smtClean="0">
                <a:solidFill>
                  <a:prstClr val="white"/>
                </a:solidFill>
              </a:rPr>
              <a:t>E.</a:t>
            </a:r>
            <a:endParaRPr lang="es-CL" sz="1400" dirty="0">
              <a:solidFill>
                <a:prstClr val="white"/>
              </a:solidFill>
            </a:endParaRPr>
          </a:p>
        </p:txBody>
      </p:sp>
      <p:cxnSp>
        <p:nvCxnSpPr>
          <p:cNvPr id="58" name="32 Conector recto de flecha"/>
          <p:cNvCxnSpPr>
            <a:stCxn id="35" idx="4"/>
            <a:endCxn id="57" idx="0"/>
          </p:cNvCxnSpPr>
          <p:nvPr/>
        </p:nvCxnSpPr>
        <p:spPr>
          <a:xfrm>
            <a:off x="5004048" y="4661510"/>
            <a:ext cx="598366" cy="396044"/>
          </a:xfrm>
          <a:prstGeom prst="straightConnector1">
            <a:avLst/>
          </a:prstGeom>
          <a:ln w="38100">
            <a:solidFill>
              <a:srgbClr val="248CAD"/>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1495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500"/>
                                        <p:tgtEl>
                                          <p:spTgt spid="1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nodeType="with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500"/>
                                        <p:tgtEl>
                                          <p:spTgt spid="2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fade">
                                      <p:cBhvr>
                                        <p:cTn id="29" dur="500"/>
                                        <p:tgtEl>
                                          <p:spTgt spid="2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fade">
                                      <p:cBhvr>
                                        <p:cTn id="34" dur="5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fade">
                                      <p:cBhvr>
                                        <p:cTn id="39" dur="500"/>
                                        <p:tgtEl>
                                          <p:spTgt spid="23"/>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fade">
                                      <p:cBhvr>
                                        <p:cTn id="47" dur="500"/>
                                        <p:tgtEl>
                                          <p:spTgt spid="38"/>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46"/>
                                        </p:tgtEl>
                                        <p:attrNameLst>
                                          <p:attrName>style.visibility</p:attrName>
                                        </p:attrNameLst>
                                      </p:cBhvr>
                                      <p:to>
                                        <p:strVal val="visible"/>
                                      </p:to>
                                    </p:set>
                                    <p:animEffect transition="in" filter="fade">
                                      <p:cBhvr>
                                        <p:cTn id="50" dur="500"/>
                                        <p:tgtEl>
                                          <p:spTgt spid="46"/>
                                        </p:tgtEl>
                                      </p:cBhvr>
                                    </p:animEffect>
                                  </p:childTnLst>
                                </p:cTn>
                              </p:par>
                              <p:par>
                                <p:cTn id="51" presetID="10" presetClass="entr" presetSubtype="0" fill="hold" nodeType="with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fade">
                                      <p:cBhvr>
                                        <p:cTn id="53" dur="500"/>
                                        <p:tgtEl>
                                          <p:spTgt spid="41"/>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44"/>
                                        </p:tgtEl>
                                        <p:attrNameLst>
                                          <p:attrName>style.visibility</p:attrName>
                                        </p:attrNameLst>
                                      </p:cBhvr>
                                      <p:to>
                                        <p:strVal val="visible"/>
                                      </p:to>
                                    </p:set>
                                    <p:animEffect transition="in" filter="fade">
                                      <p:cBhvr>
                                        <p:cTn id="56" dur="500"/>
                                        <p:tgtEl>
                                          <p:spTgt spid="44"/>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fade">
                                      <p:cBhvr>
                                        <p:cTn id="61" dur="500"/>
                                        <p:tgtEl>
                                          <p:spTgt spid="25"/>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fade">
                                      <p:cBhvr>
                                        <p:cTn id="64" dur="500"/>
                                        <p:tgtEl>
                                          <p:spTgt spid="36"/>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40"/>
                                        </p:tgtEl>
                                        <p:attrNameLst>
                                          <p:attrName>style.visibility</p:attrName>
                                        </p:attrNameLst>
                                      </p:cBhvr>
                                      <p:to>
                                        <p:strVal val="visible"/>
                                      </p:to>
                                    </p:set>
                                    <p:animEffect transition="in" filter="fade">
                                      <p:cBhvr>
                                        <p:cTn id="69" dur="500"/>
                                        <p:tgtEl>
                                          <p:spTgt spid="40"/>
                                        </p:tgtEl>
                                      </p:cBhvr>
                                    </p:animEffect>
                                  </p:childTnLst>
                                </p:cTn>
                              </p:par>
                              <p:par>
                                <p:cTn id="70" presetID="10" presetClass="entr" presetSubtype="0" fill="hold" nodeType="withEffect">
                                  <p:stCondLst>
                                    <p:cond delay="0"/>
                                  </p:stCondLst>
                                  <p:childTnLst>
                                    <p:set>
                                      <p:cBhvr>
                                        <p:cTn id="71" dur="1" fill="hold">
                                          <p:stCondLst>
                                            <p:cond delay="0"/>
                                          </p:stCondLst>
                                        </p:cTn>
                                        <p:tgtEl>
                                          <p:spTgt spid="51"/>
                                        </p:tgtEl>
                                        <p:attrNameLst>
                                          <p:attrName>style.visibility</p:attrName>
                                        </p:attrNameLst>
                                      </p:cBhvr>
                                      <p:to>
                                        <p:strVal val="visible"/>
                                      </p:to>
                                    </p:set>
                                    <p:animEffect transition="in" filter="fade">
                                      <p:cBhvr>
                                        <p:cTn id="72" dur="500"/>
                                        <p:tgtEl>
                                          <p:spTgt spid="5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52"/>
                                        </p:tgtEl>
                                        <p:attrNameLst>
                                          <p:attrName>style.visibility</p:attrName>
                                        </p:attrNameLst>
                                      </p:cBhvr>
                                      <p:to>
                                        <p:strVal val="visible"/>
                                      </p:to>
                                    </p:set>
                                    <p:animEffect transition="in" filter="fade">
                                      <p:cBhvr>
                                        <p:cTn id="75" dur="500"/>
                                        <p:tgtEl>
                                          <p:spTgt spid="52"/>
                                        </p:tgtEl>
                                      </p:cBhvr>
                                    </p:animEffect>
                                  </p:childTnLst>
                                </p:cTn>
                              </p:par>
                              <p:par>
                                <p:cTn id="76" presetID="10" presetClass="entr" presetSubtype="0" fill="hold" nodeType="withEffect">
                                  <p:stCondLst>
                                    <p:cond delay="0"/>
                                  </p:stCondLst>
                                  <p:childTnLst>
                                    <p:set>
                                      <p:cBhvr>
                                        <p:cTn id="77" dur="1" fill="hold">
                                          <p:stCondLst>
                                            <p:cond delay="0"/>
                                          </p:stCondLst>
                                        </p:cTn>
                                        <p:tgtEl>
                                          <p:spTgt spid="53"/>
                                        </p:tgtEl>
                                        <p:attrNameLst>
                                          <p:attrName>style.visibility</p:attrName>
                                        </p:attrNameLst>
                                      </p:cBhvr>
                                      <p:to>
                                        <p:strVal val="visible"/>
                                      </p:to>
                                    </p:set>
                                    <p:animEffect transition="in" filter="fade">
                                      <p:cBhvr>
                                        <p:cTn id="78" dur="500"/>
                                        <p:tgtEl>
                                          <p:spTgt spid="53"/>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nodeType="clickEffect">
                                  <p:stCondLst>
                                    <p:cond delay="0"/>
                                  </p:stCondLst>
                                  <p:childTnLst>
                                    <p:set>
                                      <p:cBhvr>
                                        <p:cTn id="82" dur="1" fill="hold">
                                          <p:stCondLst>
                                            <p:cond delay="0"/>
                                          </p:stCondLst>
                                        </p:cTn>
                                        <p:tgtEl>
                                          <p:spTgt spid="39"/>
                                        </p:tgtEl>
                                        <p:attrNameLst>
                                          <p:attrName>style.visibility</p:attrName>
                                        </p:attrNameLst>
                                      </p:cBhvr>
                                      <p:to>
                                        <p:strVal val="visible"/>
                                      </p:to>
                                    </p:set>
                                    <p:animEffect transition="in" filter="fade">
                                      <p:cBhvr>
                                        <p:cTn id="83" dur="500"/>
                                        <p:tgtEl>
                                          <p:spTgt spid="39"/>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35"/>
                                        </p:tgtEl>
                                        <p:attrNameLst>
                                          <p:attrName>style.visibility</p:attrName>
                                        </p:attrNameLst>
                                      </p:cBhvr>
                                      <p:to>
                                        <p:strVal val="visible"/>
                                      </p:to>
                                    </p:set>
                                    <p:animEffect transition="in" filter="fade">
                                      <p:cBhvr>
                                        <p:cTn id="86" dur="500"/>
                                        <p:tgtEl>
                                          <p:spTgt spid="35"/>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42"/>
                                        </p:tgtEl>
                                        <p:attrNameLst>
                                          <p:attrName>style.visibility</p:attrName>
                                        </p:attrNameLst>
                                      </p:cBhvr>
                                      <p:to>
                                        <p:strVal val="visible"/>
                                      </p:to>
                                    </p:set>
                                    <p:animEffect transition="in" filter="fade">
                                      <p:cBhvr>
                                        <p:cTn id="91" dur="500"/>
                                        <p:tgtEl>
                                          <p:spTgt spid="42"/>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43"/>
                                        </p:tgtEl>
                                        <p:attrNameLst>
                                          <p:attrName>style.visibility</p:attrName>
                                        </p:attrNameLst>
                                      </p:cBhvr>
                                      <p:to>
                                        <p:strVal val="visible"/>
                                      </p:to>
                                    </p:set>
                                    <p:animEffect transition="in" filter="fade">
                                      <p:cBhvr>
                                        <p:cTn id="94" dur="500"/>
                                        <p:tgtEl>
                                          <p:spTgt spid="43"/>
                                        </p:tgtEl>
                                      </p:cBhvr>
                                    </p:animEffect>
                                  </p:childTnLst>
                                </p:cTn>
                              </p:par>
                              <p:par>
                                <p:cTn id="95" presetID="10" presetClass="entr" presetSubtype="0" fill="hold" grpId="0" nodeType="withEffect">
                                  <p:stCondLst>
                                    <p:cond delay="0"/>
                                  </p:stCondLst>
                                  <p:childTnLst>
                                    <p:set>
                                      <p:cBhvr>
                                        <p:cTn id="96" dur="1" fill="hold">
                                          <p:stCondLst>
                                            <p:cond delay="0"/>
                                          </p:stCondLst>
                                        </p:cTn>
                                        <p:tgtEl>
                                          <p:spTgt spid="45"/>
                                        </p:tgtEl>
                                        <p:attrNameLst>
                                          <p:attrName>style.visibility</p:attrName>
                                        </p:attrNameLst>
                                      </p:cBhvr>
                                      <p:to>
                                        <p:strVal val="visible"/>
                                      </p:to>
                                    </p:set>
                                    <p:animEffect transition="in" filter="fade">
                                      <p:cBhvr>
                                        <p:cTn id="97" dur="500"/>
                                        <p:tgtEl>
                                          <p:spTgt spid="45"/>
                                        </p:tgtEl>
                                      </p:cBhvr>
                                    </p:animEffect>
                                  </p:childTnLst>
                                </p:cTn>
                              </p:par>
                              <p:par>
                                <p:cTn id="98" presetID="10" presetClass="entr" presetSubtype="0" fill="hold" nodeType="withEffect">
                                  <p:stCondLst>
                                    <p:cond delay="0"/>
                                  </p:stCondLst>
                                  <p:childTnLst>
                                    <p:set>
                                      <p:cBhvr>
                                        <p:cTn id="99" dur="1" fill="hold">
                                          <p:stCondLst>
                                            <p:cond delay="0"/>
                                          </p:stCondLst>
                                        </p:cTn>
                                        <p:tgtEl>
                                          <p:spTgt spid="54"/>
                                        </p:tgtEl>
                                        <p:attrNameLst>
                                          <p:attrName>style.visibility</p:attrName>
                                        </p:attrNameLst>
                                      </p:cBhvr>
                                      <p:to>
                                        <p:strVal val="visible"/>
                                      </p:to>
                                    </p:set>
                                    <p:animEffect transition="in" filter="fade">
                                      <p:cBhvr>
                                        <p:cTn id="100" dur="500"/>
                                        <p:tgtEl>
                                          <p:spTgt spid="54"/>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31"/>
                                        </p:tgtEl>
                                        <p:attrNameLst>
                                          <p:attrName>style.visibility</p:attrName>
                                        </p:attrNameLst>
                                      </p:cBhvr>
                                      <p:to>
                                        <p:strVal val="visible"/>
                                      </p:to>
                                    </p:set>
                                    <p:animEffect transition="in" filter="fade">
                                      <p:cBhvr>
                                        <p:cTn id="105" dur="500"/>
                                        <p:tgtEl>
                                          <p:spTgt spid="31"/>
                                        </p:tgtEl>
                                      </p:cBhvr>
                                    </p:animEffect>
                                  </p:childTnLst>
                                </p:cTn>
                              </p:par>
                              <p:par>
                                <p:cTn id="106" presetID="10" presetClass="entr" presetSubtype="0" fill="hold" nodeType="withEffect">
                                  <p:stCondLst>
                                    <p:cond delay="0"/>
                                  </p:stCondLst>
                                  <p:childTnLst>
                                    <p:set>
                                      <p:cBhvr>
                                        <p:cTn id="107" dur="1" fill="hold">
                                          <p:stCondLst>
                                            <p:cond delay="0"/>
                                          </p:stCondLst>
                                        </p:cTn>
                                        <p:tgtEl>
                                          <p:spTgt spid="32"/>
                                        </p:tgtEl>
                                        <p:attrNameLst>
                                          <p:attrName>style.visibility</p:attrName>
                                        </p:attrNameLst>
                                      </p:cBhvr>
                                      <p:to>
                                        <p:strVal val="visible"/>
                                      </p:to>
                                    </p:set>
                                    <p:animEffect transition="in" filter="fade">
                                      <p:cBhvr>
                                        <p:cTn id="108" dur="500"/>
                                        <p:tgtEl>
                                          <p:spTgt spid="32"/>
                                        </p:tgtEl>
                                      </p:cBhvr>
                                    </p:animEffect>
                                  </p:childTnLst>
                                </p:cTn>
                              </p:par>
                              <p:par>
                                <p:cTn id="109" presetID="10" presetClass="entr" presetSubtype="0" fill="hold" nodeType="withEffect">
                                  <p:stCondLst>
                                    <p:cond delay="0"/>
                                  </p:stCondLst>
                                  <p:childTnLst>
                                    <p:set>
                                      <p:cBhvr>
                                        <p:cTn id="110" dur="1" fill="hold">
                                          <p:stCondLst>
                                            <p:cond delay="0"/>
                                          </p:stCondLst>
                                        </p:cTn>
                                        <p:tgtEl>
                                          <p:spTgt spid="34"/>
                                        </p:tgtEl>
                                        <p:attrNameLst>
                                          <p:attrName>style.visibility</p:attrName>
                                        </p:attrNameLst>
                                      </p:cBhvr>
                                      <p:to>
                                        <p:strVal val="visible"/>
                                      </p:to>
                                    </p:set>
                                    <p:animEffect transition="in" filter="fade">
                                      <p:cBhvr>
                                        <p:cTn id="111" dur="500"/>
                                        <p:tgtEl>
                                          <p:spTgt spid="34"/>
                                        </p:tgtEl>
                                      </p:cBhvr>
                                    </p:animEffect>
                                  </p:childTnLst>
                                </p:cTn>
                              </p:par>
                              <p:par>
                                <p:cTn id="112" presetID="10" presetClass="entr" presetSubtype="0" fill="hold" grpId="0" nodeType="withEffect">
                                  <p:stCondLst>
                                    <p:cond delay="0"/>
                                  </p:stCondLst>
                                  <p:childTnLst>
                                    <p:set>
                                      <p:cBhvr>
                                        <p:cTn id="113" dur="1" fill="hold">
                                          <p:stCondLst>
                                            <p:cond delay="0"/>
                                          </p:stCondLst>
                                        </p:cTn>
                                        <p:tgtEl>
                                          <p:spTgt spid="33"/>
                                        </p:tgtEl>
                                        <p:attrNameLst>
                                          <p:attrName>style.visibility</p:attrName>
                                        </p:attrNameLst>
                                      </p:cBhvr>
                                      <p:to>
                                        <p:strVal val="visible"/>
                                      </p:to>
                                    </p:set>
                                    <p:animEffect transition="in" filter="fade">
                                      <p:cBhvr>
                                        <p:cTn id="114" dur="500"/>
                                        <p:tgtEl>
                                          <p:spTgt spid="33"/>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8"/>
                                        </p:tgtEl>
                                        <p:attrNameLst>
                                          <p:attrName>style.visibility</p:attrName>
                                        </p:attrNameLst>
                                      </p:cBhvr>
                                      <p:to>
                                        <p:strVal val="visible"/>
                                      </p:to>
                                    </p:set>
                                    <p:animEffect transition="in" filter="fade">
                                      <p:cBhvr>
                                        <p:cTn id="119" dur="500"/>
                                        <p:tgtEl>
                                          <p:spTgt spid="8"/>
                                        </p:tgtEl>
                                      </p:cBhvr>
                                    </p:animEffect>
                                  </p:childTnLst>
                                </p:cTn>
                              </p:par>
                            </p:childTnLst>
                          </p:cTn>
                        </p:par>
                      </p:childTnLst>
                    </p:cTn>
                  </p:par>
                  <p:par>
                    <p:cTn id="120" fill="hold">
                      <p:stCondLst>
                        <p:cond delay="indefinite"/>
                      </p:stCondLst>
                      <p:childTnLst>
                        <p:par>
                          <p:cTn id="121" fill="hold">
                            <p:stCondLst>
                              <p:cond delay="0"/>
                            </p:stCondLst>
                            <p:childTnLst>
                              <p:par>
                                <p:cTn id="122" presetID="10" presetClass="entr" presetSubtype="0" fill="hold" nodeType="clickEffect">
                                  <p:stCondLst>
                                    <p:cond delay="0"/>
                                  </p:stCondLst>
                                  <p:childTnLst>
                                    <p:set>
                                      <p:cBhvr>
                                        <p:cTn id="123" dur="1" fill="hold">
                                          <p:stCondLst>
                                            <p:cond delay="0"/>
                                          </p:stCondLst>
                                        </p:cTn>
                                        <p:tgtEl>
                                          <p:spTgt spid="48"/>
                                        </p:tgtEl>
                                        <p:attrNameLst>
                                          <p:attrName>style.visibility</p:attrName>
                                        </p:attrNameLst>
                                      </p:cBhvr>
                                      <p:to>
                                        <p:strVal val="visible"/>
                                      </p:to>
                                    </p:set>
                                    <p:animEffect transition="in" filter="fade">
                                      <p:cBhvr>
                                        <p:cTn id="124" dur="500"/>
                                        <p:tgtEl>
                                          <p:spTgt spid="48"/>
                                        </p:tgtEl>
                                      </p:cBhvr>
                                    </p:animEffect>
                                  </p:childTnLst>
                                </p:cTn>
                              </p:par>
                              <p:par>
                                <p:cTn id="125" presetID="10" presetClass="entr" presetSubtype="0" fill="hold" grpId="0" nodeType="withEffect">
                                  <p:stCondLst>
                                    <p:cond delay="0"/>
                                  </p:stCondLst>
                                  <p:childTnLst>
                                    <p:set>
                                      <p:cBhvr>
                                        <p:cTn id="126" dur="1" fill="hold">
                                          <p:stCondLst>
                                            <p:cond delay="0"/>
                                          </p:stCondLst>
                                        </p:cTn>
                                        <p:tgtEl>
                                          <p:spTgt spid="47"/>
                                        </p:tgtEl>
                                        <p:attrNameLst>
                                          <p:attrName>style.visibility</p:attrName>
                                        </p:attrNameLst>
                                      </p:cBhvr>
                                      <p:to>
                                        <p:strVal val="visible"/>
                                      </p:to>
                                    </p:set>
                                    <p:animEffect transition="in" filter="fade">
                                      <p:cBhvr>
                                        <p:cTn id="127" dur="500"/>
                                        <p:tgtEl>
                                          <p:spTgt spid="47"/>
                                        </p:tgtEl>
                                      </p:cBhvr>
                                    </p:animEffect>
                                  </p:childTnLst>
                                </p:cTn>
                              </p:par>
                              <p:par>
                                <p:cTn id="128" presetID="10" presetClass="entr" presetSubtype="0" fill="hold" nodeType="withEffect">
                                  <p:stCondLst>
                                    <p:cond delay="0"/>
                                  </p:stCondLst>
                                  <p:childTnLst>
                                    <p:set>
                                      <p:cBhvr>
                                        <p:cTn id="129" dur="1" fill="hold">
                                          <p:stCondLst>
                                            <p:cond delay="0"/>
                                          </p:stCondLst>
                                        </p:cTn>
                                        <p:tgtEl>
                                          <p:spTgt spid="50"/>
                                        </p:tgtEl>
                                        <p:attrNameLst>
                                          <p:attrName>style.visibility</p:attrName>
                                        </p:attrNameLst>
                                      </p:cBhvr>
                                      <p:to>
                                        <p:strVal val="visible"/>
                                      </p:to>
                                    </p:set>
                                    <p:animEffect transition="in" filter="fade">
                                      <p:cBhvr>
                                        <p:cTn id="130" dur="500"/>
                                        <p:tgtEl>
                                          <p:spTgt spid="50"/>
                                        </p:tgtEl>
                                      </p:cBhvr>
                                    </p:animEffect>
                                  </p:childTnLst>
                                </p:cTn>
                              </p:par>
                              <p:par>
                                <p:cTn id="131" presetID="10" presetClass="entr" presetSubtype="0" fill="hold" grpId="0" nodeType="withEffect">
                                  <p:stCondLst>
                                    <p:cond delay="0"/>
                                  </p:stCondLst>
                                  <p:childTnLst>
                                    <p:set>
                                      <p:cBhvr>
                                        <p:cTn id="132" dur="1" fill="hold">
                                          <p:stCondLst>
                                            <p:cond delay="0"/>
                                          </p:stCondLst>
                                        </p:cTn>
                                        <p:tgtEl>
                                          <p:spTgt spid="49"/>
                                        </p:tgtEl>
                                        <p:attrNameLst>
                                          <p:attrName>style.visibility</p:attrName>
                                        </p:attrNameLst>
                                      </p:cBhvr>
                                      <p:to>
                                        <p:strVal val="visible"/>
                                      </p:to>
                                    </p:set>
                                    <p:animEffect transition="in" filter="fade">
                                      <p:cBhvr>
                                        <p:cTn id="133" dur="500"/>
                                        <p:tgtEl>
                                          <p:spTgt spid="49"/>
                                        </p:tgtEl>
                                      </p:cBhvr>
                                    </p:animEffect>
                                  </p:childTnLst>
                                </p:cTn>
                              </p:par>
                              <p:par>
                                <p:cTn id="134" presetID="10" presetClass="entr" presetSubtype="0" fill="hold" grpId="0" nodeType="withEffect">
                                  <p:stCondLst>
                                    <p:cond delay="0"/>
                                  </p:stCondLst>
                                  <p:childTnLst>
                                    <p:set>
                                      <p:cBhvr>
                                        <p:cTn id="135" dur="1" fill="hold">
                                          <p:stCondLst>
                                            <p:cond delay="0"/>
                                          </p:stCondLst>
                                        </p:cTn>
                                        <p:tgtEl>
                                          <p:spTgt spid="57"/>
                                        </p:tgtEl>
                                        <p:attrNameLst>
                                          <p:attrName>style.visibility</p:attrName>
                                        </p:attrNameLst>
                                      </p:cBhvr>
                                      <p:to>
                                        <p:strVal val="visible"/>
                                      </p:to>
                                    </p:set>
                                    <p:animEffect transition="in" filter="fade">
                                      <p:cBhvr>
                                        <p:cTn id="136" dur="500"/>
                                        <p:tgtEl>
                                          <p:spTgt spid="57"/>
                                        </p:tgtEl>
                                      </p:cBhvr>
                                    </p:animEffect>
                                  </p:childTnLst>
                                </p:cTn>
                              </p:par>
                              <p:par>
                                <p:cTn id="137" presetID="10" presetClass="entr" presetSubtype="0" fill="hold" nodeType="withEffect">
                                  <p:stCondLst>
                                    <p:cond delay="0"/>
                                  </p:stCondLst>
                                  <p:childTnLst>
                                    <p:set>
                                      <p:cBhvr>
                                        <p:cTn id="138" dur="1" fill="hold">
                                          <p:stCondLst>
                                            <p:cond delay="0"/>
                                          </p:stCondLst>
                                        </p:cTn>
                                        <p:tgtEl>
                                          <p:spTgt spid="58"/>
                                        </p:tgtEl>
                                        <p:attrNameLst>
                                          <p:attrName>style.visibility</p:attrName>
                                        </p:attrNameLst>
                                      </p:cBhvr>
                                      <p:to>
                                        <p:strVal val="visible"/>
                                      </p:to>
                                    </p:set>
                                    <p:animEffect transition="in" filter="fade">
                                      <p:cBhvr>
                                        <p:cTn id="139"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9" grpId="0" animBg="1"/>
      <p:bldP spid="10" grpId="0" animBg="1"/>
      <p:bldP spid="14" grpId="0" animBg="1"/>
      <p:bldP spid="22" grpId="0" animBg="1"/>
      <p:bldP spid="27" grpId="0" animBg="1"/>
      <p:bldP spid="31" grpId="0" animBg="1"/>
      <p:bldP spid="33" grpId="0" animBg="1"/>
      <p:bldP spid="36" grpId="0" animBg="1"/>
      <p:bldP spid="44" grpId="0" animBg="1"/>
      <p:bldP spid="46" grpId="0" animBg="1"/>
      <p:bldP spid="47" grpId="0" animBg="1"/>
      <p:bldP spid="49" grpId="0" animBg="1"/>
      <p:bldP spid="40" grpId="0" animBg="1"/>
      <p:bldP spid="52" grpId="0" animBg="1"/>
      <p:bldP spid="35" grpId="0" animBg="1"/>
      <p:bldP spid="43" grpId="0" animBg="1"/>
      <p:bldP spid="45" grpId="0" animBg="1"/>
      <p:bldP spid="5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119" name="118 CuadroTexto"/>
          <p:cNvSpPr txBox="1"/>
          <p:nvPr/>
        </p:nvSpPr>
        <p:spPr>
          <a:xfrm>
            <a:off x="539552" y="764704"/>
            <a:ext cx="7416824" cy="369332"/>
          </a:xfrm>
          <a:prstGeom prst="rect">
            <a:avLst/>
          </a:prstGeom>
          <a:noFill/>
        </p:spPr>
        <p:txBody>
          <a:bodyPr wrap="square" rtlCol="0">
            <a:spAutoFit/>
          </a:bodyPr>
          <a:lstStyle/>
          <a:p>
            <a:pPr algn="just"/>
            <a:r>
              <a:rPr lang="es-ES_tradnl" dirty="0" smtClean="0">
                <a:solidFill>
                  <a:prstClr val="black"/>
                </a:solidFill>
              </a:rPr>
              <a:t>Entre el 28 de noviembre de 2014 y el 30 de Junio del 2015: </a:t>
            </a:r>
          </a:p>
        </p:txBody>
      </p:sp>
      <p:sp>
        <p:nvSpPr>
          <p:cNvPr id="7" name="6 CuadroTexto"/>
          <p:cNvSpPr txBox="1"/>
          <p:nvPr/>
        </p:nvSpPr>
        <p:spPr>
          <a:xfrm>
            <a:off x="251520" y="241484"/>
            <a:ext cx="8424936" cy="523220"/>
          </a:xfrm>
          <a:prstGeom prst="rect">
            <a:avLst/>
          </a:prstGeom>
          <a:noFill/>
        </p:spPr>
        <p:txBody>
          <a:bodyPr wrap="square" rtlCol="0">
            <a:spAutoFit/>
          </a:bodyPr>
          <a:lstStyle/>
          <a:p>
            <a:r>
              <a:rPr lang="es-ES" sz="2800" b="1" spc="-150" dirty="0" smtClean="0">
                <a:solidFill>
                  <a:srgbClr val="0070C0"/>
                </a:solidFill>
                <a:latin typeface="Minion Pro" pitchFamily="18" charset="0"/>
              </a:rPr>
              <a:t>Registros de Agenda Pública - Proporción Mensual</a:t>
            </a:r>
            <a:endParaRPr lang="es-CL" sz="2800" b="1" spc="-150" dirty="0">
              <a:solidFill>
                <a:srgbClr val="0070C0"/>
              </a:solidFill>
              <a:latin typeface="Minion Pro" pitchFamily="18" charset="0"/>
            </a:endParaRPr>
          </a:p>
        </p:txBody>
      </p:sp>
      <p:graphicFrame>
        <p:nvGraphicFramePr>
          <p:cNvPr id="3" name="2 Tabla"/>
          <p:cNvGraphicFramePr>
            <a:graphicFrameLocks noGrp="1"/>
          </p:cNvGraphicFramePr>
          <p:nvPr>
            <p:extLst>
              <p:ext uri="{D42A27DB-BD31-4B8C-83A1-F6EECF244321}">
                <p14:modId xmlns:p14="http://schemas.microsoft.com/office/powerpoint/2010/main" val="1565827264"/>
              </p:ext>
            </p:extLst>
          </p:nvPr>
        </p:nvGraphicFramePr>
        <p:xfrm>
          <a:off x="251520" y="5229200"/>
          <a:ext cx="8496944" cy="1080120"/>
        </p:xfrm>
        <a:graphic>
          <a:graphicData uri="http://schemas.openxmlformats.org/drawingml/2006/table">
            <a:tbl>
              <a:tblPr>
                <a:tableStyleId>{5C22544A-7EE6-4342-B048-85BDC9FD1C3A}</a:tableStyleId>
              </a:tblPr>
              <a:tblGrid>
                <a:gridCol w="1165591"/>
                <a:gridCol w="987800"/>
                <a:gridCol w="940002"/>
                <a:gridCol w="702854"/>
                <a:gridCol w="833918"/>
                <a:gridCol w="730430"/>
                <a:gridCol w="642188"/>
                <a:gridCol w="693662"/>
                <a:gridCol w="669763"/>
                <a:gridCol w="533725"/>
                <a:gridCol w="597011"/>
              </a:tblGrid>
              <a:tr h="336492">
                <a:tc>
                  <a:txBody>
                    <a:bodyPr/>
                    <a:lstStyle/>
                    <a:p>
                      <a:pPr algn="l" fontAlgn="b"/>
                      <a:endParaRPr lang="es-CL" sz="900" b="1" i="0" u="none" strike="noStrike" dirty="0">
                        <a:solidFill>
                          <a:srgbClr val="000000"/>
                        </a:solidFill>
                        <a:effectLst/>
                        <a:latin typeface="Calibri"/>
                      </a:endParaRPr>
                    </a:p>
                  </a:txBody>
                  <a:tcPr marL="8197" marR="8197" marT="8197" marB="0" anchor="b"/>
                </a:tc>
                <a:tc>
                  <a:txBody>
                    <a:bodyPr/>
                    <a:lstStyle/>
                    <a:p>
                      <a:pPr algn="l" fontAlgn="b"/>
                      <a:r>
                        <a:rPr lang="es-CL" sz="900" u="none" strike="noStrike">
                          <a:effectLst/>
                        </a:rPr>
                        <a:t>.Noviembre-2014</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.Diciembre-2014</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.Enero-2015</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.Febrero-2015</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.Marzo-2015</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.Abril-2015</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.Mayo-2015</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.Junio-2015</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Sin fecha</a:t>
                      </a:r>
                      <a:endParaRPr lang="es-CL" sz="900" b="1" i="0" u="none" strike="noStrike">
                        <a:solidFill>
                          <a:srgbClr val="000000"/>
                        </a:solidFill>
                        <a:effectLst/>
                        <a:latin typeface="Calibri"/>
                      </a:endParaRPr>
                    </a:p>
                  </a:txBody>
                  <a:tcPr marL="8197" marR="8197" marT="8197" marB="0" anchor="b"/>
                </a:tc>
                <a:tc>
                  <a:txBody>
                    <a:bodyPr/>
                    <a:lstStyle/>
                    <a:p>
                      <a:pPr algn="l" fontAlgn="b"/>
                      <a:r>
                        <a:rPr lang="es-CL" sz="900" u="none" strike="noStrike">
                          <a:effectLst/>
                        </a:rPr>
                        <a:t>Total general</a:t>
                      </a:r>
                      <a:endParaRPr lang="es-CL" sz="900" b="1" i="0" u="none" strike="noStrike">
                        <a:solidFill>
                          <a:srgbClr val="000000"/>
                        </a:solidFill>
                        <a:effectLst/>
                        <a:latin typeface="Calibri"/>
                      </a:endParaRPr>
                    </a:p>
                  </a:txBody>
                  <a:tcPr marL="8197" marR="8197" marT="8197" marB="0" anchor="b"/>
                </a:tc>
              </a:tr>
              <a:tr h="185907">
                <a:tc>
                  <a:txBody>
                    <a:bodyPr/>
                    <a:lstStyle/>
                    <a:p>
                      <a:pPr algn="l" fontAlgn="b"/>
                      <a:r>
                        <a:rPr lang="es-CL" sz="900" u="none" strike="noStrike">
                          <a:effectLst/>
                        </a:rPr>
                        <a:t>Audiencias</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198</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265</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69</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306</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408</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1160</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1611</a:t>
                      </a:r>
                      <a:endParaRPr lang="es-CL" sz="900" b="0" i="0" u="none" strike="noStrike">
                        <a:solidFill>
                          <a:srgbClr val="000000"/>
                        </a:solidFill>
                        <a:effectLst/>
                        <a:latin typeface="Calibri"/>
                      </a:endParaRPr>
                    </a:p>
                  </a:txBody>
                  <a:tcPr marL="8197" marR="8197" marT="8197" marB="0" anchor="b"/>
                </a:tc>
                <a:tc>
                  <a:txBody>
                    <a:bodyPr/>
                    <a:lstStyle/>
                    <a:p>
                      <a:pPr algn="l" fontAlgn="b"/>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4018</a:t>
                      </a:r>
                      <a:endParaRPr lang="es-CL" sz="900" b="0" i="0" u="none" strike="noStrike">
                        <a:solidFill>
                          <a:srgbClr val="000000"/>
                        </a:solidFill>
                        <a:effectLst/>
                        <a:latin typeface="Calibri"/>
                      </a:endParaRPr>
                    </a:p>
                  </a:txBody>
                  <a:tcPr marL="8197" marR="8197" marT="8197" marB="0" anchor="b"/>
                </a:tc>
              </a:tr>
              <a:tr h="185907">
                <a:tc>
                  <a:txBody>
                    <a:bodyPr/>
                    <a:lstStyle/>
                    <a:p>
                      <a:pPr algn="l" fontAlgn="b"/>
                      <a:r>
                        <a:rPr lang="es-CL" sz="900" u="none" strike="noStrike">
                          <a:effectLst/>
                        </a:rPr>
                        <a:t>Donativo</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5</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476</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294</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57</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126</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144</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303</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340</a:t>
                      </a:r>
                      <a:endParaRPr lang="es-CL" sz="900" b="0" i="0" u="none" strike="noStrike">
                        <a:solidFill>
                          <a:srgbClr val="000000"/>
                        </a:solidFill>
                        <a:effectLst/>
                        <a:latin typeface="Calibri"/>
                      </a:endParaRPr>
                    </a:p>
                  </a:txBody>
                  <a:tcPr marL="8197" marR="8197" marT="8197" marB="0" anchor="b"/>
                </a:tc>
                <a:tc>
                  <a:txBody>
                    <a:bodyPr/>
                    <a:lstStyle/>
                    <a:p>
                      <a:pPr algn="l" fontAlgn="b"/>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1745</a:t>
                      </a:r>
                      <a:endParaRPr lang="es-CL" sz="900" b="0" i="0" u="none" strike="noStrike">
                        <a:solidFill>
                          <a:srgbClr val="000000"/>
                        </a:solidFill>
                        <a:effectLst/>
                        <a:latin typeface="Calibri"/>
                      </a:endParaRPr>
                    </a:p>
                  </a:txBody>
                  <a:tcPr marL="8197" marR="8197" marT="8197" marB="0" anchor="b"/>
                </a:tc>
              </a:tr>
              <a:tr h="185907">
                <a:tc>
                  <a:txBody>
                    <a:bodyPr/>
                    <a:lstStyle/>
                    <a:p>
                      <a:pPr algn="l" fontAlgn="b"/>
                      <a:r>
                        <a:rPr lang="es-CL" sz="900" u="none" strike="noStrike">
                          <a:effectLst/>
                        </a:rPr>
                        <a:t>Viajes</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19</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254</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247</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58</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288</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445</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2910</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3263</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10</a:t>
                      </a:r>
                      <a:endParaRPr lang="es-CL" sz="900" b="0"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7494</a:t>
                      </a:r>
                      <a:endParaRPr lang="es-CL" sz="900" b="0" i="0" u="none" strike="noStrike">
                        <a:solidFill>
                          <a:srgbClr val="000000"/>
                        </a:solidFill>
                        <a:effectLst/>
                        <a:latin typeface="Calibri"/>
                      </a:endParaRPr>
                    </a:p>
                  </a:txBody>
                  <a:tcPr marL="8197" marR="8197" marT="8197" marB="0" anchor="b"/>
                </a:tc>
              </a:tr>
              <a:tr h="185907">
                <a:tc>
                  <a:txBody>
                    <a:bodyPr/>
                    <a:lstStyle/>
                    <a:p>
                      <a:pPr algn="l" fontAlgn="b"/>
                      <a:r>
                        <a:rPr lang="es-CL" sz="900" u="none" strike="noStrike">
                          <a:effectLst/>
                        </a:rPr>
                        <a:t>Total general</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25</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928</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806</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184</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720</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997</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4373</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5214</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a:effectLst/>
                        </a:rPr>
                        <a:t>10</a:t>
                      </a:r>
                      <a:endParaRPr lang="es-CL" sz="900" b="1" i="0" u="none" strike="noStrike">
                        <a:solidFill>
                          <a:srgbClr val="000000"/>
                        </a:solidFill>
                        <a:effectLst/>
                        <a:latin typeface="Calibri"/>
                      </a:endParaRPr>
                    </a:p>
                  </a:txBody>
                  <a:tcPr marL="8197" marR="8197" marT="8197" marB="0" anchor="b"/>
                </a:tc>
                <a:tc>
                  <a:txBody>
                    <a:bodyPr/>
                    <a:lstStyle/>
                    <a:p>
                      <a:pPr algn="r" fontAlgn="b"/>
                      <a:r>
                        <a:rPr lang="es-CL" sz="900" u="none" strike="noStrike" dirty="0">
                          <a:effectLst/>
                        </a:rPr>
                        <a:t>13257</a:t>
                      </a:r>
                      <a:endParaRPr lang="es-CL" sz="900" b="1" i="0" u="none" strike="noStrike" dirty="0">
                        <a:solidFill>
                          <a:srgbClr val="000000"/>
                        </a:solidFill>
                        <a:effectLst/>
                        <a:latin typeface="Calibri"/>
                      </a:endParaRPr>
                    </a:p>
                  </a:txBody>
                  <a:tcPr marL="8197" marR="8197" marT="8197" marB="0" anchor="b"/>
                </a:tc>
              </a:tr>
            </a:tbl>
          </a:graphicData>
        </a:graphic>
      </p:graphicFrame>
      <p:graphicFrame>
        <p:nvGraphicFramePr>
          <p:cNvPr id="9" name="5 Gráfico"/>
          <p:cNvGraphicFramePr>
            <a:graphicFrameLocks/>
          </p:cNvGraphicFramePr>
          <p:nvPr>
            <p:extLst>
              <p:ext uri="{D42A27DB-BD31-4B8C-83A1-F6EECF244321}">
                <p14:modId xmlns:p14="http://schemas.microsoft.com/office/powerpoint/2010/main" val="3524033992"/>
              </p:ext>
            </p:extLst>
          </p:nvPr>
        </p:nvGraphicFramePr>
        <p:xfrm>
          <a:off x="279167" y="1268760"/>
          <a:ext cx="8541305" cy="38164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58994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119" name="118 CuadroTexto"/>
          <p:cNvSpPr txBox="1"/>
          <p:nvPr/>
        </p:nvSpPr>
        <p:spPr>
          <a:xfrm>
            <a:off x="539552" y="764704"/>
            <a:ext cx="7416824" cy="369332"/>
          </a:xfrm>
          <a:prstGeom prst="rect">
            <a:avLst/>
          </a:prstGeom>
          <a:noFill/>
        </p:spPr>
        <p:txBody>
          <a:bodyPr wrap="square" rtlCol="0">
            <a:spAutoFit/>
          </a:bodyPr>
          <a:lstStyle/>
          <a:p>
            <a:pPr algn="just"/>
            <a:r>
              <a:rPr lang="es-ES_tradnl" dirty="0" smtClean="0">
                <a:solidFill>
                  <a:prstClr val="black"/>
                </a:solidFill>
              </a:rPr>
              <a:t>Entre el 28 de noviembre de 2014 y el 30 de Junio del 2015: </a:t>
            </a:r>
          </a:p>
        </p:txBody>
      </p:sp>
      <p:sp>
        <p:nvSpPr>
          <p:cNvPr id="7" name="6 CuadroTexto"/>
          <p:cNvSpPr txBox="1"/>
          <p:nvPr/>
        </p:nvSpPr>
        <p:spPr>
          <a:xfrm>
            <a:off x="251520" y="241484"/>
            <a:ext cx="8424936" cy="523220"/>
          </a:xfrm>
          <a:prstGeom prst="rect">
            <a:avLst/>
          </a:prstGeom>
          <a:noFill/>
        </p:spPr>
        <p:txBody>
          <a:bodyPr wrap="square" rtlCol="0">
            <a:spAutoFit/>
          </a:bodyPr>
          <a:lstStyle/>
          <a:p>
            <a:r>
              <a:rPr lang="es-ES" sz="2800" b="1" spc="-150" dirty="0" smtClean="0">
                <a:solidFill>
                  <a:srgbClr val="0070C0"/>
                </a:solidFill>
                <a:latin typeface="Minion Pro" pitchFamily="18" charset="0"/>
              </a:rPr>
              <a:t>Registros de Agenda Pública - Evolución Mensual</a:t>
            </a:r>
            <a:endParaRPr lang="es-CL" sz="2800" b="1" spc="-150" dirty="0">
              <a:solidFill>
                <a:srgbClr val="0070C0"/>
              </a:solidFill>
              <a:latin typeface="Minion Pro" pitchFamily="18" charset="0"/>
            </a:endParaRPr>
          </a:p>
        </p:txBody>
      </p:sp>
      <p:graphicFrame>
        <p:nvGraphicFramePr>
          <p:cNvPr id="9" name="4 Gráfico"/>
          <p:cNvGraphicFramePr>
            <a:graphicFrameLocks/>
          </p:cNvGraphicFramePr>
          <p:nvPr>
            <p:extLst>
              <p:ext uri="{D42A27DB-BD31-4B8C-83A1-F6EECF244321}">
                <p14:modId xmlns:p14="http://schemas.microsoft.com/office/powerpoint/2010/main" val="623561412"/>
              </p:ext>
            </p:extLst>
          </p:nvPr>
        </p:nvGraphicFramePr>
        <p:xfrm>
          <a:off x="323528" y="1412776"/>
          <a:ext cx="8568952" cy="46085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908447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000" b="-1000"/>
          </a:stretch>
        </a:blipFill>
        <a:effectLst/>
      </p:bgPr>
    </p:bg>
    <p:spTree>
      <p:nvGrpSpPr>
        <p:cNvPr id="1" name=""/>
        <p:cNvGrpSpPr/>
        <p:nvPr/>
      </p:nvGrpSpPr>
      <p:grpSpPr>
        <a:xfrm>
          <a:off x="0" y="0"/>
          <a:ext cx="0" cy="0"/>
          <a:chOff x="0" y="0"/>
          <a:chExt cx="0" cy="0"/>
        </a:xfrm>
      </p:grpSpPr>
      <p:sp>
        <p:nvSpPr>
          <p:cNvPr id="10" name="Rectángulo 9"/>
          <p:cNvSpPr/>
          <p:nvPr/>
        </p:nvSpPr>
        <p:spPr>
          <a:xfrm>
            <a:off x="4860032" y="908720"/>
            <a:ext cx="3672408" cy="468052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CL"/>
          </a:p>
        </p:txBody>
      </p:sp>
      <p:sp>
        <p:nvSpPr>
          <p:cNvPr id="2" name="Rectángulo 1"/>
          <p:cNvSpPr/>
          <p:nvPr/>
        </p:nvSpPr>
        <p:spPr>
          <a:xfrm>
            <a:off x="395536" y="908720"/>
            <a:ext cx="3672408" cy="468052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CL"/>
          </a:p>
        </p:txBody>
      </p:sp>
      <p:sp>
        <p:nvSpPr>
          <p:cNvPr id="6" name="5 CuadroTexto"/>
          <p:cNvSpPr txBox="1"/>
          <p:nvPr/>
        </p:nvSpPr>
        <p:spPr>
          <a:xfrm>
            <a:off x="214282" y="6539235"/>
            <a:ext cx="8929718" cy="461665"/>
          </a:xfrm>
          <a:prstGeom prst="rect">
            <a:avLst/>
          </a:prstGeom>
          <a:noFill/>
        </p:spPr>
        <p:txBody>
          <a:bodyPr wrap="square" rtlCol="0">
            <a:spAutoFit/>
          </a:bodyPr>
          <a:lstStyle/>
          <a:p>
            <a:r>
              <a:rPr lang="es-ES" sz="800" b="1" dirty="0" smtClean="0">
                <a:solidFill>
                  <a:prstClr val="black">
                    <a:lumMod val="50000"/>
                    <a:lumOff val="50000"/>
                  </a:prstClr>
                </a:solidFill>
                <a:latin typeface="Century Gothic" pitchFamily="34" charset="0"/>
              </a:rPr>
              <a:t>2015 		                               www.consejotransparencia.cl</a:t>
            </a:r>
          </a:p>
          <a:p>
            <a:endParaRPr lang="es-CL" sz="800" dirty="0" smtClean="0">
              <a:solidFill>
                <a:prstClr val="black"/>
              </a:solidFill>
            </a:endParaRPr>
          </a:p>
          <a:p>
            <a:endParaRPr lang="es-CL" sz="800" dirty="0">
              <a:solidFill>
                <a:prstClr val="black"/>
              </a:solidFill>
            </a:endParaRPr>
          </a:p>
        </p:txBody>
      </p:sp>
      <p:sp>
        <p:nvSpPr>
          <p:cNvPr id="119" name="118 CuadroTexto"/>
          <p:cNvSpPr txBox="1"/>
          <p:nvPr/>
        </p:nvSpPr>
        <p:spPr>
          <a:xfrm>
            <a:off x="539552" y="980728"/>
            <a:ext cx="3240360" cy="646331"/>
          </a:xfrm>
          <a:prstGeom prst="rect">
            <a:avLst/>
          </a:prstGeom>
          <a:noFill/>
        </p:spPr>
        <p:txBody>
          <a:bodyPr wrap="square" rtlCol="0">
            <a:spAutoFit/>
          </a:bodyPr>
          <a:lstStyle/>
          <a:p>
            <a:pPr algn="just"/>
            <a:r>
              <a:rPr lang="es-ES_tradnl" dirty="0" smtClean="0">
                <a:solidFill>
                  <a:prstClr val="black"/>
                </a:solidFill>
              </a:rPr>
              <a:t>Entre el 28 de noviembre de 2014 y el 30 de Junio del 2015: </a:t>
            </a:r>
          </a:p>
        </p:txBody>
      </p:sp>
      <p:sp>
        <p:nvSpPr>
          <p:cNvPr id="7" name="6 CuadroTexto"/>
          <p:cNvSpPr txBox="1"/>
          <p:nvPr/>
        </p:nvSpPr>
        <p:spPr>
          <a:xfrm>
            <a:off x="251520" y="241484"/>
            <a:ext cx="8424936" cy="553998"/>
          </a:xfrm>
          <a:prstGeom prst="rect">
            <a:avLst/>
          </a:prstGeom>
          <a:noFill/>
        </p:spPr>
        <p:txBody>
          <a:bodyPr wrap="square" rtlCol="0">
            <a:spAutoFit/>
          </a:bodyPr>
          <a:lstStyle/>
          <a:p>
            <a:r>
              <a:rPr lang="es-ES" sz="3000" b="1" spc="-150" dirty="0" smtClean="0">
                <a:solidFill>
                  <a:srgbClr val="0070C0"/>
                </a:solidFill>
                <a:latin typeface="Minion Pro" pitchFamily="18" charset="0"/>
              </a:rPr>
              <a:t>Registros de Agenda Pública</a:t>
            </a:r>
          </a:p>
        </p:txBody>
      </p:sp>
      <p:sp>
        <p:nvSpPr>
          <p:cNvPr id="9" name="118 CuadroTexto"/>
          <p:cNvSpPr txBox="1"/>
          <p:nvPr/>
        </p:nvSpPr>
        <p:spPr>
          <a:xfrm>
            <a:off x="5004048" y="980728"/>
            <a:ext cx="3312368" cy="646331"/>
          </a:xfrm>
          <a:prstGeom prst="rect">
            <a:avLst/>
          </a:prstGeom>
          <a:noFill/>
        </p:spPr>
        <p:txBody>
          <a:bodyPr wrap="square" rtlCol="0">
            <a:spAutoFit/>
          </a:bodyPr>
          <a:lstStyle/>
          <a:p>
            <a:pPr algn="just"/>
            <a:r>
              <a:rPr lang="es-ES_tradnl" dirty="0" smtClean="0">
                <a:solidFill>
                  <a:prstClr val="black"/>
                </a:solidFill>
              </a:rPr>
              <a:t>Entre el 01 de Junio de 2015 y 30 de Junio de 2015: </a:t>
            </a:r>
          </a:p>
        </p:txBody>
      </p:sp>
      <p:pic>
        <p:nvPicPr>
          <p:cNvPr id="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3633" t="25378" r="853" b="2142"/>
          <a:stretch/>
        </p:blipFill>
        <p:spPr bwMode="auto">
          <a:xfrm>
            <a:off x="467544" y="2412649"/>
            <a:ext cx="3528393" cy="2960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1268" t="28146" r="2049" b="3041"/>
          <a:stretch/>
        </p:blipFill>
        <p:spPr bwMode="auto">
          <a:xfrm>
            <a:off x="4860032" y="2562447"/>
            <a:ext cx="3571587" cy="2810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97727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cplt">
      <a:dk1>
        <a:sysClr val="windowText" lastClr="000000"/>
      </a:dk1>
      <a:lt1>
        <a:sysClr val="window" lastClr="FFFFFF"/>
      </a:lt1>
      <a:dk2>
        <a:srgbClr val="1F497D"/>
      </a:dk2>
      <a:lt2>
        <a:srgbClr val="EEECE1"/>
      </a:lt2>
      <a:accent1>
        <a:srgbClr val="4A78BB"/>
      </a:accent1>
      <a:accent2>
        <a:srgbClr val="B8CCE4"/>
      </a:accent2>
      <a:accent3>
        <a:srgbClr val="006871"/>
      </a:accent3>
      <a:accent4>
        <a:srgbClr val="0A96BC"/>
      </a:accent4>
      <a:accent5>
        <a:srgbClr val="17365D"/>
      </a:accent5>
      <a:accent6>
        <a:srgbClr val="DBE5F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cplt">
      <a:dk1>
        <a:sysClr val="windowText" lastClr="000000"/>
      </a:dk1>
      <a:lt1>
        <a:sysClr val="window" lastClr="FFFFFF"/>
      </a:lt1>
      <a:dk2>
        <a:srgbClr val="1F497D"/>
      </a:dk2>
      <a:lt2>
        <a:srgbClr val="EEECE1"/>
      </a:lt2>
      <a:accent1>
        <a:srgbClr val="4A78BB"/>
      </a:accent1>
      <a:accent2>
        <a:srgbClr val="B8CCE4"/>
      </a:accent2>
      <a:accent3>
        <a:srgbClr val="006871"/>
      </a:accent3>
      <a:accent4>
        <a:srgbClr val="0A96BC"/>
      </a:accent4>
      <a:accent5>
        <a:srgbClr val="17365D"/>
      </a:accent5>
      <a:accent6>
        <a:srgbClr val="DBE5F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Tema de Office">
  <a:themeElements>
    <a:clrScheme name="cplt">
      <a:dk1>
        <a:sysClr val="windowText" lastClr="000000"/>
      </a:dk1>
      <a:lt1>
        <a:sysClr val="window" lastClr="FFFFFF"/>
      </a:lt1>
      <a:dk2>
        <a:srgbClr val="1F497D"/>
      </a:dk2>
      <a:lt2>
        <a:srgbClr val="EEECE1"/>
      </a:lt2>
      <a:accent1>
        <a:srgbClr val="4A78BB"/>
      </a:accent1>
      <a:accent2>
        <a:srgbClr val="B8CCE4"/>
      </a:accent2>
      <a:accent3>
        <a:srgbClr val="006871"/>
      </a:accent3>
      <a:accent4>
        <a:srgbClr val="0A96BC"/>
      </a:accent4>
      <a:accent5>
        <a:srgbClr val="17365D"/>
      </a:accent5>
      <a:accent6>
        <a:srgbClr val="DBE5F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Autor xmlns="69384813-26b5-4f7f-9051-66798ef5a7ae">Diapositiva</Auto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03031DDD6118064B98263A60566A4507" ma:contentTypeVersion="3" ma:contentTypeDescription="Crear nuevo documento." ma:contentTypeScope="" ma:versionID="467a2f96c504e6cb7fe6bf085138f40d">
  <xsd:schema xmlns:xsd="http://www.w3.org/2001/XMLSchema" xmlns:p="http://schemas.microsoft.com/office/2006/metadata/properties" xmlns:ns2="69384813-26b5-4f7f-9051-66798ef5a7ae" targetNamespace="http://schemas.microsoft.com/office/2006/metadata/properties" ma:root="true" ma:fieldsID="6645d7252a20e726ddeed4d1d733a5a4" ns2:_="">
    <xsd:import namespace="69384813-26b5-4f7f-9051-66798ef5a7ae"/>
    <xsd:element name="properties">
      <xsd:complexType>
        <xsd:sequence>
          <xsd:element name="documentManagement">
            <xsd:complexType>
              <xsd:all>
                <xsd:element ref="ns2:Autor" minOccurs="0"/>
              </xsd:all>
            </xsd:complexType>
          </xsd:element>
        </xsd:sequence>
      </xsd:complexType>
    </xsd:element>
  </xsd:schema>
  <xsd:schema xmlns:xsd="http://www.w3.org/2001/XMLSchema" xmlns:dms="http://schemas.microsoft.com/office/2006/documentManagement/types" targetNamespace="69384813-26b5-4f7f-9051-66798ef5a7ae" elementFormDefault="qualified">
    <xsd:import namespace="http://schemas.microsoft.com/office/2006/documentManagement/types"/>
    <xsd:element name="Autor" ma:index="8" nillable="true" ma:displayName="Autor" ma:internalName="Auto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ma:readOnly="true"/>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CB31465-329C-4023-9EED-972637202E9E}">
  <ds:schemaRefs>
    <ds:schemaRef ds:uri="http://schemas.microsoft.com/office/2006/documentManagement/types"/>
    <ds:schemaRef ds:uri="http://purl.org/dc/dcmitype/"/>
    <ds:schemaRef ds:uri="http://purl.org/dc/elements/1.1/"/>
    <ds:schemaRef ds:uri="http://purl.org/dc/terms/"/>
    <ds:schemaRef ds:uri="http://schemas.openxmlformats.org/package/2006/metadata/core-properties"/>
    <ds:schemaRef ds:uri="http://schemas.microsoft.com/office/2006/metadata/properties"/>
    <ds:schemaRef ds:uri="69384813-26b5-4f7f-9051-66798ef5a7ae"/>
    <ds:schemaRef ds:uri="http://www.w3.org/XML/1998/namespace"/>
  </ds:schemaRefs>
</ds:datastoreItem>
</file>

<file path=customXml/itemProps2.xml><?xml version="1.0" encoding="utf-8"?>
<ds:datastoreItem xmlns:ds="http://schemas.openxmlformats.org/officeDocument/2006/customXml" ds:itemID="{5E685800-0A52-405A-9066-E6C31965FB93}">
  <ds:schemaRefs>
    <ds:schemaRef ds:uri="http://schemas.microsoft.com/sharepoint/v3/contenttype/forms"/>
  </ds:schemaRefs>
</ds:datastoreItem>
</file>

<file path=customXml/itemProps3.xml><?xml version="1.0" encoding="utf-8"?>
<ds:datastoreItem xmlns:ds="http://schemas.openxmlformats.org/officeDocument/2006/customXml" ds:itemID="{32730E1C-04CB-46E0-B5FA-688867E653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384813-26b5-4f7f-9051-66798ef5a7a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20037</TotalTime>
  <Words>811</Words>
  <Application>Microsoft Office PowerPoint</Application>
  <PresentationFormat>Presentación en pantalla (4:3)</PresentationFormat>
  <Paragraphs>210</Paragraphs>
  <Slides>13</Slides>
  <Notes>0</Notes>
  <HiddenSlides>0</HiddenSlides>
  <MMClips>0</MMClips>
  <ScaleCrop>false</ScaleCrop>
  <HeadingPairs>
    <vt:vector size="4" baseType="variant">
      <vt:variant>
        <vt:lpstr>Tema</vt:lpstr>
      </vt:variant>
      <vt:variant>
        <vt:i4>3</vt:i4>
      </vt:variant>
      <vt:variant>
        <vt:lpstr>Títulos de diapositiva</vt:lpstr>
      </vt:variant>
      <vt:variant>
        <vt:i4>13</vt:i4>
      </vt:variant>
    </vt:vector>
  </HeadingPairs>
  <TitlesOfParts>
    <vt:vector size="16" baseType="lpstr">
      <vt:lpstr>Tema de Office</vt:lpstr>
      <vt:lpstr>1_Tema de Office</vt:lpstr>
      <vt:lpstr>4_Tema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Consejo para la Transparencia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Ley del Lobby</dc:title>
  <dc:subject>Ley del Lobby</dc:subject>
  <dc:creator>Gastón Avendaño Silva</dc:creator>
  <cp:keywords>Unidad de Sistemas</cp:keywords>
  <cp:lastModifiedBy>Juan Andrés Caniumilla Medina</cp:lastModifiedBy>
  <cp:revision>555</cp:revision>
  <cp:lastPrinted>2014-05-26T17:15:03Z</cp:lastPrinted>
  <dcterms:created xsi:type="dcterms:W3CDTF">2012-06-18T17:51:53Z</dcterms:created>
  <dcterms:modified xsi:type="dcterms:W3CDTF">2015-07-13T17:50:43Z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0x01010003031DDD6118064B98263A60566A4507</vt:lpwstr>
  </property>
</Properties>
</file>