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</p:sldMasterIdLst>
  <p:notesMasterIdLst>
    <p:notesMasterId r:id="rId20"/>
  </p:notesMasterIdLst>
  <p:sldIdLst>
    <p:sldId id="316" r:id="rId3"/>
    <p:sldId id="317" r:id="rId4"/>
    <p:sldId id="350" r:id="rId5"/>
    <p:sldId id="323" r:id="rId6"/>
    <p:sldId id="322" r:id="rId7"/>
    <p:sldId id="319" r:id="rId8"/>
    <p:sldId id="320" r:id="rId9"/>
    <p:sldId id="352" r:id="rId10"/>
    <p:sldId id="312" r:id="rId11"/>
    <p:sldId id="353" r:id="rId12"/>
    <p:sldId id="348" r:id="rId13"/>
    <p:sldId id="355" r:id="rId14"/>
    <p:sldId id="329" r:id="rId15"/>
    <p:sldId id="356" r:id="rId16"/>
    <p:sldId id="358" r:id="rId17"/>
    <p:sldId id="357" r:id="rId18"/>
    <p:sldId id="341" r:id="rId1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54CC"/>
    <a:srgbClr val="C6E6A2"/>
    <a:srgbClr val="DEC8EE"/>
    <a:srgbClr val="FFFF99"/>
    <a:srgbClr val="00799F"/>
    <a:srgbClr val="FFD85D"/>
    <a:srgbClr val="0000FF"/>
    <a:srgbClr val="9933FF"/>
    <a:srgbClr val="21C5FF"/>
    <a:srgbClr val="8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pt.lan\documentos\Direcci&#243;n%20Fiscalizaci&#243;n\Fiscalizaci&#243;n%20T.A\T.A.%202016\7mo%20Proceso%20Universidades\Resultados%202016_TA_Final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plotArea>
      <c:layout/>
      <c:barChart>
        <c:barDir val="bar"/>
        <c:grouping val="clustered"/>
        <c:ser>
          <c:idx val="0"/>
          <c:order val="0"/>
          <c:tx>
            <c:strRef>
              <c:f>Comparacion!$B$1</c:f>
              <c:strCache>
                <c:ptCount val="1"/>
                <c:pt idx="0">
                  <c:v>Puntaje 2015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showVal val="1"/>
          </c:dLbls>
          <c:cat>
            <c:strRef>
              <c:f>Comparacion!$A$2:$A$16</c:f>
              <c:strCache>
                <c:ptCount val="15"/>
                <c:pt idx="0">
                  <c:v>Actos terceros</c:v>
                </c:pt>
                <c:pt idx="1">
                  <c:v>Trámites</c:v>
                </c:pt>
                <c:pt idx="2">
                  <c:v>Subsidios</c:v>
                </c:pt>
                <c:pt idx="3">
                  <c:v>Compras</c:v>
                </c:pt>
                <c:pt idx="4">
                  <c:v>Auditorías</c:v>
                </c:pt>
                <c:pt idx="5">
                  <c:v>Presupuesto</c:v>
                </c:pt>
                <c:pt idx="6">
                  <c:v>Personal</c:v>
                </c:pt>
                <c:pt idx="7">
                  <c:v>Transferencias</c:v>
                </c:pt>
                <c:pt idx="8">
                  <c:v>Vínculos</c:v>
                </c:pt>
                <c:pt idx="9">
                  <c:v>Diario Oficial</c:v>
                </c:pt>
                <c:pt idx="10">
                  <c:v>Potestades</c:v>
                </c:pt>
                <c:pt idx="11">
                  <c:v>General</c:v>
                </c:pt>
                <c:pt idx="12">
                  <c:v>Estructura</c:v>
                </c:pt>
                <c:pt idx="13">
                  <c:v>Mecanismos PC</c:v>
                </c:pt>
                <c:pt idx="14">
                  <c:v>Antecedentes</c:v>
                </c:pt>
              </c:strCache>
            </c:strRef>
          </c:cat>
          <c:val>
            <c:numRef>
              <c:f>Comparacion!$B$2:$B$16</c:f>
              <c:numCache>
                <c:formatCode>0.00%</c:formatCode>
                <c:ptCount val="15"/>
                <c:pt idx="0">
                  <c:v>0.62530624999999984</c:v>
                </c:pt>
                <c:pt idx="1">
                  <c:v>0.83331875</c:v>
                </c:pt>
                <c:pt idx="2">
                  <c:v>0.49856250000000008</c:v>
                </c:pt>
                <c:pt idx="3">
                  <c:v>0.65958125000000012</c:v>
                </c:pt>
                <c:pt idx="4">
                  <c:v>0.66875000000000018</c:v>
                </c:pt>
                <c:pt idx="5">
                  <c:v>0.66926249999999998</c:v>
                </c:pt>
                <c:pt idx="6">
                  <c:v>0.87991249999999999</c:v>
                </c:pt>
                <c:pt idx="7">
                  <c:v>0.92358749999999989</c:v>
                </c:pt>
                <c:pt idx="8">
                  <c:v>0.90177499999999999</c:v>
                </c:pt>
                <c:pt idx="9">
                  <c:v>0.96875000000000011</c:v>
                </c:pt>
                <c:pt idx="10">
                  <c:v>0.99652499999999988</c:v>
                </c:pt>
                <c:pt idx="11">
                  <c:v>0.96428124999999998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Comparacion!$C$1</c:f>
              <c:strCache>
                <c:ptCount val="1"/>
                <c:pt idx="0">
                  <c:v>Puntaje 2016</c:v>
                </c:pt>
              </c:strCache>
            </c:strRef>
          </c:tx>
          <c:spPr>
            <a:solidFill>
              <a:srgbClr val="9954CC"/>
            </a:solidFill>
          </c:spPr>
          <c:dLbls>
            <c:showVal val="1"/>
          </c:dLbls>
          <c:cat>
            <c:strRef>
              <c:f>Comparacion!$A$2:$A$16</c:f>
              <c:strCache>
                <c:ptCount val="15"/>
                <c:pt idx="0">
                  <c:v>Actos terceros</c:v>
                </c:pt>
                <c:pt idx="1">
                  <c:v>Trámites</c:v>
                </c:pt>
                <c:pt idx="2">
                  <c:v>Subsidios</c:v>
                </c:pt>
                <c:pt idx="3">
                  <c:v>Compras</c:v>
                </c:pt>
                <c:pt idx="4">
                  <c:v>Auditorías</c:v>
                </c:pt>
                <c:pt idx="5">
                  <c:v>Presupuesto</c:v>
                </c:pt>
                <c:pt idx="6">
                  <c:v>Personal</c:v>
                </c:pt>
                <c:pt idx="7">
                  <c:v>Transferencias</c:v>
                </c:pt>
                <c:pt idx="8">
                  <c:v>Vínculos</c:v>
                </c:pt>
                <c:pt idx="9">
                  <c:v>Diario Oficial</c:v>
                </c:pt>
                <c:pt idx="10">
                  <c:v>Potestades</c:v>
                </c:pt>
                <c:pt idx="11">
                  <c:v>General</c:v>
                </c:pt>
                <c:pt idx="12">
                  <c:v>Estructura</c:v>
                </c:pt>
                <c:pt idx="13">
                  <c:v>Mecanismos PC</c:v>
                </c:pt>
                <c:pt idx="14">
                  <c:v>Antecedentes</c:v>
                </c:pt>
              </c:strCache>
            </c:strRef>
          </c:cat>
          <c:val>
            <c:numRef>
              <c:f>Comparacion!$C$2:$C$16</c:f>
              <c:numCache>
                <c:formatCode>0.00%</c:formatCode>
                <c:ptCount val="15"/>
                <c:pt idx="0">
                  <c:v>0.25212777777777784</c:v>
                </c:pt>
                <c:pt idx="1">
                  <c:v>0.48146111111111112</c:v>
                </c:pt>
                <c:pt idx="2">
                  <c:v>0.61161111111111133</c:v>
                </c:pt>
                <c:pt idx="3">
                  <c:v>0.78762222222222222</c:v>
                </c:pt>
                <c:pt idx="4">
                  <c:v>0.80138888888888893</c:v>
                </c:pt>
                <c:pt idx="5">
                  <c:v>0.83564444444444463</c:v>
                </c:pt>
                <c:pt idx="6">
                  <c:v>0.84739999999999993</c:v>
                </c:pt>
                <c:pt idx="7">
                  <c:v>0.87035555555555566</c:v>
                </c:pt>
                <c:pt idx="8">
                  <c:v>0.87301111111111107</c:v>
                </c:pt>
                <c:pt idx="9">
                  <c:v>0.91666666666666652</c:v>
                </c:pt>
                <c:pt idx="10">
                  <c:v>0.93826666666666658</c:v>
                </c:pt>
                <c:pt idx="11">
                  <c:v>0.94444444444444453</c:v>
                </c:pt>
                <c:pt idx="12">
                  <c:v>0.94444444444444453</c:v>
                </c:pt>
                <c:pt idx="13">
                  <c:v>0.94444444444444453</c:v>
                </c:pt>
                <c:pt idx="14">
                  <c:v>0.94444444444444453</c:v>
                </c:pt>
              </c:numCache>
            </c:numRef>
          </c:val>
        </c:ser>
        <c:dLbls/>
        <c:axId val="82218368"/>
        <c:axId val="82228352"/>
      </c:barChart>
      <c:catAx>
        <c:axId val="8221836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82228352"/>
        <c:crosses val="autoZero"/>
        <c:auto val="1"/>
        <c:lblAlgn val="ctr"/>
        <c:lblOffset val="100"/>
      </c:catAx>
      <c:valAx>
        <c:axId val="82228352"/>
        <c:scaling>
          <c:orientation val="minMax"/>
          <c:max val="1"/>
        </c:scaling>
        <c:axPos val="b"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8221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0.55163</cdr:x>
      <cdr:y>0.78289</cdr:y>
    </cdr:from>
    <cdr:to>
      <cdr:x>0.81699</cdr:x>
      <cdr:y>0.82895</cdr:y>
    </cdr:to>
    <cdr:cxnSp macro="">
      <cdr:nvCxnSpPr>
        <cdr:cNvPr id="9" name="8 Conector angular"/>
        <cdr:cNvCxnSpPr/>
      </cdr:nvCxnSpPr>
      <cdr:spPr>
        <a:xfrm xmlns:a="http://schemas.openxmlformats.org/drawingml/2006/main" flipV="1">
          <a:off x="4341054" y="4284470"/>
          <a:ext cx="2088232" cy="252022"/>
        </a:xfrm>
        <a:prstGeom xmlns:a="http://schemas.openxmlformats.org/drawingml/2006/main" prst="bentConnector3">
          <a:avLst>
            <a:gd name="adj1" fmla="val 91508"/>
          </a:avLst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7BB750-6995-49C0-BBF0-8A420677C367}" type="datetimeFigureOut">
              <a:rPr lang="es-ES" smtClean="0"/>
              <a:pPr/>
              <a:t>15/12/2016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01C8E0-3B9D-4676-BD4E-B5A537D7B4D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5185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C8E0-3B9D-4676-BD4E-B5A537D7B4D8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3350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B279CF-1A0D-415E-A6EF-0403ED5EBF6D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BB72-CA91-4189-AE16-8FEFB24EEC2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3D81-88EA-4823-AEDB-B88B9BF9AE3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B10A-3765-454E-AAD0-2B708DB4A89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FC44-A816-4061-B4FF-C8FF13A0CB01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64FCB-A10B-4B2E-96B8-29E1EA424B0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E5CC-0F0B-46EE-8CB6-70F1F00EB3B5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AE33-9305-47DA-9ED8-9DD5C30B927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CE57-E34E-4EE3-A4F5-D0F52FB09A8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05A0-3BF2-45F1-A8DA-EF268B0EB6A4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8B52-F888-4750-A94E-489FC17B47E9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D7DD-2814-4395-904B-787120CA55C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58CA-333E-43F6-BF33-18906550D68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89B9E-FF45-4B20-8CF4-607A57086847}" type="slidenum">
              <a:rPr lang="es-ES_trad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50121"/>
            <a:ext cx="1533087" cy="57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971600" y="1844824"/>
            <a:ext cx="754312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7° PROCESO DE FISCALIZACIÓN UNIVERSIDADES</a:t>
            </a:r>
          </a:p>
          <a:p>
            <a:pPr algn="ctr"/>
            <a:r>
              <a:rPr lang="es-CL" sz="2500" b="1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TRANSPARENCIA ACTIVA </a:t>
            </a:r>
          </a:p>
          <a:p>
            <a:pPr algn="ctr"/>
            <a:r>
              <a:rPr lang="es-CL" sz="2500" b="1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2016</a:t>
            </a:r>
            <a:endParaRPr lang="es-CL" sz="2500" b="1" dirty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8928992" cy="89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868070"/>
            <a:ext cx="733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Ítem 1.4: Personal y sus remuneraciones (información desactualizada)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INCUMPLIMIENTOS GENERALES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221" y="1237890"/>
            <a:ext cx="6573314" cy="51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187624" y="5733256"/>
            <a:ext cx="295232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0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INCUMPLIMIENTOS GENERALES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9134" y="764704"/>
            <a:ext cx="693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Ítem 1.7: Actos con efectos sobre </a:t>
            </a:r>
            <a:r>
              <a:rPr lang="es-CL" dirty="0">
                <a:latin typeface="Segoe UI Semilight" pitchFamily="34" charset="0"/>
                <a:cs typeface="Segoe UI Semilight" pitchFamily="34" charset="0"/>
              </a:rPr>
              <a:t>terceros (</a:t>
            </a:r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No presenta la información como lo señala la normativa)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1628800"/>
            <a:ext cx="8258175" cy="4714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0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INCUMPLIMIENTOS GENERALES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9134" y="764704"/>
            <a:ext cx="810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Ítem 1.7: Actos con efectos sobre </a:t>
            </a:r>
            <a:r>
              <a:rPr lang="es-CL" dirty="0">
                <a:latin typeface="Segoe UI Semilight" pitchFamily="34" charset="0"/>
                <a:cs typeface="Segoe UI Semilight" pitchFamily="34" charset="0"/>
              </a:rPr>
              <a:t>terceros (no se presentan las tipologías Convenios de colaboración, resoluciones de ingresos especiales, reglamentos de planes de estudios, entre otras</a:t>
            </a:r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)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92" y="2233364"/>
            <a:ext cx="8703058" cy="29238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-36512" y="4437112"/>
            <a:ext cx="80648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84" b="31189"/>
          <a:stretch/>
        </p:blipFill>
        <p:spPr bwMode="auto">
          <a:xfrm>
            <a:off x="6660232" y="2225728"/>
            <a:ext cx="2232248" cy="48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86807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Segoe UI Semilight" pitchFamily="34" charset="0"/>
                <a:cs typeface="Segoe UI Semilight" pitchFamily="34" charset="0"/>
              </a:rPr>
              <a:t>Ítem 1.8: Trámites (No se informan los trámites y requisitos para acceder a los servicios otorgados por la Universidad)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INCUMPLIMIENTOS GENERALES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78"/>
          <a:stretch/>
        </p:blipFill>
        <p:spPr bwMode="auto">
          <a:xfrm>
            <a:off x="259687" y="1932066"/>
            <a:ext cx="8624626" cy="29370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40" y="3933056"/>
            <a:ext cx="43924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86807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Segoe UI Semilight" pitchFamily="34" charset="0"/>
                <a:cs typeface="Segoe UI Semilight" pitchFamily="34" charset="0"/>
              </a:rPr>
              <a:t>Ítem </a:t>
            </a:r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1.9: Subsidios y beneficios (Información desactualizada)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INCUMPLIMIENTOS GENERALES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26850" cy="44644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187624" y="5661248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7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86807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Buena práctica: Informa contacto en caso de dificultades técnicas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USABILIDAD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96" y="2780928"/>
            <a:ext cx="78976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3070"/>
            <a:ext cx="3562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1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86807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latin typeface="Segoe UI Semilight" pitchFamily="34" charset="0"/>
                <a:cs typeface="Segoe UI Semilight" pitchFamily="34" charset="0"/>
              </a:rPr>
              <a:t>Mala práctica: No presenta información de transparencia activa </a:t>
            </a:r>
            <a:endParaRPr lang="es-CL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USABILIDAD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78290" cy="44473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627784" y="1556792"/>
            <a:ext cx="59046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>
                <a:solidFill>
                  <a:srgbClr val="000000"/>
                </a:solidFill>
              </a:rPr>
              <a:t>Dirección de Fiscalización</a:t>
            </a:r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10 Subtítulo"/>
          <p:cNvSpPr txBox="1">
            <a:spLocks/>
          </p:cNvSpPr>
          <p:nvPr/>
        </p:nvSpPr>
        <p:spPr bwMode="auto">
          <a:xfrm>
            <a:off x="323528" y="793398"/>
            <a:ext cx="8568952" cy="587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b="1" kern="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Período de fiscalización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kern="0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	17 de Noviembre de 2016 – 20 de Diciembre de 2016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L" sz="1600" b="1" kern="0" dirty="0" smtClean="0">
              <a:solidFill>
                <a:schemeClr val="tx2"/>
              </a:solidFill>
              <a:cs typeface="ＭＳ Ｐゴシック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b="1" kern="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Información fiscalizada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	</a:t>
            </a:r>
            <a:r>
              <a:rPr lang="es-CL" sz="1600" kern="0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Octubre de 2016 (información publicada en Noviembre de 2016)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L" sz="1600" kern="0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L" sz="1600" kern="0" dirty="0" smtClean="0">
              <a:solidFill>
                <a:schemeClr val="tx2"/>
              </a:solidFill>
              <a:cs typeface="ＭＳ Ｐゴシック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b="1" kern="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Universo</a:t>
            </a:r>
            <a:endParaRPr lang="es-CL" sz="1600" kern="0" dirty="0" smtClean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600" kern="0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	18 Universidades (se suman las Universidades de Aysén y de O’Higgins)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CL" sz="1600" kern="0" dirty="0" smtClean="0">
              <a:solidFill>
                <a:schemeClr val="tx2"/>
              </a:solidFill>
              <a:cs typeface="ＭＳ Ｐゴシック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1600" b="1" kern="0" dirty="0" smtClean="0">
                <a:solidFill>
                  <a:schemeClr val="tx2"/>
                </a:solidFill>
                <a:latin typeface="Segoe UI Semibold" pitchFamily="34" charset="0"/>
                <a:cs typeface="Segoe UI Semibold" pitchFamily="34" charset="0"/>
              </a:rPr>
              <a:t>Objetivo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defRPr/>
            </a:pPr>
            <a:endParaRPr lang="es-CL" sz="1600" kern="0" dirty="0" smtClean="0">
              <a:solidFill>
                <a:schemeClr val="tx2"/>
              </a:solidFill>
              <a:cs typeface="ＭＳ Ｐゴシック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defRPr/>
            </a:pPr>
            <a:r>
              <a:rPr lang="es-CL" sz="1600" kern="0" dirty="0" smtClean="0">
                <a:solidFill>
                  <a:schemeClr val="tx2"/>
                </a:solidFill>
                <a:cs typeface="ＭＳ Ｐゴシック"/>
              </a:rPr>
              <a:t>	</a:t>
            </a:r>
            <a:r>
              <a:rPr lang="es-CL" sz="1600" kern="0" dirty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Evaluar el cumplimiento de la información publicada en el sitio web de cada Universidad, con las exigencias del artículo 7° de la Ley de Transparencia y de la Instrucción General 11 del Consejo para la Transparencia y la incorporación de las omisiones y observaciones contenidas en informe </a:t>
            </a:r>
            <a:r>
              <a:rPr lang="es-CL" sz="1600" kern="0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anterior.</a:t>
            </a:r>
            <a:endParaRPr lang="es-CL" sz="1600" kern="0" dirty="0">
              <a:solidFill>
                <a:schemeClr val="tx2"/>
              </a:solidFill>
              <a:latin typeface="Segoe UI Semilight" pitchFamily="34" charset="0"/>
              <a:cs typeface="Segoe UI Semilight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defRPr/>
            </a:pPr>
            <a:endParaRPr lang="es-ES" sz="1700" b="1" kern="0" dirty="0" smtClean="0">
              <a:solidFill>
                <a:schemeClr val="tx2"/>
              </a:solidFill>
              <a:latin typeface="Segoe UI Semibold" pitchFamily="34" charset="0"/>
              <a:cs typeface="Segoe UI Semibold" pitchFamily="34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" sz="2000" b="1" kern="0" dirty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21" name="20 CuadroTexto"/>
          <p:cNvSpPr txBox="1"/>
          <p:nvPr/>
        </p:nvSpPr>
        <p:spPr>
          <a:xfrm rot="10800000" flipV="1">
            <a:off x="5607851" y="6150495"/>
            <a:ext cx="2786082" cy="2308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8CCE4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182563" indent="-182563">
              <a:defRPr/>
            </a:pPr>
            <a:r>
              <a:rPr lang="es-CL" sz="900" kern="0" dirty="0" smtClean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*Se evalúan, pero no tienen incidencia en el puntaje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18978" y="301118"/>
            <a:ext cx="3159968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FICHA TÉCNICA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378349"/>
              </p:ext>
            </p:extLst>
          </p:nvPr>
        </p:nvGraphicFramePr>
        <p:xfrm>
          <a:off x="2843808" y="3558851"/>
          <a:ext cx="3672408" cy="15983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72408"/>
              </a:tblGrid>
              <a:tr h="897301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4800" b="1" strike="noStrike" kern="1200" dirty="0" smtClean="0">
                          <a:solidFill>
                            <a:srgbClr val="002060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80,09%</a:t>
                      </a:r>
                      <a:endParaRPr lang="es-ES" sz="4800" b="1" strike="noStrike" kern="1200" dirty="0">
                        <a:solidFill>
                          <a:srgbClr val="002060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14867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Puntaje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 Promedio 2016</a:t>
                      </a:r>
                    </a:p>
                    <a:p>
                      <a:pPr algn="ctr"/>
                      <a:r>
                        <a:rPr lang="es-CL" sz="1600" b="1" i="1" baseline="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(18 Universidades fiscalizadas)</a:t>
                      </a:r>
                      <a:endParaRPr lang="es-ES" sz="1600" b="1" i="1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518978" y="301118"/>
            <a:ext cx="3159968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PUNTAJE PROMEDIO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609531"/>
              </p:ext>
            </p:extLst>
          </p:nvPr>
        </p:nvGraphicFramePr>
        <p:xfrm>
          <a:off x="2771800" y="1268760"/>
          <a:ext cx="3672408" cy="15983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72408"/>
              </a:tblGrid>
              <a:tr h="897301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4800" b="1" strike="noStrike" kern="1200" dirty="0" smtClean="0">
                          <a:solidFill>
                            <a:srgbClr val="002060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85,34%</a:t>
                      </a:r>
                      <a:endParaRPr lang="es-ES" sz="4800" b="1" strike="noStrike" kern="1200" dirty="0">
                        <a:solidFill>
                          <a:srgbClr val="002060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14867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2400" b="1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Puntaje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 Promedio 2016</a:t>
                      </a:r>
                    </a:p>
                    <a:p>
                      <a:pPr algn="ctr"/>
                      <a:r>
                        <a:rPr lang="es-CL" sz="1600" b="1" i="1" baseline="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(16 Universidades </a:t>
                      </a:r>
                      <a:r>
                        <a:rPr lang="es-CL" sz="1600" b="1" i="1" baseline="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fiscalizadas*)</a:t>
                      </a:r>
                      <a:endParaRPr lang="es-ES" sz="1600" b="1" i="1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55892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*Sin incluir la U. de O’Higgins y Aysén.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49413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18978" y="301118"/>
            <a:ext cx="3159968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PUNTAJE PROMEDIO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75955"/>
              </p:ext>
            </p:extLst>
          </p:nvPr>
        </p:nvGraphicFramePr>
        <p:xfrm>
          <a:off x="1223628" y="1484784"/>
          <a:ext cx="6552728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4556"/>
                <a:gridCol w="1548172"/>
              </a:tblGrid>
              <a:tr h="37003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INSTITUCION</a:t>
                      </a:r>
                      <a:endParaRPr lang="es-CL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PORCENTAJE DE CUMPLIMIENTO</a:t>
                      </a:r>
                      <a:endParaRPr lang="es-CL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MAGALLANES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98,69%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PLAYA ANCHA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96,51%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LOS LAGOS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94,20%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METROPOLITANA DE CIENCIAS DE LA EDUCACIÓN (UMCE)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91,30%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</a:t>
                      </a:r>
                      <a:r>
                        <a:rPr lang="es-CL" sz="13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AYSÉN*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90,20%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CHILE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89,74%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TARAPACÁ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89,38%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ARTURO PRAT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88,53%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LA SERENA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88,52%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ATACAMA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87,63%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DEL BÍO BÍO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84,44%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TECNOLÓGICA METROPOLITANA (UTEM)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81,72%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LA FRONTERA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80,72%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SANTIAGO DE CHILE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79,48%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VALPARAÍSO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78,44%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TALCA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68,32%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>
                          <a:solidFill>
                            <a:schemeClr val="tx2"/>
                          </a:solidFill>
                          <a:effectLst/>
                        </a:rPr>
                        <a:t>UNIVERSIDAD DE ANTOFAGASTA</a:t>
                      </a:r>
                      <a:endParaRPr lang="es-CL" sz="1300" b="0" i="0" u="none" strike="noStrike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53,86%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UNIVERSIDAD DE </a:t>
                      </a:r>
                      <a:r>
                        <a:rPr lang="es-CL" sz="13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O’HIGGINS*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u="none" strike="noStrike" dirty="0">
                          <a:solidFill>
                            <a:schemeClr val="tx2"/>
                          </a:solidFill>
                          <a:effectLst/>
                        </a:rPr>
                        <a:t>0,00%</a:t>
                      </a:r>
                      <a:endParaRPr lang="es-CL" sz="13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 rot="10800000" flipV="1">
            <a:off x="6300192" y="5661248"/>
            <a:ext cx="1512168" cy="2308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8CCE4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182563" indent="-182563">
              <a:defRPr/>
            </a:pPr>
            <a:r>
              <a:rPr lang="es-CL" sz="900" kern="0" dirty="0" smtClean="0">
                <a:solidFill>
                  <a:schemeClr val="tx2"/>
                </a:solidFill>
                <a:latin typeface="Segoe UI Semilight" pitchFamily="34" charset="0"/>
                <a:cs typeface="Segoe UI Semilight" pitchFamily="34" charset="0"/>
              </a:rPr>
              <a:t>*Primera Fiscalización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9139838"/>
              </p:ext>
            </p:extLst>
          </p:nvPr>
        </p:nvGraphicFramePr>
        <p:xfrm>
          <a:off x="1907704" y="2564904"/>
          <a:ext cx="5688632" cy="1800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8009"/>
                <a:gridCol w="1864925"/>
                <a:gridCol w="1835698"/>
              </a:tblGrid>
              <a:tr h="72821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Puntaje 2015</a:t>
                      </a:r>
                      <a:endParaRPr lang="es-ES" sz="1800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Puntaje 2016</a:t>
                      </a:r>
                      <a:endParaRPr lang="es-ES" sz="1800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8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Variación</a:t>
                      </a:r>
                      <a:endParaRPr lang="es-ES" sz="1800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1071990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ES" sz="3600" kern="120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80,28%</a:t>
                      </a:r>
                      <a:endParaRPr lang="es-ES" sz="3600" kern="1200" dirty="0">
                        <a:solidFill>
                          <a:schemeClr val="tx2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ES" sz="3600" kern="120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80,09%</a:t>
                      </a:r>
                      <a:endParaRPr lang="es-ES" sz="3600" kern="1200" dirty="0">
                        <a:solidFill>
                          <a:schemeClr val="tx2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ES" sz="3600" kern="120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-0,18*</a:t>
                      </a:r>
                      <a:endParaRPr lang="es-ES" sz="3600" kern="1200" dirty="0">
                        <a:solidFill>
                          <a:schemeClr val="tx2"/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18978" y="301118"/>
            <a:ext cx="3159968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PUNTAJE PROMEDIO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67744" y="1800637"/>
            <a:ext cx="489654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Variación puntaje promedio 2015-2016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10800000" flipV="1">
            <a:off x="4716015" y="4581128"/>
            <a:ext cx="2883027" cy="2308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8CCE4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182563" indent="-182563">
              <a:defRPr/>
            </a:pPr>
            <a:r>
              <a:rPr lang="es-CL" sz="900" kern="0" dirty="0" smtClean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*Se incluyen </a:t>
            </a:r>
            <a:r>
              <a:rPr lang="es-CL" sz="900" kern="0" dirty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Universidades de Aysén y de O’Higgins.</a:t>
            </a:r>
            <a:endParaRPr lang="es-CL" sz="900" kern="0" dirty="0" smtClean="0">
              <a:solidFill>
                <a:prstClr val="black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73219"/>
              </p:ext>
            </p:extLst>
          </p:nvPr>
        </p:nvGraphicFramePr>
        <p:xfrm>
          <a:off x="179513" y="2060848"/>
          <a:ext cx="8712966" cy="2611629"/>
        </p:xfrm>
        <a:graphic>
          <a:graphicData uri="http://schemas.openxmlformats.org/drawingml/2006/table">
            <a:tbl>
              <a:tblPr firstRow="1" bandRow="1"/>
              <a:tblGrid>
                <a:gridCol w="1303514"/>
                <a:gridCol w="960485"/>
                <a:gridCol w="891878"/>
                <a:gridCol w="891878"/>
                <a:gridCol w="891878"/>
                <a:gridCol w="823272"/>
                <a:gridCol w="1029091"/>
                <a:gridCol w="960485"/>
                <a:gridCol w="960485"/>
              </a:tblGrid>
              <a:tr h="366267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PERÍODO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Septiembre 2011</a:t>
                      </a:r>
                      <a:endParaRPr lang="es-ES" sz="1200" b="1" kern="1200" dirty="0" smtClean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Febrero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2012 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Mayo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2012 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Enero </a:t>
                      </a:r>
                    </a:p>
                    <a:p>
                      <a:pPr algn="ctr"/>
                      <a:r>
                        <a:rPr lang="es-CL" sz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2013</a:t>
                      </a:r>
                      <a:endParaRPr lang="es-ES" sz="1200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Abril </a:t>
                      </a:r>
                    </a:p>
                    <a:p>
                      <a:pPr algn="ctr"/>
                      <a:r>
                        <a:rPr lang="es-CL" sz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2014</a:t>
                      </a:r>
                      <a:endParaRPr lang="es-ES" sz="1200" dirty="0">
                        <a:solidFill>
                          <a:schemeClr val="bg1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Diciembre </a:t>
                      </a:r>
                    </a:p>
                    <a:p>
                      <a:pPr algn="ctr"/>
                      <a:r>
                        <a:rPr lang="es-CL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2015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Noviembre 2016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Noviembre 2016*</a:t>
                      </a:r>
                      <a:endParaRPr lang="es-ES" sz="1200" b="1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668253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solidFill>
                            <a:srgbClr val="002060"/>
                          </a:solidFill>
                          <a:latin typeface="Segoe UI Semibold" pitchFamily="34" charset="0"/>
                          <a:cs typeface="Segoe UI Semibold" pitchFamily="34" charset="0"/>
                        </a:rPr>
                        <a:t>PROMEDIO</a:t>
                      </a:r>
                      <a:endParaRPr lang="es-ES" sz="1200" dirty="0" smtClean="0">
                        <a:solidFill>
                          <a:srgbClr val="002060"/>
                        </a:solidFill>
                        <a:latin typeface="Segoe UI Semibold" pitchFamily="34" charset="0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20,45%</a:t>
                      </a:r>
                      <a:endParaRPr lang="es-ES" sz="1200" dirty="0" smtClean="0">
                        <a:solidFill>
                          <a:srgbClr val="002060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76,54%</a:t>
                      </a:r>
                      <a:endParaRPr lang="es-ES" sz="1200" b="0" dirty="0" smtClean="0">
                        <a:solidFill>
                          <a:srgbClr val="002060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77,93%</a:t>
                      </a:r>
                      <a:endParaRPr lang="es-ES" sz="1200" b="0" kern="1200" dirty="0" smtClean="0">
                        <a:solidFill>
                          <a:srgbClr val="002060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90,50%</a:t>
                      </a:r>
                      <a:endParaRPr lang="es-ES" sz="1200" b="0" kern="1200" dirty="0" smtClean="0">
                        <a:solidFill>
                          <a:srgbClr val="002060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85,07%</a:t>
                      </a:r>
                      <a:endParaRPr lang="es-ES" sz="1200" b="0" kern="1200" dirty="0" smtClean="0">
                        <a:solidFill>
                          <a:srgbClr val="002060"/>
                        </a:solidFill>
                        <a:latin typeface="Segoe UI Semilight" pitchFamily="34" charset="0"/>
                        <a:ea typeface="+mn-ea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80,28%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85,34%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rgbClr val="00206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80,09%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756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INFORMACIÓN FISCALIZADA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Agosto 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Diciembre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2012</a:t>
                      </a:r>
                      <a:endParaRPr lang="es-ES" sz="1200" kern="1200" dirty="0" smtClean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Abril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Diciembre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Marzo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Noviembre</a:t>
                      </a:r>
                      <a:endParaRPr lang="es-ES" sz="1200" kern="1200" dirty="0">
                        <a:solidFill>
                          <a:schemeClr val="bg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Octubre</a:t>
                      </a:r>
                      <a:endParaRPr lang="es-ES" sz="1200" kern="1200" dirty="0">
                        <a:solidFill>
                          <a:schemeClr val="tx2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Octubre</a:t>
                      </a:r>
                      <a:endParaRPr lang="es-ES" sz="1200" kern="1200" dirty="0">
                        <a:solidFill>
                          <a:schemeClr val="tx2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4616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VARIACIÓN</a:t>
                      </a:r>
                      <a:endParaRPr lang="es-E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+ 56,09</a:t>
                      </a:r>
                      <a:endParaRPr lang="es-ES" sz="1200" b="0" dirty="0" smtClean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es-CL" sz="1200" b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+ 1,39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+ 12,57</a:t>
                      </a:r>
                      <a:endParaRPr lang="es-ES" sz="1200" b="0" dirty="0" smtClean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 smtClean="0">
                          <a:solidFill>
                            <a:srgbClr val="FF000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- 5,43</a:t>
                      </a:r>
                      <a:endParaRPr lang="es-ES" sz="1200" b="1" dirty="0" smtClean="0">
                        <a:solidFill>
                          <a:srgbClr val="FF0000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FF000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-6,48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ea typeface="+mn-ea"/>
                          <a:cs typeface="Segoe UI Semilight" pitchFamily="34" charset="0"/>
                        </a:rPr>
                        <a:t>+5,06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FF0000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-0,18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616">
                <a:tc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kern="12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UNIVERSIDADES</a:t>
                      </a:r>
                      <a:r>
                        <a:rPr lang="es-CL" sz="1100" kern="1200" baseline="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 CON </a:t>
                      </a:r>
                      <a:r>
                        <a:rPr lang="es-CL" sz="1100" kern="1200" dirty="0" smtClean="0">
                          <a:solidFill>
                            <a:schemeClr val="tx1"/>
                          </a:solidFill>
                          <a:latin typeface="Segoe UI Semibold" pitchFamily="34" charset="0"/>
                          <a:ea typeface="+mn-ea"/>
                          <a:cs typeface="Segoe UI Semibold" pitchFamily="34" charset="0"/>
                        </a:rPr>
                        <a:t>100 PUNTOS</a:t>
                      </a:r>
                      <a:endParaRPr lang="es-ES" sz="1100" kern="1200" dirty="0" smtClean="0">
                        <a:solidFill>
                          <a:schemeClr val="tx1"/>
                        </a:solidFill>
                        <a:latin typeface="Segoe UI Semibold" pitchFamily="34" charset="0"/>
                        <a:ea typeface="+mn-ea"/>
                        <a:cs typeface="Segoe UI Semi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>
                      <a:defPPr>
                        <a:defRPr lang="es-C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i="0" dirty="0" smtClean="0">
                          <a:solidFill>
                            <a:schemeClr val="tx1"/>
                          </a:solidFill>
                          <a:latin typeface="Segoe UI Semilight" pitchFamily="34" charset="0"/>
                          <a:cs typeface="Segoe UI Semilight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i="0" dirty="0" smtClean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i="0" dirty="0" smtClean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i="0" dirty="0" smtClean="0">
                        <a:solidFill>
                          <a:schemeClr val="tx1"/>
                        </a:solidFill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18978" y="301118"/>
            <a:ext cx="3159968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PUNTAJES HISTÓRICOS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10800000" flipV="1">
            <a:off x="6000706" y="4811962"/>
            <a:ext cx="2883027" cy="2308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8CCE4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182563" indent="-182563">
              <a:defRPr/>
            </a:pPr>
            <a:r>
              <a:rPr lang="es-CL" sz="900" kern="0" dirty="0" smtClean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*Se incluyen </a:t>
            </a:r>
            <a:r>
              <a:rPr lang="es-CL" sz="900" kern="0" dirty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Universidades de Aysén y de O’Higgins.</a:t>
            </a:r>
            <a:endParaRPr lang="es-CL" sz="900" kern="0" dirty="0" smtClean="0">
              <a:solidFill>
                <a:prstClr val="black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18978" y="301118"/>
            <a:ext cx="4845110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VARIACIONES HISTÓRICAS DE PUNTAJE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763640"/>
              </p:ext>
            </p:extLst>
          </p:nvPr>
        </p:nvGraphicFramePr>
        <p:xfrm>
          <a:off x="395536" y="980728"/>
          <a:ext cx="8229598" cy="5039992"/>
        </p:xfrm>
        <a:graphic>
          <a:graphicData uri="http://schemas.openxmlformats.org/drawingml/2006/table">
            <a:tbl>
              <a:tblPr/>
              <a:tblGrid>
                <a:gridCol w="2771517"/>
                <a:gridCol w="637130"/>
                <a:gridCol w="637130"/>
                <a:gridCol w="637130"/>
                <a:gridCol w="732700"/>
                <a:gridCol w="637130"/>
                <a:gridCol w="637130"/>
                <a:gridCol w="637130"/>
                <a:gridCol w="902601"/>
              </a:tblGrid>
              <a:tr h="4728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INSTITUCIÓN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Ago-11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Dic-11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Abr-12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Dic-12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Mar-14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Nov-15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Nov-16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Variación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               2016 - 2015</a:t>
                      </a:r>
                      <a:endParaRPr lang="es-CL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0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MAGALLANES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49,61%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62,39%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72,69%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64,52%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89,38%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98,69%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PLAYA ANCHA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36,40%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47,52%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68,62%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90,79%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86,46%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94,76%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96,51%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LOS LAGOS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22,21%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59,90%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67,51%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94,55%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85,05%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79,00%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94,20%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UNIV. METROP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 DE CS. DE LA ED. (UMCE)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95,77%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85,94%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93,21%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86,78%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91,78%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91,30%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-0,48%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AYSÉN*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90,20%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CHILE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18,79%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85,11%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76,22%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86,09%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90,30%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85,12%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89,74%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4,62%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TARAPACÁ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10,84%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98,07%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99,57%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95,74%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99,04%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73,08%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89,38%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16,30%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ARTURO PRAT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58,61%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59,79%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76,33%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61,24%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66,58%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88,53%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21,95%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LA SERENA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17,55%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94,11%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93,02%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99,42%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89,84%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89,84%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88,52%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-1,32%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ATACAMA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28,17%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81,03%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79,18%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83,28%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97,08%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73,05%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87,63%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14,58%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DEL BÍO </a:t>
                      </a:r>
                      <a:r>
                        <a:rPr lang="es-C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BÍO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38,89%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87,40%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77,69%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90,14%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96,94%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71,35%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84,44%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13,09%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UNIV. 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TECNOLÓGICA METROPOLITANA (UTEM)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59,53%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71,83%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65,46%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98,17%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97,24%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83,34%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81,72%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-1,62%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LA FRONTERA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94,22%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96,72%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99,52%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86,80%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77,40%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80,72%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SANTIAGO DE CHILE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19,94%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71,41%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67,26%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87,76%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82,86%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77,94%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79,48%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VALPARAÍSO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97,81%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89,43%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98,18%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76,50%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83,54%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78,44%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-5,10%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0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TALCA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9,09%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51,18%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71,10%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95,02%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84,53%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85,93%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68,32%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-17,61%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427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ANTOFAGASTA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6,90%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81,09%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87,03%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87,14%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75,93%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62,35%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53,86%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-8,49%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10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UNIVERSIDAD DE 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O'HIGGINS*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s-C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1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PROMEDIO TOTAL</a:t>
                      </a:r>
                      <a:endParaRPr lang="es-C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20,45%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76,54%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77,93%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90,50%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85,07%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80,28%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80,09%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-0,18%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 rot="10800000" flipV="1">
            <a:off x="5724128" y="6078486"/>
            <a:ext cx="2883027" cy="23083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8CCE4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182563" indent="-182563">
              <a:defRPr/>
            </a:pPr>
            <a:r>
              <a:rPr lang="es-CL" sz="900" kern="0" dirty="0" smtClean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*Se incluyen </a:t>
            </a:r>
            <a:r>
              <a:rPr lang="es-CL" sz="900" kern="0" dirty="0">
                <a:solidFill>
                  <a:prstClr val="black"/>
                </a:solidFill>
                <a:latin typeface="Segoe UI Semilight" pitchFamily="34" charset="0"/>
                <a:cs typeface="Segoe UI Semilight" pitchFamily="34" charset="0"/>
              </a:rPr>
              <a:t>Universidades de Aysén y de O’Higgins.</a:t>
            </a:r>
            <a:endParaRPr lang="es-CL" sz="900" kern="0" dirty="0" smtClean="0">
              <a:solidFill>
                <a:prstClr val="black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PUNTAJES PROMEDIO POR MATERIA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7330923"/>
              </p:ext>
            </p:extLst>
          </p:nvPr>
        </p:nvGraphicFramePr>
        <p:xfrm>
          <a:off x="518978" y="908720"/>
          <a:ext cx="786944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7018436" y="4941168"/>
            <a:ext cx="1944216" cy="50404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900" dirty="0" smtClean="0">
                <a:latin typeface="Segoe UI Semilight" pitchFamily="34" charset="0"/>
                <a:cs typeface="Segoe UI Semilight" pitchFamily="34" charset="0"/>
              </a:rPr>
              <a:t>No se informa cada uno de los trámites de admisión y matrícula para pre y postgrado.</a:t>
            </a:r>
            <a:endParaRPr lang="es-CL" sz="1000" dirty="0"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7018436" y="5517232"/>
            <a:ext cx="1944216" cy="50404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900" dirty="0" smtClean="0">
                <a:latin typeface="Segoe UI Semilight" pitchFamily="34" charset="0"/>
                <a:cs typeface="Segoe UI Semilight" pitchFamily="34" charset="0"/>
              </a:rPr>
              <a:t>No se informa actos, tales como, admisión especial.</a:t>
            </a:r>
          </a:p>
          <a:p>
            <a:pPr algn="just"/>
            <a:r>
              <a:rPr lang="es-CL" sz="900" dirty="0" smtClean="0">
                <a:latin typeface="Segoe UI Semilight" pitchFamily="34" charset="0"/>
                <a:cs typeface="Segoe UI Semilight" pitchFamily="34" charset="0"/>
              </a:rPr>
              <a:t>Información desactualizada.</a:t>
            </a:r>
            <a:endParaRPr lang="es-CL" sz="1000" dirty="0">
              <a:latin typeface="Segoe UI Semilight" pitchFamily="34" charset="0"/>
              <a:cs typeface="Segoe UI Semilight" pitchFamily="34" charset="0"/>
            </a:endParaRPr>
          </a:p>
        </p:txBody>
      </p:sp>
      <p:cxnSp>
        <p:nvCxnSpPr>
          <p:cNvPr id="12" name="1 Conector recto de flecha"/>
          <p:cNvCxnSpPr/>
          <p:nvPr/>
        </p:nvCxnSpPr>
        <p:spPr>
          <a:xfrm>
            <a:off x="3635896" y="5784558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3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hormazabal\Mis documentos\Downloads\logo Consejo en al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42220" y="-24"/>
            <a:ext cx="1701812" cy="6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6148" name="AutoShape 4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150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203" name="AutoShape 11" descr="data:image/jpeg;base64,/9j/4AAQSkZJRgABAQAAAQABAAD/2wCEAAkGBxQTEhUUExQVFhQXFxwYGRgYFxwaFxgcFxwWFxUcFRoYHCggGBwlHBQUITEhJSkrLi4uFx8zODMsNygtLiwBCgoKDg0OGxAQGzQkICQsLCwsLCwsLCwsLCwsLCwsLCwsLCwsLCwsLCwsLCwsLCwsLCwsLCwsLCwsLCwsLCwsLP/AABEIAOEA4QMBEQACEQEDEQH/xAAbAAEAAQUBAAAAAAAAAAAAAAAABgEDBAUHAv/EAEMQAAEDAgMDBgkLBAIDAQAAAAEAAgMEEQUGIRIxkTJBUVNhcRMUFRYiUnKxwQcjMzRDVIGSodHhQmKi8HOyJILxF//EABsBAQACAwEBAAAAAAAAAAAAAAAEBQECAwYH/8QAMhEAAgEDAgMHAwMEAwAAAAAAAAECAwQRMVESEyEFFBUiQVJhMjNxIzSBJEORoRZCsf/aAAwDAQACEQMRAD8A7ihgIAgCAIDCxDEWxAXuXHc0bytowchk14x89RNwXTlfKMZKHMB6iXgnK+UY4h5wHqJeCzyfkcSHnAfu8vBY5PyOJDzgPUS8E5PyOJFfOA/d5eCcr5HGinl8/d5eCcr5HEjzJmUNF3QytaN5toAs8lvRjjRt6arbI0PY4FpFwVxaaeGbIvhywCt0BVAEAQBAEAQBAEAQBAEAQBAEAQBAYOI14jAA9J7tGt5yt4xyGzzh9CWkySHakdvPM0dDUlLPRaGMGlzZj/gRYG342UijQ4jjOsk2Q4ZreTo93EqwVrhdUV1S8TeEzMjxyQ67buKciOxz71J+pc8tyeu7inIjsad5kvUoMcf67uKd3jsY709y+3GHn+t3EpyI7GO9SzqXo8Tf6x4rV0Y7GyuZblJq9xBu4kHeCTZFSjsHcS3NVheNupJDa7oHHVo/oJ5x2fusXFrxx4lqSbO+Tly2TuHHoSNJBqqvly2LbKL7cZh9dvFY5ctjGT15ah6xqcuWxnJTyzF1jeKzy5bGMlfLUPWN4rHLlsMmXDUtcLtcCOkFatYMl26wCqAIAgCAIAgCAIAgCAoUBEMZxrxad7nRueSAG2F7dNlMpUlOPV4OFWpKP0xyYJz/ANMEnBde5x9yOHeKvsZz/N2LS1LrtjeB3KfS5dNYyiMqNWrPM1hGopzIN8buBXdV4bket2dLWJtI8RkH2buC146b9Tj3SvsVdikh+zdwTjp7mrsq+wGJSdW7gs8dPc17jXMhmMOH2buC1cqe5lWlx7TLgzA7njdbuWv6b0kbci4jrE3UVS17Noc61ccM0Uso0j5S2XRSeFOOGQVUcKmUdCy/LtgbTGflCpbiCjoentq0prqSJtFHbkN4KFxMnmqxgBg9FjeCkUlxanCpNx0ITWZgcwnRv5Qp0LdSIlW5cI5MrL+OOlfYtZb2Qle3jBHK2vJVJGwy1V2q6iNujBY25gdL2UO4hiCZZ0pZyTKORQzsXwhg9IAgCAIAgCAIDDxbEmU8TpJHbLWi6xKSj1ZvCEpvhjqctqvlUm2z4OJuxfS9724qM68s9C6h2M+HzPqWD8qlR1cfA/usc+Rl9jrcszfKhOfs2cP5WVXl8Gr7I+TBm+USd32bf93LbnSNfCvkxH54mP8AQ39VjmseF/Ja88ZfUanOkPDPkeeEvqBOcx4X8jzwl9Rqc5jwv5HnhL6jU5zHhfyPPCX1GpzmPC/kysKzQ+WZjC1tnG36FbRqvODhXsVTg5Z0NxVQGEl7R6B5Q6O0K9s7ni/Tn/B5XtCzb/Vp6+q3MGR4c+451arojzb80uh0bLI0Hcqa5Z6e1WES1g0Vcy0RoMyvs0qVboiV2ccxSq2pT2K8pQwslFdTcunob3JrvnOC5XX0mbD62bjCZbV8/sj4Krufto9BQ9SbUkygkg2cR5kBdCGCqAIAgCAIDHrqpsbHPebNaLko3hZMpNvCOSZoxc1r7udsxA+gy+8cxcqS5u5SniOiPSWFoqMVJ/U/9GhOGR9IUfvEyy5jLb8JZzOC3VzPYzzDw7CG+sB+Kyrl7DmFl2Dj1gt+9fA40U8jj1gnevgcUQcHHrBZ7z8DiiPI49YLHefgcUQMHHrBO8/A4olPI/8AcFnvXwOKJZqcNto03PORuC2hXzqauabwjxl1lquIf3fAqbTfVFf2jHFJnVDTgi1lM06nmiNYlhxgftC5jJ6OT/CurS75i4JalD2h2fh82mvyiYZexunaBeVvFcbijUeiO9rXp46skozBT2+lbxCg8iexZKrHci+a8wU5aQ2VpPYVOtqFRaogXNxT6pM5FLWNMhN+dWyaXQrnbVZQzgkOVsVjjeS5wAXKvBzjhGlsnRnmawbvBqoS1U0jOSbC/BVV5HhjGL1L61lxRyic4c7cq8lG9p0BkBDAQBAEAQBAabNjQaZ4IuCRfioXaMnG2m1sd7f7iNAcDp+rC+cd+r+4s1KWNSnkKDqgnfq/uHE9zz5Eg6ofqs9+r+4zxPcHBIOqCz32v7jPE9yhwSDqh+qK9r+4Ze558iwdWFt32v7jPFLcocFg6sfqs98r+4cT3PJweDqh+q2V3W9xnie54dhEHVj9V0VzW9xsm9y2cKg6sLorit7jdZIni0TWumDRYAjT8B8VdWsnJQbJlsiN4B9bi9r4FX1PVHDtP7bOwUzLqaeYL01EHCxFx71lPHVAjWJ5aga1ztmxsdb2UmF1WylxHF0KftI5lfCWSPJlebA7r6K3qvhgmipjWdSs4aJExxTLNG6MhjHF1t4v8VBp16il5n0J86MWvKupCY8lzNftljTGP6S6xUmdxGSxF9TNNyjH9Qy8Ow2nkuNjVps4KFWrV6XTJ2jGnUXFjJKcKomsADQAAoU5ym8yZ1SS6IlOHxrUybuBAXwhgIAgCAIAgNLmg/MO72+9Qe0v2s/wd7f7iMJfLixWhqKcPllkHhiwMNgAB8V6WzsradBSnqazk1joenUbvvDuC3dvZJ6DjlsUFG77w7gnIsthxy2HibvvDuCcix2HHLYeJu+8O4JyLLYcctiniTvvDuCzybJeg45bDxI/eHcEdKy2M8ctiP41iroHsYJS5xcBa3Nfn7UpWlOqpSjHEUiXShJw4nob8O0B7FWYNl1IXjPKn9oe4K+tPpgTLcjOAH/y4va+BV9T1RH7TX6bOyYepp5g3McWiAjs1OJHSF9jY7IaSAAOclTaawlgj1J4eD1SOp4uU+FvdZdJKcvRs5RlFPYu1ucaKNtjKHeyDqtI2tVvQ3daGi6sitZ8oEJJEMLnu5rqUrZr6maYctEY+WaeRz5JpBsl50b2KLe1YyxGPodqFLlpk1ooFBO5v6SGyA2MY0QFxDAQBAEAQBAaTNH0Du9vvCg9p/tZ/g72/wBxGHzr5cWK0I7Rn56f2grtPFKH4NnojetjFtyrHOWdTg2zDxXEIadodKQ0E2C729GtXlw0+pvTjKbwjWDN9F66l+F3ux05FUp54UXrhPC73Yd3qmdhOM09QSIiCRvUe4tbi3SdT1NJ05w1Nk6IWOnMVF5ks6nNN5OLzyE1IJJPznxXvVFK36bF/W6Ukvg6kw6DuC8l6shIh2Mcqf2h7gry1+mBLtyM4D9bi9r4FX9PVEftL7bOy4aph5gkMDdFgEXznlZk4Mge5jgNdk2Bt0gKZb3EoeU5zpxbyznmWcuNmkPhXEgHcT/Kt6s+CGUVULh1KrjHokT+qy3RxxaMZfuBVdGtOUupMlBKPQ57TYU9lSXtheYxf+nm7FMuJKcMJ9TlZucU+P8A2TTBalsgu3uI5x3qmqU5QeGWKkmsolVBEuZk3MLEBkgIYKoAgCAIAgCA0mZ/oHd494UHtP8Aaz/B3t/uIxF8uLBaEco/pp/aCu/7UPwbvREgYNB3Kqk+pHepo83YC6rjYxrg2xvc/gp/Zt9G0m5NZO1CqqbbZEz8msnWN4H9lc/8ip+1krvq2K//AJrJ1jeB/ZP+RU/aO+rYkGT8rPpHPLnB20Bu5rKs7S7ThdxSSxg4V66qaEneND3FVKayRlqcRk+sD/kHvX0H+x/B6Ct9v+DqjDoO5eS9SGiH4xyp/aH/AFCu7X6YEq3IzgP1uL2vgVfU9UR+0/ts7LhqmnmCR0+5ARjFpHzl4u4MadkNboT0klTKUEkmcKlTBZwvB4o7ei1va52q7VKkpLUj04wTbSwbepraaNtnSRjuso6hUk9CQ6kF6kUxTONGy4DnvPQFMhbz/BHb4tE2a7JZc+SWXZ2GPIsOK430o9Ed7em4Rwzo9Aq8kG3jCAuoYCAIAgCAIAgNHmf6B3e33hQe0/2s/wAHe3+4jDJXy4sY6EAxzHxTvmAttlwtfmHSvV2Nnz6cG9MEqlSU2m9CMnOFT1hVt4Zbe0lcFHYeeFT1pTwu29o4KPtHnhU9aU8LtvaOCj7R54VPWlPC7b2jgo7DzvqesKeGW3tHBR2KeeFT1hTwy29o4KOyNbSzbUzCdSXgqTVSjSaWxtVnmODrkfJHcvHvUjoiGMcqf2h7grq1+mBKtyM4D9bi9r4FX9PVEftP7cjsuGqYeYJHTbkBEM45dlftSwTOj0u5vMe0dqm29wo+WSycKlFSeTn2A4NLVSWklfsg7wdVaVJKEMlfGrCVVwitNSY1GQadkV3Oc4/3FQ43U3IkzppR6dCCUFCI6rRpLBfW1wO9SrnrT6amlnVlNNT9DouESNcBsEEdiopRaeGWJKqBag28SAuoYCAIAgCAIAgNHmf6B3e33qD2n+1n+Dvb/cRgyL5giyjoR+upaeV7tqMPe3lHZueKurWnecCdPPCb8SWrMQ4RTdR/ipeL3dmeYtzz5JpuoP5Exe7scxbg4RTdR/j/AAmL3djjjuU8kU33f/FZ/rd2Z447lBg9PzQf4fws/wBZnV/5M8yOdSnken6j/D+Fn+s3Y5kNzz4pTRkExhtjvLQNTuXJzuHmLZummbnuUM6oh+Mcqf2h/wBQru1+mBJtyM4B9bi9r4FX1PVEftL7cjsuGqaeYJHT7kBHMYrnyF7Gu2GD0SbXLid9uhS6dJdGzjUqJGvwXBGs5PhNdSb2UmrWk1hkSlQpqTklqb+WiiDbv2e0vN/eoqlJ6EvCRoK/GaSIG8zB0htlJhSm/Q4Oeeif+DQZMmD5ZiwERF3o8TqFrfY8u50tlJR8x0egVcSTbxj/AH/e5AXUMBAEAQBAEAQGjzP9A7vHvCg9p/tZ/g72/wBxGE7mXy9FlHQ0uFVRbJOBu2l6SjdSpUYJL0NZwTwbQl/SFFfaU86mnlKfOdKx4jLceUr850rHiMtx5SnznSniM9x5Sp8J0p4jPceUfOdKeIz3HlOW47jj56hrbkMDwLdOu8r0dC2VOi5vq2tS4VGNKl01ZPGbh3Lzr1OSIjjHKn9oe4K6tfpgSbcjWA/W4va+BV9T1RH7T+2zsmGKaeYJHTbkBDM3YfWMLn0jmhh1c0gXB6RcKfb1af0zRHq0nJ5TwQvCZ8QqnlvhywDQ2A+AVhOFOEeLBCjWi58Eeu5JqrJT/Bl0tTK899go0bhcWEjtOCSz6nP6agYyq2H2Ldd5Uq4clTzHU1s6vMTT9DpmDRNaAGABvZuVDKUm/MWJKqBag28e5AXUMBAEAQBAEAQGkzOPmHd494UHtP8Aaz/B3t/uIwCdV8w9CyjoR+i+ln9r91c/24fgy9ESBm4KrlqyO9SMfKDiEsMLHROLXFxvbo0Vr2NQp1qso1FlYJNrGMpPiID501nWu4L0vhtp7UTuRTHnRWda7gnh1p7UORT2Jd8nmLzzvlEry4AC1xZUnbVrRoxi6axki3VOMEnEnDtx7ivPLVEJanEZPrA/5F9B/sfwegrfb/g6lHyR3BeTerIiIjjHKn9oe4K6tfpgSbcjOA/W4va+BV9T1RH7S+3I7LhqmnmCR025AaHHcScQ+OMN0Fi5xsLnmHSpNKlnDZznUUSP5dwcxm4kuSb6N9ynVqzaw0V1G2hGbknnJLX4dtD0nPd3kAe5QVPr0J/CsGhr8OpmXLhC3TeTd3vUmMpy3ODajp0I/k+pBlmaw3iBGyebnvZa30UuF+p0tnLh8x0TD1Xkk28aAuoYCAIAgCAIAgNHmcfMO7x71B7S/az/AAd7f7iNeTqvmKRaLQjcdS1j53OIAB51dwpucIJGyg5NJHnz6php6SeCXD6m3cKh4lzpSPFnN2h0EXW0exrqPWLwZVjVWjLPnVQdU38g/Zb+FXvv/wBme51tx51UHVN/IP2Twq997/yO51ty7FnKjZyW7Pc2y1l2Pdy+p5/kOyrPVlw56prHlblouxLjJhWFTJzfwodO0jcXg/qvVSi40WnsWNZ+TB1WM6DuXknqRURHGOVP7Q/6hXNr9MCTb6EZwH63F7XwKvqeqI/af25HZcNU08wSOn3ICEZskqKYudFCJWOO1feQee4VjbyhJYk8MjVacm8oiuG5kr6h+zCGs16NymTo04rLIqmuLg4uvwbytwHEHx3kqiB0NuFwhVpcWFE6SjJLLeSB09A59T4OZ7nDXnJ3fipVeXLp8UTFrVjVWnVHR8Coo4hsxgAKjqVJVHmRPSwS+gXMybeJAXUMBAEAQBAEAQGjzOfmHd7feFB7S/az/B3t/uI1bzqvmsV0LVEKzHlyeaRxY9oY4g7J7F6Kxv6VKCUl1Xqd6c+HQ0XmTP6zeKsV2xSfodedIHJU/rN4p4vT2CqyKeZc/rNTxansZ5sinmZP6zVnxansObIeZk3rNTxansObIeZk/rNTxansZ5si7S5PmD2uLm2BuVpU7Upyg0kauba0JywaDuVE9TCIjjHKn7x7grm1+mBJt9DX5UwdzpRMdA0+j2/wvRUoN9Ss7Tu4vMInUsNapJRmTiGJ7PoNNja7nczR+670aTl1OVWooLLMSio4573fKb/3b+C7zi6exxp11U0M6gybBFrGXtv2rnO7qS6M2jbU03JLqyxjjWxtN3SOA5rhb0U5M1qzUdTmpxKjMm14GXa6dr+VZOhVksORAV3SprijEkeCy08xsGyt/wDZRats4bHejfxqt4Ru8v1pE8kBdtNYLtJ3620PFRK9NJKROpz4iXwvUU6mQhg9IAgCAIAgCA0maATA+zS46aDedQot7TlUoShHVo7UJJTTZF5cVI3wSjh+68dHsC6RYqtT3MSTG7fZSfp+67LsO5N+8U9yx5cHVSfotvBbn4N+809zyccHVvW3g1wZ71T3BxodW9PB7gd6p7lPLQ6t/BZ8HuDPe6e48tDq38E8HuB3unuPLQ6t/BPB7gd7p7jyyOrfwTwe4Md7p7jy0OrfwTwe4M97p7mq8VdNK9xBbGSDY7zYBXFlYOCXM9DhXvuGHDD1JFQ09rAblcFS3k2fh9n0W8rnPM0dJXalS4n1OU6iissimMYhtO2Gk7AOp53HnJV7b0VCOXqeWvrx1p8K0RMsr7gq65Le00JdFuVc9S0WhFM4cg9ynW2pCuPU4ufpD3q8RRT+gmWTuUot1odbH6jbYPJavn7h8FW3P20X9uTilmuoBINjGUBdQwEAQBAEAQGNO1DJp66G6A0tRSdiAxHUXYgPNLhEsznCMtbs79rnuusVBLLMNsyTlKp9eP8AVZ/TMZZjzYBM3lTQj8VsqcH6M1cy2MFlP28HFbKnHZmHUx6lfIcvXw8U5UdmOatyowKXroeKcqGzHNW48hy9dDxTlR9rMOsl6lBhEg+2h4rKox2Zh147l5lHKPtoVnkLZmruYL1LVfKGsLGm9+U71j+ym0KXDjJVXlxx5UdCJSH0z3qyWhQPU6HliQWGoVPco9NZvyol8ThZVz1LVaERzjIAx2vMp9qssgXTwmzivhPnCrr1KqVN8lSJlk+YbWtlGul0MWTxJo2NBKPHZiCDoPgqy6TUI5L22aaeCbYe9QCUbunQGQhgIAgCAIAgLbmoZMSaBAYr6TsQFl1EgNdUMlgd4WLd/W3pA5x+q7QcWuGRq0zeYfXNmZtt16ezvSUeF4ZpnJzvPlS+N1x0q1tYxkiouqkoSIxDi79xOqmcmJBldzMtmLPWOTE0d5MyYsScd6w6KCvJNmWyrd0rTlo2VeRejnThHNZksmWuDKkWK2bQlbQXU0qSwiJTzOlfsRcom9+hdatWNKOWZsrGVaWXoea19TTvDRKQ0jf71HoVo11nBa1raFBZWf4JHhEssg1rbdi0qRUevAKVRSWOJmTX4Btt9Kt2u/8A+LSFZrSJvOlCWryQfF8GbEfRla89imQbfVmneoryJZRl4DhMj27W2W9Haolxect8KWTurKlU82MEywDChFuJLjvJVZXryqvLJlKlGnHhiTLDm7lwOhvIEBkBDAQBAEAQBAUIQHktQyeTGEBQxIDFqIUBGa6CWFxkp953sPJPb3rvCotJmkov0ITmKCuqOU1o7irGndUKa8pXys51JZm+nwaRuAVQO4cV18QpmsuzIPQutwipH9IWfEKRwfZOfUuDDaroHFPEKRp4O9y54nVjmHHcsd/omfCZbngtqAd7eK371T2HhUvcX2RVZ1AHFaO9orozHhM/ceJ6GqfobAHtTv8ARWhtHsmWfNI3WEYU2FoA1dznpKqbivKrLLLqnTVOPDEriDoi1wcQdO/gsUoTUk0ZbRqcnZfic8ul1F9AdNFc1puMFgqYznVqPKwkTrFcv0Zi0DQew6qBTq1OLqTJwXD0OVwUTYqqxB2BuuLjsU+4bdLy6nK0m5dJrqmTXD5GO0aR3KjnCS6yLHJIaKnWgNw2dkQBe4N71souWhjODPw/EopDZjwT0c6zKEo6oJpmftLQFboCqAIAgCAIAgCAo5AWZWIZNbV06A09RSdiAwnUZQHnxQoCnihWAYtbTH0G7tpwaSu1FJy6ms3hEkrsChERtGzQb7artCo3I4TyonP8vPJdKy9w12nZfmC6X8FGSa9UaWNSU6fX0Zv44VAJhcdTA7LeYnW2+y7UYZkc6k+GOSU4dQwkD5plu1oW1RteppTlkzZMNiA0jZ+ULkpyzqdGlgiGYHhm5rVPpRyupElN5IjLjOvIYT3X51OhbprqVtxeuEsRN1KxjqYy7IY9uoc0W4qJUh5uEn29ZyimSLCZAWNJI1HSFWTjh4LBFcLgbPJK54Dtl2yL6gWtuUj6IpI5S6s1uJ04hrKcsAbeSx2dLix0KkR81GWSK5ONeK3Jq2ZVpYF9rrhAXEMBAEAQBAEAQBAeSEMlmSJAY0lOCgLDqNAefE+xADRIDR5lYI2sdus8H3KRbLMsHOq0o5ZjZgzaxsJAIuehTaNo+LLK2veR4cLU57gVMJTI7w3g/Sta6nVVFvrHJGhOrTglF4z1Nt5K6Kz/ACXLhp+wz3iuv+6L+DROZVNb4YyNIJte9tyxOEFDKjg3p16k3wyeTqWFDRVNXUs6JnzbiuK1Oz0ObZ2qNkOKtraOSruJqPU59HISb31O9WuOhQzznLJxGdqheCd7d/4Kun90uaD/AEU0aGHCfQB8aA03bW5dvL7Dk6tZPpM3uR8YFPE9rnh3pk3ve+7nUavbub6Ilxu0l531MKtx7w+IQ23B+nAreVLlW8s7HGjVde5UlojotNUXVIXZtIHoDJahgqgCAIAgCAIAgCAoQgKFqAp4NAU8GOhDJR0aAh3yl07nUTywElp2rDsUqzko1U2ca8OODjucOlrHO3lXzkyDSsKcHnU3mWsuidjnvLmi9h2qBc3bpPCJypqWqN4zI8Z+0f8Aoo3iM9jPJjsZ2F5ejpJWy7biN2u4X5yto3Uq3lZzq04xjlI6ZhdSzZFntP4qJVi86GaLWDLqKlmyfSbxXOKeTrN9Dk3ygVbTezgdVd2kcLJSXUuJqK9SGUsw01U5Mr61OUXoS5+KRijLL3c8bNhv6FCnTbqN7FhbVEoRj6mDTZQjIF3P1Guv8KDK/mm+hcKjEjuLQmmkdGNRvF1Y29fjhkhXFjGpPLK5ZeXVcJ/uutLt/pSySaNGNPpE7VQuVASjf0x3IDNCGCqAIAgCAIAgCAIAgCAIAgKFAYdXGHAgi4OljzhMmSD4hkylLifBC9/wUhXVVLGTXhRcjoGsAa0BoHMFwlJyeWbF+KnKwD3LR7QIIBBWU2nlA0smABpu18rewOUrvlTGHhkbutLOUjGlwp3Wy/mRXs16L/AdrTev/pr5ssRv5Ree8rbv9UzC1pQeUi0MoQ/3cU7/AFTo6UXqjMocuRsdtAEkbr6rSpeVakeFs1hb04PMUb2KmUU7GPiOX4p7eEbfoPPxXWnXnT+lmGsnnDMtQwu2mM9LpW1S4qVFhsKKRJqGJcDJvKYaIDNCGCqAIAgCAIAgCAIAgCAIAgKFAWpWoZMCogugMQ0aAux0aAuOpEBizUSAwpaBAWjQdiAeT0B7Zh6Ayo6BAX/E0BQUaAyYKeyAz4WoC+EMFUAQBAEAQBAEAQBAEAQBAEB5sgPBjQyePAoD14NAeiwIDw+JAWXU6A8+LIB4sgPQp0BcbAgPXgkBQwoD02NAXAEB6CGAgCAIAgCAIAgCAIAgCAIAgCApZALICqAIAgKWQAhALIBZALIBZALIBZAVQBAEAQBAEAQBAEAQBAEAQBAEAQBAEAQBAEAQBAE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prstClr val="black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061021"/>
              </p:ext>
            </p:extLst>
          </p:nvPr>
        </p:nvGraphicFramePr>
        <p:xfrm>
          <a:off x="1411362" y="2564904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2480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Facilidad</a:t>
                      </a:r>
                      <a:r>
                        <a:rPr lang="es-ES" sz="2000" baseline="0" dirty="0" smtClean="0">
                          <a:latin typeface="Segoe UI Semilight" pitchFamily="34" charset="0"/>
                          <a:cs typeface="Segoe UI Semilight" pitchFamily="34" charset="0"/>
                        </a:rPr>
                        <a:t> de Localización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Facilidad</a:t>
                      </a:r>
                      <a:r>
                        <a:rPr lang="es-ES" sz="2000" baseline="0" dirty="0" smtClean="0">
                          <a:latin typeface="Segoe UI Semilight" pitchFamily="34" charset="0"/>
                          <a:cs typeface="Segoe UI Semilight" pitchFamily="34" charset="0"/>
                        </a:rPr>
                        <a:t> de Uso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strike="noStrike" dirty="0" smtClean="0">
                          <a:latin typeface="Segoe UI Semilight" pitchFamily="34" charset="0"/>
                          <a:cs typeface="Segoe UI Semilight" pitchFamily="34" charset="0"/>
                        </a:rPr>
                        <a:t>93,75%</a:t>
                      </a:r>
                      <a:endParaRPr lang="es-CL" sz="2000" strike="noStrike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strike="noStrike" dirty="0" smtClean="0">
                          <a:latin typeface="Segoe UI Semilight" pitchFamily="34" charset="0"/>
                          <a:cs typeface="Segoe UI Semilight" pitchFamily="34" charset="0"/>
                        </a:rPr>
                        <a:t>84,62%</a:t>
                      </a:r>
                      <a:endParaRPr lang="es-CL" sz="2000" strike="noStrike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411760" y="980728"/>
            <a:ext cx="4248472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86,84%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 Promedio Usabilidad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(16 Universidades)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18978" y="301118"/>
            <a:ext cx="4701094" cy="3322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dirty="0" smtClean="0">
                <a:latin typeface="Segoe UI Semibold" pitchFamily="34" charset="0"/>
                <a:cs typeface="Segoe UI Semibold" pitchFamily="34" charset="0"/>
              </a:rPr>
              <a:t>RESULTADOS USABILIDAD</a:t>
            </a:r>
            <a:endParaRPr lang="es-CL" sz="20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3717032"/>
            <a:ext cx="4248472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82,16%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Puntaje Promedio Usabilidad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(18 Universidades)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0848882"/>
              </p:ext>
            </p:extLst>
          </p:nvPr>
        </p:nvGraphicFramePr>
        <p:xfrm>
          <a:off x="1428328" y="5301208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2480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Facilidad</a:t>
                      </a:r>
                      <a:r>
                        <a:rPr lang="es-ES" sz="2000" baseline="0" dirty="0" smtClean="0">
                          <a:latin typeface="Segoe UI Semilight" pitchFamily="34" charset="0"/>
                          <a:cs typeface="Segoe UI Semilight" pitchFamily="34" charset="0"/>
                        </a:rPr>
                        <a:t> de Localización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Facilidad</a:t>
                      </a:r>
                      <a:r>
                        <a:rPr lang="es-ES" sz="2000" baseline="0" dirty="0" smtClean="0">
                          <a:latin typeface="Segoe UI Semilight" pitchFamily="34" charset="0"/>
                          <a:cs typeface="Segoe UI Semilight" pitchFamily="34" charset="0"/>
                        </a:rPr>
                        <a:t> de Uso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87,50%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Segoe UI Semilight" pitchFamily="34" charset="0"/>
                          <a:cs typeface="Segoe UI Semilight" pitchFamily="34" charset="0"/>
                        </a:rPr>
                        <a:t>73,87%</a:t>
                      </a:r>
                      <a:endParaRPr lang="es-CL" sz="2000" dirty="0">
                        <a:latin typeface="Segoe UI Semilight" pitchFamily="34" charset="0"/>
                        <a:cs typeface="Segoe UI Semi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>
                <a:solidFill>
                  <a:prstClr val="black">
                    <a:tint val="75000"/>
                  </a:prstClr>
                </a:solidFill>
              </a:rPr>
              <a:t>Dirección de Fiscalización</a:t>
            </a: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interior">
  <a:themeElements>
    <a:clrScheme name="interi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io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interi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i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i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9111</TotalTime>
  <Words>941</Words>
  <Application>Microsoft Office PowerPoint</Application>
  <PresentationFormat>Presentación en pantalla (4:3)</PresentationFormat>
  <Paragraphs>362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4_interior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mgodoy</dc:creator>
  <cp:lastModifiedBy>ssottorff</cp:lastModifiedBy>
  <cp:revision>722</cp:revision>
  <dcterms:created xsi:type="dcterms:W3CDTF">2011-10-20T20:10:27Z</dcterms:created>
  <dcterms:modified xsi:type="dcterms:W3CDTF">2016-12-15T15:35:53Z</dcterms:modified>
</cp:coreProperties>
</file>