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257" r:id="rId2"/>
    <p:sldId id="282" r:id="rId3"/>
    <p:sldId id="260" r:id="rId4"/>
    <p:sldId id="261" r:id="rId5"/>
    <p:sldId id="262" r:id="rId6"/>
    <p:sldId id="263" r:id="rId7"/>
    <p:sldId id="283" r:id="rId8"/>
    <p:sldId id="284" r:id="rId9"/>
    <p:sldId id="285" r:id="rId10"/>
    <p:sldId id="286" r:id="rId11"/>
    <p:sldId id="346" r:id="rId12"/>
    <p:sldId id="348" r:id="rId13"/>
    <p:sldId id="349" r:id="rId14"/>
    <p:sldId id="350" r:id="rId15"/>
    <p:sldId id="351" r:id="rId16"/>
    <p:sldId id="347" r:id="rId17"/>
    <p:sldId id="352" r:id="rId18"/>
    <p:sldId id="353" r:id="rId19"/>
    <p:sldId id="354" r:id="rId20"/>
    <p:sldId id="355" r:id="rId21"/>
    <p:sldId id="356" r:id="rId22"/>
  </p:sldIdLst>
  <p:sldSz cx="9144000" cy="6858000" type="screen4x3"/>
  <p:notesSz cx="7010400" cy="92964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85808"/>
    <a:srgbClr val="EBDB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5" autoAdjust="0"/>
    <p:restoredTop sz="94840" autoAdjust="0"/>
  </p:normalViewPr>
  <p:slideViewPr>
    <p:cSldViewPr>
      <p:cViewPr>
        <p:scale>
          <a:sx n="75" d="100"/>
          <a:sy n="75" d="100"/>
        </p:scale>
        <p:origin x="-1386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2850" y="-90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6\5to%20Proceso%20Municipal\RESULTADOS\Base%20municip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6\5to%20Proceso%20Municipal\RESULTADOS\Base%20municip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6\5to%20Proceso%20Municipal\RESULTADOS\Base%20municip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cpt.lan\documentos\Direcci&#243;n%20Fiscalizaci&#243;n\Fiscalizaci&#243;n%20T.A\T.A.%202016\5to%20Proceso%20Municipal\RESULTADOS\Base%20municip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68283560182563E-2"/>
          <c:y val="2.6461399183874464E-2"/>
          <c:w val="0.86390051060270634"/>
          <c:h val="0.6005357512828905"/>
        </c:manualLayout>
      </c:layout>
      <c:lineChart>
        <c:grouping val="standard"/>
        <c:varyColors val="0"/>
        <c:ser>
          <c:idx val="0"/>
          <c:order val="0"/>
          <c:tx>
            <c:strRef>
              <c:f>Graficos!$C$1</c:f>
              <c:strCache>
                <c:ptCount val="1"/>
                <c:pt idx="0">
                  <c:v>2015</c:v>
                </c:pt>
              </c:strCache>
            </c:strRef>
          </c:tx>
          <c:spPr>
            <a:ln w="31750">
              <a:solidFill>
                <a:schemeClr val="accent6"/>
              </a:solidFill>
              <a:prstDash val="sysDash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3.4413520448947417E-2"/>
                  <c:y val="3.81339010380228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3.5847530039571043E-2"/>
                  <c:y val="9.29513837801805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3.4413633354198198E-2"/>
                  <c:y val="2.383368814876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677933707456173E-2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3.011183039282898E-2"/>
                  <c:y val="1.90669505190113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677933707456121E-2"/>
                  <c:y val="4.76673762975284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1545727078201788E-2"/>
                  <c:y val="0.121551621891861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111830392829088E-2"/>
                  <c:y val="1.66835817041349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2.4376243651337746E-2"/>
                  <c:y val="0.1072515966694391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3.1545839983452603E-2"/>
                  <c:y val="7.15008767794569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810140336710554E-2"/>
                  <c:y val="2.62170569636406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2.5810140336710554E-2"/>
                  <c:y val="6.67341391497040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2.5810140336710554E-2"/>
                  <c:y val="-1.906695051901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5810140336710662E-2"/>
                  <c:y val="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2.7244149927334076E-2"/>
                  <c:y val="9.05680149653041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200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Graficos!$A$2:$B$16</c:f>
              <c:strCache>
                <c:ptCount val="15"/>
                <c:pt idx="0">
                  <c:v>Aspectos generales</c:v>
                </c:pt>
                <c:pt idx="1">
                  <c:v>Documentos DO</c:v>
                </c:pt>
                <c:pt idx="2">
                  <c:v>Marco Normativo</c:v>
                </c:pt>
                <c:pt idx="3">
                  <c:v>Estructura</c:v>
                </c:pt>
                <c:pt idx="4">
                  <c:v>Personal y Remuneraciones</c:v>
                </c:pt>
                <c:pt idx="5">
                  <c:v>Compras y contrataciones</c:v>
                </c:pt>
                <c:pt idx="6">
                  <c:v>Transferencias</c:v>
                </c:pt>
                <c:pt idx="7">
                  <c:v>Actos sobre 3ros</c:v>
                </c:pt>
                <c:pt idx="8">
                  <c:v>Trámites y requisitos</c:v>
                </c:pt>
                <c:pt idx="9">
                  <c:v>Subsidios y beneficios</c:v>
                </c:pt>
                <c:pt idx="10">
                  <c:v>Mecanismos de Participación</c:v>
                </c:pt>
                <c:pt idx="11">
                  <c:v>Presupuesto</c:v>
                </c:pt>
                <c:pt idx="12">
                  <c:v>Auditorias </c:v>
                </c:pt>
                <c:pt idx="13">
                  <c:v>Vínculos con entidades</c:v>
                </c:pt>
                <c:pt idx="14">
                  <c:v>Usabilidad</c:v>
                </c:pt>
              </c:strCache>
            </c:strRef>
          </c:cat>
          <c:val>
            <c:numRef>
              <c:f>Graficos!$C$2:$C$16</c:f>
              <c:numCache>
                <c:formatCode>0.00%</c:formatCode>
                <c:ptCount val="15"/>
                <c:pt idx="0">
                  <c:v>0.96189362318840621</c:v>
                </c:pt>
                <c:pt idx="1">
                  <c:v>0.92703391304347815</c:v>
                </c:pt>
                <c:pt idx="2">
                  <c:v>0.6056199999999996</c:v>
                </c:pt>
                <c:pt idx="3">
                  <c:v>0.62101449275362319</c:v>
                </c:pt>
                <c:pt idx="4">
                  <c:v>0.52687449275362408</c:v>
                </c:pt>
                <c:pt idx="5">
                  <c:v>0.62269478260869482</c:v>
                </c:pt>
                <c:pt idx="6">
                  <c:v>0.81737449275362295</c:v>
                </c:pt>
                <c:pt idx="7">
                  <c:v>0.34666724637681207</c:v>
                </c:pt>
                <c:pt idx="8">
                  <c:v>0.67531565217391376</c:v>
                </c:pt>
                <c:pt idx="9">
                  <c:v>0.52384927536231862</c:v>
                </c:pt>
                <c:pt idx="10">
                  <c:v>0.37667478260869597</c:v>
                </c:pt>
                <c:pt idx="11">
                  <c:v>0.5022173913043475</c:v>
                </c:pt>
                <c:pt idx="12">
                  <c:v>0.73448057971014524</c:v>
                </c:pt>
                <c:pt idx="13">
                  <c:v>0.58052579710145003</c:v>
                </c:pt>
                <c:pt idx="14">
                  <c:v>0.89222521739130367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Graficos!$D$1</c:f>
              <c:strCache>
                <c:ptCount val="1"/>
                <c:pt idx="0">
                  <c:v>2016</c:v>
                </c:pt>
              </c:strCache>
            </c:strRef>
          </c:tx>
          <c:spPr>
            <a:ln w="31750">
              <a:solidFill>
                <a:srgbClr val="00B0F0"/>
              </a:solidFill>
              <a:prstDash val="solid"/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5810140336710554E-2"/>
                  <c:y val="-2.38336881487642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2.5810140336710554E-2"/>
                  <c:y val="-2.86004257785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2.724414992733418E-2"/>
                  <c:y val="-5.00507451124049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2.8677933707456173E-2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2.8677933707456173E-2"/>
                  <c:y val="2.383368814876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2.8677933707456121E-2"/>
                  <c:y val="2.383368814876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6"/>
              <c:layout>
                <c:manualLayout>
                  <c:x val="-3.0111830392829032E-2"/>
                  <c:y val="-2.6217056963640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7"/>
              <c:layout>
                <c:manualLayout>
                  <c:x val="-3.011183039282898E-2"/>
                  <c:y val="-0.154918972966967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8"/>
              <c:layout>
                <c:manualLayout>
                  <c:x val="-3.1545727078201788E-2"/>
                  <c:y val="-2.14503193338878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9"/>
              <c:layout>
                <c:manualLayout>
                  <c:x val="-2.4376243651337746E-2"/>
                  <c:y val="-6.196777685362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0"/>
              <c:layout>
                <c:manualLayout>
                  <c:x val="-2.5810140336710554E-2"/>
                  <c:y val="2.38335004819284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1"/>
              <c:layout>
                <c:manualLayout>
                  <c:x val="-3.441352044894741E-2"/>
                  <c:y val="-0.100101490224809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2"/>
              <c:layout>
                <c:manualLayout>
                  <c:x val="-3.4413520448947514E-2"/>
                  <c:y val="-2.38336881487642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3"/>
              <c:layout>
                <c:manualLayout>
                  <c:x val="-2.7244037022083258E-2"/>
                  <c:y val="3.81339010380228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4"/>
              <c:layout>
                <c:manualLayout>
                  <c:x val="-3.5847417134320214E-2"/>
                  <c:y val="-1.4300212889258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%" sourceLinked="0"/>
            <c:txPr>
              <a:bodyPr/>
              <a:lstStyle/>
              <a:p>
                <a:pPr>
                  <a:defRPr sz="1200">
                    <a:solidFill>
                      <a:schemeClr val="tx2"/>
                    </a:solidFill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Graficos!$A$2:$B$16</c:f>
              <c:strCache>
                <c:ptCount val="15"/>
                <c:pt idx="0">
                  <c:v>Aspectos generales</c:v>
                </c:pt>
                <c:pt idx="1">
                  <c:v>Documentos DO</c:v>
                </c:pt>
                <c:pt idx="2">
                  <c:v>Marco Normativo</c:v>
                </c:pt>
                <c:pt idx="3">
                  <c:v>Estructura</c:v>
                </c:pt>
                <c:pt idx="4">
                  <c:v>Personal y Remuneraciones</c:v>
                </c:pt>
                <c:pt idx="5">
                  <c:v>Compras y contrataciones</c:v>
                </c:pt>
                <c:pt idx="6">
                  <c:v>Transferencias</c:v>
                </c:pt>
                <c:pt idx="7">
                  <c:v>Actos sobre 3ros</c:v>
                </c:pt>
                <c:pt idx="8">
                  <c:v>Trámites y requisitos</c:v>
                </c:pt>
                <c:pt idx="9">
                  <c:v>Subsidios y beneficios</c:v>
                </c:pt>
                <c:pt idx="10">
                  <c:v>Mecanismos de Participación</c:v>
                </c:pt>
                <c:pt idx="11">
                  <c:v>Presupuesto</c:v>
                </c:pt>
                <c:pt idx="12">
                  <c:v>Auditorias </c:v>
                </c:pt>
                <c:pt idx="13">
                  <c:v>Vínculos con entidades</c:v>
                </c:pt>
                <c:pt idx="14">
                  <c:v>Usabilidad</c:v>
                </c:pt>
              </c:strCache>
            </c:strRef>
          </c:cat>
          <c:val>
            <c:numRef>
              <c:f>Graficos!$D$2:$D$16</c:f>
              <c:numCache>
                <c:formatCode>0.00%</c:formatCode>
                <c:ptCount val="15"/>
                <c:pt idx="0">
                  <c:v>0.97245478260869578</c:v>
                </c:pt>
                <c:pt idx="1">
                  <c:v>0.94008260869565208</c:v>
                </c:pt>
                <c:pt idx="2">
                  <c:v>0.80545826086956496</c:v>
                </c:pt>
                <c:pt idx="3">
                  <c:v>0.81014492753623191</c:v>
                </c:pt>
                <c:pt idx="4">
                  <c:v>0.74032579710145008</c:v>
                </c:pt>
                <c:pt idx="5">
                  <c:v>0.76230521739130352</c:v>
                </c:pt>
                <c:pt idx="6">
                  <c:v>0.87631971014492716</c:v>
                </c:pt>
                <c:pt idx="7">
                  <c:v>0.46102724637681231</c:v>
                </c:pt>
                <c:pt idx="8">
                  <c:v>0.75177681159420351</c:v>
                </c:pt>
                <c:pt idx="9">
                  <c:v>0.64985623188405739</c:v>
                </c:pt>
                <c:pt idx="10">
                  <c:v>0.5169547826086951</c:v>
                </c:pt>
                <c:pt idx="11">
                  <c:v>0.62176057971014487</c:v>
                </c:pt>
                <c:pt idx="12">
                  <c:v>0.90434318840579697</c:v>
                </c:pt>
                <c:pt idx="13">
                  <c:v>0.73580666666666739</c:v>
                </c:pt>
                <c:pt idx="14">
                  <c:v>0.94426927536231864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3630464"/>
        <c:axId val="169710656"/>
      </c:lineChart>
      <c:catAx>
        <c:axId val="173630464"/>
        <c:scaling>
          <c:orientation val="minMax"/>
        </c:scaling>
        <c:delete val="0"/>
        <c:axPos val="b"/>
        <c:majorGridlines/>
        <c:majorTickMark val="out"/>
        <c:minorTickMark val="none"/>
        <c:tickLblPos val="nextTo"/>
        <c:txPr>
          <a:bodyPr rot="-5400000" vert="horz"/>
          <a:lstStyle/>
          <a:p>
            <a:pPr>
              <a:defRPr sz="1400"/>
            </a:pPr>
            <a:endParaRPr lang="es-CL"/>
          </a:p>
        </c:txPr>
        <c:crossAx val="169710656"/>
        <c:crosses val="autoZero"/>
        <c:auto val="1"/>
        <c:lblAlgn val="ctr"/>
        <c:lblOffset val="100"/>
        <c:noMultiLvlLbl val="0"/>
      </c:catAx>
      <c:valAx>
        <c:axId val="169710656"/>
        <c:scaling>
          <c:orientation val="minMax"/>
          <c:max val="1"/>
          <c:min val="0.30000000000000004"/>
        </c:scaling>
        <c:delete val="1"/>
        <c:axPos val="l"/>
        <c:numFmt formatCode="0%" sourceLinked="0"/>
        <c:majorTickMark val="out"/>
        <c:minorTickMark val="none"/>
        <c:tickLblPos val="nextTo"/>
        <c:crossAx val="17363046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87700034232872037"/>
          <c:y val="0.83824075853433699"/>
          <c:w val="0.10579289744680584"/>
          <c:h val="0.13386387998931049"/>
        </c:manualLayout>
      </c:layout>
      <c:overlay val="0"/>
      <c:spPr>
        <a:ln>
          <a:solidFill>
            <a:schemeClr val="tx1">
              <a:lumMod val="50000"/>
              <a:lumOff val="50000"/>
            </a:schemeClr>
          </a:solidFill>
        </a:ln>
      </c:spPr>
      <c:txPr>
        <a:bodyPr/>
        <a:lstStyle/>
        <a:p>
          <a:pPr>
            <a:defRPr sz="1800"/>
          </a:pPr>
          <a:endParaRPr lang="es-CL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8730750761417"/>
          <c:y val="0.34761937366524837"/>
          <c:w val="0.51149453684281543"/>
          <c:h val="0.561283317846138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Graficos!$A$21:$B$21</c:f>
              <c:strCache>
                <c:ptCount val="1"/>
                <c:pt idx="0">
                  <c:v>Presupuesto 1.11</c:v>
                </c:pt>
              </c:strCache>
            </c:strRef>
          </c:tx>
          <c:spPr>
            <a:ln w="0">
              <a:solidFill>
                <a:srgbClr val="00B0F0"/>
              </a:solidFill>
              <a:prstDash val="dash"/>
            </a:ln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rgbClr val="00B0F0"/>
                </a:fgClr>
                <a:bgClr>
                  <a:schemeClr val="bg1"/>
                </a:bgClr>
              </a:pattFill>
              <a:ln w="0">
                <a:solidFill>
                  <a:srgbClr val="00B0F0"/>
                </a:solidFill>
                <a:prstDash val="dash"/>
              </a:ln>
            </c:spPr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0">
                <a:solidFill>
                  <a:srgbClr val="00B0F0"/>
                </a:solidFill>
                <a:prstDash val="dash"/>
              </a:ln>
            </c:spPr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62,22%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900" b="1">
                    <a:latin typeface="Rockwell" panose="02060603020205020403" pitchFamily="18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Graficos!$C$20:$D$20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Graficos!$C$21:$D$21</c:f>
              <c:numCache>
                <c:formatCode>0.00%</c:formatCode>
                <c:ptCount val="2"/>
                <c:pt idx="0">
                  <c:v>0.5022173913043475</c:v>
                </c:pt>
                <c:pt idx="1">
                  <c:v>0.62176057971014487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73822976"/>
        <c:axId val="169712960"/>
      </c:barChart>
      <c:catAx>
        <c:axId val="173822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L"/>
          </a:p>
        </c:txPr>
        <c:crossAx val="169712960"/>
        <c:crosses val="autoZero"/>
        <c:auto val="1"/>
        <c:lblAlgn val="ctr"/>
        <c:lblOffset val="100"/>
        <c:noMultiLvlLbl val="0"/>
      </c:catAx>
      <c:valAx>
        <c:axId val="169712960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738229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8730750761417"/>
          <c:y val="0.34761937366524837"/>
          <c:w val="0.4801417932988955"/>
          <c:h val="0.561283317846138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Graficos!$A$25:$B$25</c:f>
              <c:strCache>
                <c:ptCount val="1"/>
                <c:pt idx="0">
                  <c:v>Mecanismos de Participación 1.10</c:v>
                </c:pt>
              </c:strCache>
            </c:strRef>
          </c:tx>
          <c:spPr>
            <a:solidFill>
              <a:schemeClr val="accent4"/>
            </a:solidFill>
            <a:ln w="0">
              <a:solidFill>
                <a:schemeClr val="accent4"/>
              </a:solidFill>
              <a:prstDash val="dash"/>
            </a:ln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accent4"/>
                </a:fgClr>
                <a:bgClr>
                  <a:schemeClr val="bg1"/>
                </a:bgClr>
              </a:pattFill>
              <a:ln w="0">
                <a:solidFill>
                  <a:schemeClr val="accent4"/>
                </a:solidFill>
                <a:prstDash val="dash"/>
              </a:ln>
            </c:spPr>
          </c:dPt>
          <c:dPt>
            <c:idx val="1"/>
            <c:invertIfNegative val="0"/>
            <c:bubble3D val="0"/>
          </c:dPt>
          <c:dLbls>
            <c:txPr>
              <a:bodyPr/>
              <a:lstStyle/>
              <a:p>
                <a:pPr>
                  <a:defRPr sz="1900" b="1">
                    <a:latin typeface="Rockwell" panose="02060603020205020403" pitchFamily="18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Graficos!$C$24:$D$24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Graficos!$C$25:$D$25</c:f>
              <c:numCache>
                <c:formatCode>0.00%</c:formatCode>
                <c:ptCount val="2"/>
                <c:pt idx="0">
                  <c:v>0.37667478260869597</c:v>
                </c:pt>
                <c:pt idx="1">
                  <c:v>0.5169547826086951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4047104"/>
        <c:axId val="170199872"/>
      </c:barChart>
      <c:catAx>
        <c:axId val="184047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L"/>
          </a:p>
        </c:txPr>
        <c:crossAx val="170199872"/>
        <c:crosses val="autoZero"/>
        <c:auto val="1"/>
        <c:lblAlgn val="ctr"/>
        <c:lblOffset val="100"/>
        <c:noMultiLvlLbl val="0"/>
      </c:catAx>
      <c:valAx>
        <c:axId val="170199872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8404710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C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8730750761417"/>
          <c:y val="0.34761937366524837"/>
          <c:w val="0.51007003495338121"/>
          <c:h val="0.5612833178461388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Graficos!$A$28:$B$28</c:f>
              <c:strCache>
                <c:ptCount val="1"/>
                <c:pt idx="0">
                  <c:v>Actos sobre 3ros 1.7</c:v>
                </c:pt>
              </c:strCache>
            </c:strRef>
          </c:tx>
          <c:spPr>
            <a:solidFill>
              <a:schemeClr val="accent6"/>
            </a:solidFill>
            <a:ln w="0">
              <a:solidFill>
                <a:schemeClr val="accent6">
                  <a:lumMod val="75000"/>
                </a:schemeClr>
              </a:solidFill>
              <a:prstDash val="dash"/>
            </a:ln>
          </c:spPr>
          <c:invertIfNegative val="0"/>
          <c:dPt>
            <c:idx val="0"/>
            <c:invertIfNegative val="0"/>
            <c:bubble3D val="0"/>
            <c:spPr>
              <a:pattFill prst="wdUpDiag">
                <a:fgClr>
                  <a:schemeClr val="accent6"/>
                </a:fgClr>
                <a:bgClr>
                  <a:schemeClr val="bg1"/>
                </a:bgClr>
              </a:pattFill>
              <a:ln w="0">
                <a:solidFill>
                  <a:schemeClr val="accent6">
                    <a:lumMod val="75000"/>
                  </a:schemeClr>
                </a:solidFill>
                <a:prstDash val="dash"/>
              </a:ln>
            </c:spPr>
          </c:dPt>
          <c:dPt>
            <c:idx val="1"/>
            <c:invertIfNegative val="0"/>
            <c:bubble3D val="0"/>
          </c:dPt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46,12%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900" b="1">
                    <a:latin typeface="Rockwell" panose="02060603020205020403" pitchFamily="18" charset="0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Graficos!$C$27:$D$27</c:f>
              <c:numCache>
                <c:formatCode>General</c:formatCode>
                <c:ptCount val="2"/>
                <c:pt idx="0">
                  <c:v>2015</c:v>
                </c:pt>
                <c:pt idx="1">
                  <c:v>2016</c:v>
                </c:pt>
              </c:numCache>
            </c:numRef>
          </c:cat>
          <c:val>
            <c:numRef>
              <c:f>Graficos!$C$28:$D$28</c:f>
              <c:numCache>
                <c:formatCode>0.00%</c:formatCode>
                <c:ptCount val="2"/>
                <c:pt idx="0">
                  <c:v>0.34666724637681207</c:v>
                </c:pt>
                <c:pt idx="1">
                  <c:v>0.46102724637681231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2679040"/>
        <c:axId val="170203328"/>
      </c:barChart>
      <c:catAx>
        <c:axId val="1826790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s-CL"/>
          </a:p>
        </c:txPr>
        <c:crossAx val="170203328"/>
        <c:crosses val="autoZero"/>
        <c:auto val="1"/>
        <c:lblAlgn val="ctr"/>
        <c:lblOffset val="100"/>
        <c:noMultiLvlLbl val="0"/>
      </c:catAx>
      <c:valAx>
        <c:axId val="170203328"/>
        <c:scaling>
          <c:orientation val="minMax"/>
        </c:scaling>
        <c:delete val="1"/>
        <c:axPos val="b"/>
        <c:numFmt formatCode="0.00%" sourceLinked="1"/>
        <c:majorTickMark val="out"/>
        <c:minorTickMark val="none"/>
        <c:tickLblPos val="nextTo"/>
        <c:crossAx val="18267904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E306CFF-CF0F-4671-ABD1-372AC7A74298}" type="datetimeFigureOut">
              <a:rPr lang="es-CL" smtClean="0"/>
              <a:t>07-10-2016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DE363CA-DA1A-4216-AF7B-59911274255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36779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CL" dirty="0" smtClean="0"/>
              <a:t>JBP: Creo</a:t>
            </a:r>
            <a:r>
              <a:rPr lang="es-CL" baseline="0" dirty="0" smtClean="0"/>
              <a:t> que se podría cambiar esta diapositiva, ya que da la idea que los puntajes fluctúan + -, en circunstancias que van aumentando. </a:t>
            </a:r>
          </a:p>
          <a:p>
            <a:r>
              <a:rPr lang="es-CL" baseline="0" dirty="0" smtClean="0"/>
              <a:t>CCG: CAMBIADA. </a:t>
            </a:r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E363CA-DA1A-4216-AF7B-59911274255B}" type="slidenum">
              <a:rPr lang="es-CL" smtClean="0"/>
              <a:t>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45895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0"/>
            <a:ext cx="457835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-12700"/>
            <a:ext cx="4608512" cy="687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073700"/>
            <a:ext cx="2016224" cy="667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5611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135320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944329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34268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105540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29909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static.ddmcdn.com/gif/blogs/6a00d8341bf67c53ef017d3db8206b970c-800wi.jpg"/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 userDrawn="1"/>
        </p:nvSpPr>
        <p:spPr>
          <a:xfrm>
            <a:off x="428625" y="1557338"/>
            <a:ext cx="792163" cy="792162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>
                <a:solidFill>
                  <a:schemeClr val="bg2">
                    <a:lumMod val="50000"/>
                  </a:schemeClr>
                </a:solidFill>
              </a:rPr>
              <a:t>01</a:t>
            </a: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1187624" y="1340768"/>
            <a:ext cx="6432376" cy="255454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CL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Transparencia Activa</a:t>
            </a:r>
          </a:p>
        </p:txBody>
      </p:sp>
      <p:sp>
        <p:nvSpPr>
          <p:cNvPr id="10" name="1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pPr>
              <a:defRPr/>
            </a:pPr>
            <a:fld id="{67ECC934-7D8B-4809-9EBB-762C881ADAAB}" type="slidenum">
              <a:rPr lang="es-CL" smtClean="0"/>
              <a:pPr>
                <a:defRPr/>
              </a:pPr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5215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5" y="6165304"/>
            <a:ext cx="1765399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9362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456723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7045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pic>
        <p:nvPicPr>
          <p:cNvPr id="6" name="Picture 1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97" y="6165304"/>
            <a:ext cx="1765399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51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14172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shormazabal\Desktop\Material para Infografías\puerta cerrada.jpg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1" y="-27384"/>
            <a:ext cx="9180512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Elipse"/>
          <p:cNvSpPr/>
          <p:nvPr userDrawn="1"/>
        </p:nvSpPr>
        <p:spPr>
          <a:xfrm>
            <a:off x="428625" y="1557338"/>
            <a:ext cx="792163" cy="792162"/>
          </a:xfrm>
          <a:prstGeom prst="ellipse">
            <a:avLst/>
          </a:prstGeom>
          <a:solidFill>
            <a:schemeClr val="bg1"/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s-CL" sz="2400" b="1" dirty="0">
                <a:solidFill>
                  <a:schemeClr val="accent5">
                    <a:lumMod val="75000"/>
                  </a:schemeClr>
                </a:solidFill>
              </a:rPr>
              <a:t>02</a:t>
            </a:r>
          </a:p>
        </p:txBody>
      </p:sp>
      <p:sp>
        <p:nvSpPr>
          <p:cNvPr id="9" name="8 CuadroTexto"/>
          <p:cNvSpPr txBox="1"/>
          <p:nvPr userDrawn="1"/>
        </p:nvSpPr>
        <p:spPr>
          <a:xfrm>
            <a:off x="1187624" y="1340768"/>
            <a:ext cx="6432376" cy="378565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s-CL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mpact" pitchFamily="34" charset="0"/>
              </a:rPr>
              <a:t>Derecho de Acceso a la Información</a:t>
            </a:r>
          </a:p>
        </p:txBody>
      </p:sp>
    </p:spTree>
    <p:extLst>
      <p:ext uri="{BB962C8B-B14F-4D97-AF65-F5344CB8AC3E}">
        <p14:creationId xmlns:p14="http://schemas.microsoft.com/office/powerpoint/2010/main" val="1512237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05" y="6165304"/>
            <a:ext cx="1765399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7791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s-CL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097" y="6165304"/>
            <a:ext cx="1765399" cy="584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39238" cy="571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512" y="637624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8318584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47922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3E3A8-5A0D-4097-BCD5-908063A6E0E2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073012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3" r:id="rId4"/>
    <p:sldLayoutId id="2147483661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CC934-7D8B-4809-9EBB-762C881ADAAB}" type="slidenum">
              <a:rPr lang="es-CL" smtClean="0"/>
              <a:pPr>
                <a:defRPr/>
              </a:pPr>
              <a:t>1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62701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pPr/>
              <a:t>10</a:t>
            </a:fld>
            <a:endParaRPr lang="es-CL"/>
          </a:p>
        </p:txBody>
      </p:sp>
      <p:sp>
        <p:nvSpPr>
          <p:cNvPr id="4" name="3 CuadroTexto"/>
          <p:cNvSpPr txBox="1"/>
          <p:nvPr/>
        </p:nvSpPr>
        <p:spPr>
          <a:xfrm>
            <a:off x="107504" y="44624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sp>
        <p:nvSpPr>
          <p:cNvPr id="5" name="4 CuadroTexto"/>
          <p:cNvSpPr txBox="1"/>
          <p:nvPr/>
        </p:nvSpPr>
        <p:spPr>
          <a:xfrm>
            <a:off x="2195736" y="6237312"/>
            <a:ext cx="32727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200" dirty="0" smtClean="0"/>
              <a:t>*Municipios con sumarios en procesos anteriores</a:t>
            </a:r>
            <a:endParaRPr lang="es-CL" sz="1200" dirty="0"/>
          </a:p>
        </p:txBody>
      </p:sp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41176"/>
            <a:ext cx="82581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054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11</a:t>
            </a:fld>
            <a:endParaRPr lang="es-CL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41176"/>
            <a:ext cx="82581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23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12</a:t>
            </a:fld>
            <a:endParaRPr lang="es-CL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41176"/>
            <a:ext cx="82581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7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13</a:t>
            </a:fld>
            <a:endParaRPr lang="es-CL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41176"/>
            <a:ext cx="82581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7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14</a:t>
            </a:fld>
            <a:endParaRPr lang="es-CL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41176"/>
            <a:ext cx="82581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7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15</a:t>
            </a:fld>
            <a:endParaRPr lang="es-CL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41176"/>
            <a:ext cx="82581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97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16</a:t>
            </a:fld>
            <a:endParaRPr lang="es-CL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41176"/>
            <a:ext cx="82581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639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17</a:t>
            </a:fld>
            <a:endParaRPr lang="es-CL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41176"/>
            <a:ext cx="82581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5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18</a:t>
            </a:fld>
            <a:endParaRPr lang="es-CL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41176"/>
            <a:ext cx="82581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5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19</a:t>
            </a:fld>
            <a:endParaRPr lang="es-CL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41176"/>
            <a:ext cx="82581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5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47 Grupo"/>
          <p:cNvGrpSpPr/>
          <p:nvPr/>
        </p:nvGrpSpPr>
        <p:grpSpPr>
          <a:xfrm>
            <a:off x="404715" y="1000961"/>
            <a:ext cx="1647005" cy="1635951"/>
            <a:chOff x="3546578" y="4526820"/>
            <a:chExt cx="1959807" cy="1959807"/>
          </a:xfrm>
        </p:grpSpPr>
        <p:pic>
          <p:nvPicPr>
            <p:cNvPr id="49" name="Picture 11" descr="C:\Users\ccastillo\Desktop\Timbre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2097">
              <a:off x="3546578" y="4526820"/>
              <a:ext cx="1959807" cy="195980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0329099">
              <a:off x="3612465" y="5312539"/>
              <a:ext cx="1876425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2" name="51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Transparencia </a:t>
            </a:r>
            <a:r>
              <a:rPr lang="es-CL" sz="2200" b="1" dirty="0" smtClean="0">
                <a:latin typeface="Rockwell" panose="02060603020205020403" pitchFamily="18" charset="0"/>
              </a:rPr>
              <a:t>Activa</a:t>
            </a:r>
            <a:r>
              <a:rPr lang="es-CL" sz="2400" b="1" dirty="0" smtClean="0">
                <a:latin typeface="Rockwell" panose="02060603020205020403" pitchFamily="18" charset="0"/>
              </a:rPr>
              <a:t>: </a:t>
            </a:r>
            <a:r>
              <a:rPr lang="es-CL" sz="2400" dirty="0" smtClean="0">
                <a:latin typeface="Rockwell" panose="02060603020205020403" pitchFamily="18" charset="0"/>
              </a:rPr>
              <a:t>Cumplimiento histórico</a:t>
            </a:r>
            <a:endParaRPr lang="es-CL" sz="2400" dirty="0">
              <a:latin typeface="Rockwell" panose="02060603020205020403" pitchFamily="18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DE FISCALIZACIÓN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2</a:t>
            </a:fld>
            <a:endParaRPr lang="es-CL"/>
          </a:p>
        </p:txBody>
      </p:sp>
      <p:grpSp>
        <p:nvGrpSpPr>
          <p:cNvPr id="10" name="9 Grupo"/>
          <p:cNvGrpSpPr/>
          <p:nvPr/>
        </p:nvGrpSpPr>
        <p:grpSpPr>
          <a:xfrm>
            <a:off x="1608031" y="3880586"/>
            <a:ext cx="880369" cy="1353724"/>
            <a:chOff x="1536023" y="4143466"/>
            <a:chExt cx="880369" cy="1353724"/>
          </a:xfrm>
        </p:grpSpPr>
        <p:grpSp>
          <p:nvGrpSpPr>
            <p:cNvPr id="89" name="88 Grupo"/>
            <p:cNvGrpSpPr/>
            <p:nvPr/>
          </p:nvGrpSpPr>
          <p:grpSpPr>
            <a:xfrm>
              <a:off x="1676974" y="4505895"/>
              <a:ext cx="651137" cy="991295"/>
              <a:chOff x="1666911" y="4185526"/>
              <a:chExt cx="792088" cy="1102415"/>
            </a:xfrm>
          </p:grpSpPr>
          <p:grpSp>
            <p:nvGrpSpPr>
              <p:cNvPr id="90" name="89 Grupo"/>
              <p:cNvGrpSpPr/>
              <p:nvPr/>
            </p:nvGrpSpPr>
            <p:grpSpPr>
              <a:xfrm>
                <a:off x="1666911" y="4185526"/>
                <a:ext cx="792088" cy="1102415"/>
                <a:chOff x="1547664" y="3217416"/>
                <a:chExt cx="648072" cy="1017573"/>
              </a:xfrm>
            </p:grpSpPr>
            <p:pic>
              <p:nvPicPr>
                <p:cNvPr id="92" name="Picture 9" descr="C:\Users\ccastillo\Desktop\AAA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664" y="3586917"/>
                  <a:ext cx="648072" cy="64807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93" name="Picture 15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668500" y="3217416"/>
                  <a:ext cx="406400" cy="3556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91" name="90 CuadroTexto"/>
              <p:cNvSpPr txBox="1"/>
              <p:nvPr/>
            </p:nvSpPr>
            <p:spPr>
              <a:xfrm>
                <a:off x="1733217" y="4913047"/>
                <a:ext cx="601267" cy="3201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1400" dirty="0" smtClean="0"/>
                  <a:t>2012</a:t>
                </a:r>
                <a:endParaRPr lang="es-CL" sz="1400" dirty="0"/>
              </a:p>
            </p:txBody>
          </p:sp>
        </p:grpSp>
        <p:sp>
          <p:nvSpPr>
            <p:cNvPr id="94" name="93 CuadroTexto"/>
            <p:cNvSpPr txBox="1"/>
            <p:nvPr/>
          </p:nvSpPr>
          <p:spPr>
            <a:xfrm>
              <a:off x="1536023" y="4143466"/>
              <a:ext cx="8803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>
                  <a:solidFill>
                    <a:srgbClr val="0070C0"/>
                  </a:solidFill>
                </a:rPr>
                <a:t>30,26%</a:t>
              </a:r>
              <a:endParaRPr lang="es-CL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1" name="10 Grupo"/>
          <p:cNvGrpSpPr/>
          <p:nvPr/>
        </p:nvGrpSpPr>
        <p:grpSpPr>
          <a:xfrm>
            <a:off x="1608031" y="2953774"/>
            <a:ext cx="1292222" cy="1249882"/>
            <a:chOff x="1536023" y="3216654"/>
            <a:chExt cx="1292222" cy="1249882"/>
          </a:xfrm>
        </p:grpSpPr>
        <p:sp>
          <p:nvSpPr>
            <p:cNvPr id="95" name="94 Flecha circular"/>
            <p:cNvSpPr/>
            <p:nvPr/>
          </p:nvSpPr>
          <p:spPr>
            <a:xfrm rot="18588883">
              <a:off x="1924562" y="3562854"/>
              <a:ext cx="815993" cy="991372"/>
            </a:xfrm>
            <a:prstGeom prst="circularArrow">
              <a:avLst>
                <a:gd name="adj1" fmla="val 0"/>
                <a:gd name="adj2" fmla="val 232912"/>
                <a:gd name="adj3" fmla="val 1320330"/>
                <a:gd name="adj4" fmla="val 13459453"/>
                <a:gd name="adj5" fmla="val 2861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96" name="95 Rectángulo"/>
            <p:cNvSpPr/>
            <p:nvPr/>
          </p:nvSpPr>
          <p:spPr>
            <a:xfrm>
              <a:off x="1536023" y="3216654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>
                  <a:solidFill>
                    <a:srgbClr val="F3492D"/>
                  </a:solidFill>
                </a:rPr>
                <a:t>+17,2</a:t>
              </a:r>
            </a:p>
          </p:txBody>
        </p:sp>
      </p:grpSp>
      <p:grpSp>
        <p:nvGrpSpPr>
          <p:cNvPr id="9" name="8 Grupo"/>
          <p:cNvGrpSpPr/>
          <p:nvPr/>
        </p:nvGrpSpPr>
        <p:grpSpPr>
          <a:xfrm>
            <a:off x="2594934" y="3633784"/>
            <a:ext cx="957313" cy="1600526"/>
            <a:chOff x="2522926" y="3896664"/>
            <a:chExt cx="957313" cy="1600526"/>
          </a:xfrm>
        </p:grpSpPr>
        <p:grpSp>
          <p:nvGrpSpPr>
            <p:cNvPr id="97" name="96 Grupo"/>
            <p:cNvGrpSpPr/>
            <p:nvPr/>
          </p:nvGrpSpPr>
          <p:grpSpPr>
            <a:xfrm>
              <a:off x="2666942" y="4294665"/>
              <a:ext cx="724611" cy="1202525"/>
              <a:chOff x="3175844" y="3835603"/>
              <a:chExt cx="958791" cy="1432927"/>
            </a:xfrm>
          </p:grpSpPr>
          <p:pic>
            <p:nvPicPr>
              <p:cNvPr id="98" name="Picture 9" descr="C:\Users\ccastillo\Desktop\AAA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75844" y="4315284"/>
                <a:ext cx="958791" cy="95324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99" name="Picture 11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66172" y="3835603"/>
                <a:ext cx="633380" cy="4610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0" name="99 CuadroTexto"/>
              <p:cNvSpPr txBox="1"/>
              <p:nvPr/>
            </p:nvSpPr>
            <p:spPr>
              <a:xfrm>
                <a:off x="3223390" y="4804954"/>
                <a:ext cx="863697" cy="44009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dirty="0" smtClean="0"/>
                  <a:t>2013</a:t>
                </a:r>
                <a:endParaRPr lang="es-CL" dirty="0"/>
              </a:p>
            </p:txBody>
          </p:sp>
        </p:grpSp>
        <p:sp>
          <p:nvSpPr>
            <p:cNvPr id="101" name="100 CuadroTexto"/>
            <p:cNvSpPr txBox="1"/>
            <p:nvPr/>
          </p:nvSpPr>
          <p:spPr>
            <a:xfrm>
              <a:off x="2522926" y="3896664"/>
              <a:ext cx="95731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2000" b="1" dirty="0" smtClean="0">
                  <a:solidFill>
                    <a:srgbClr val="0070C0"/>
                  </a:solidFill>
                </a:rPr>
                <a:t>47,43%</a:t>
              </a:r>
              <a:endParaRPr lang="es-CL" sz="2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2" name="11 Grupo"/>
          <p:cNvGrpSpPr/>
          <p:nvPr/>
        </p:nvGrpSpPr>
        <p:grpSpPr>
          <a:xfrm>
            <a:off x="2616143" y="2352558"/>
            <a:ext cx="1457051" cy="1511136"/>
            <a:chOff x="2544135" y="2615438"/>
            <a:chExt cx="1457051" cy="1511136"/>
          </a:xfrm>
        </p:grpSpPr>
        <p:sp>
          <p:nvSpPr>
            <p:cNvPr id="102" name="101 Flecha circular"/>
            <p:cNvSpPr/>
            <p:nvPr/>
          </p:nvSpPr>
          <p:spPr>
            <a:xfrm rot="18588883">
              <a:off x="2806196" y="2931585"/>
              <a:ext cx="1092033" cy="1297946"/>
            </a:xfrm>
            <a:prstGeom prst="circularArrow">
              <a:avLst>
                <a:gd name="adj1" fmla="val 0"/>
                <a:gd name="adj2" fmla="val 232912"/>
                <a:gd name="adj3" fmla="val 1320330"/>
                <a:gd name="adj4" fmla="val 12587541"/>
                <a:gd name="adj5" fmla="val 2861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03" name="102 Rectángulo"/>
            <p:cNvSpPr/>
            <p:nvPr/>
          </p:nvSpPr>
          <p:spPr>
            <a:xfrm>
              <a:off x="2544135" y="2615438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>
                  <a:solidFill>
                    <a:srgbClr val="F3492D"/>
                  </a:solidFill>
                </a:rPr>
                <a:t>+7,3</a:t>
              </a:r>
              <a:endParaRPr lang="es-CL" sz="2000" b="1" dirty="0">
                <a:solidFill>
                  <a:srgbClr val="F3492D"/>
                </a:solidFill>
              </a:endParaRPr>
            </a:p>
          </p:txBody>
        </p:sp>
      </p:grpSp>
      <p:grpSp>
        <p:nvGrpSpPr>
          <p:cNvPr id="8" name="7 Grupo"/>
          <p:cNvGrpSpPr/>
          <p:nvPr/>
        </p:nvGrpSpPr>
        <p:grpSpPr>
          <a:xfrm>
            <a:off x="3578492" y="3150634"/>
            <a:ext cx="1269899" cy="2093023"/>
            <a:chOff x="3506484" y="3413514"/>
            <a:chExt cx="1269899" cy="2093023"/>
          </a:xfrm>
        </p:grpSpPr>
        <p:grpSp>
          <p:nvGrpSpPr>
            <p:cNvPr id="104" name="103 Grupo"/>
            <p:cNvGrpSpPr/>
            <p:nvPr/>
          </p:nvGrpSpPr>
          <p:grpSpPr>
            <a:xfrm>
              <a:off x="3707942" y="3851669"/>
              <a:ext cx="849244" cy="1654868"/>
              <a:chOff x="4868136" y="3140968"/>
              <a:chExt cx="1152128" cy="2133072"/>
            </a:xfrm>
          </p:grpSpPr>
          <p:grpSp>
            <p:nvGrpSpPr>
              <p:cNvPr id="105" name="104 Grupo"/>
              <p:cNvGrpSpPr/>
              <p:nvPr/>
            </p:nvGrpSpPr>
            <p:grpSpPr>
              <a:xfrm>
                <a:off x="4868136" y="3140968"/>
                <a:ext cx="1152128" cy="2133072"/>
                <a:chOff x="4427984" y="2348880"/>
                <a:chExt cx="972108" cy="1872208"/>
              </a:xfrm>
            </p:grpSpPr>
            <p:pic>
              <p:nvPicPr>
                <p:cNvPr id="107" name="Picture 9" descr="C:\Users\ccastillo\Desktop\AAA.png"/>
                <p:cNvPicPr>
                  <a:picLocks noChangeAspect="1" noChangeArrowheads="1"/>
                </p:cNvPicPr>
                <p:nvPr/>
              </p:nvPicPr>
              <p:blipFill>
                <a:blip r:embed="rId5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27984" y="3248980"/>
                  <a:ext cx="972108" cy="97210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08" name="Picture 12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01546" y="2348880"/>
                  <a:ext cx="618526" cy="86754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06" name="105 CuadroTexto"/>
              <p:cNvSpPr txBox="1"/>
              <p:nvPr/>
            </p:nvSpPr>
            <p:spPr>
              <a:xfrm>
                <a:off x="4966632" y="4737462"/>
                <a:ext cx="955135" cy="5157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2000" dirty="0" smtClean="0"/>
                  <a:t>2014</a:t>
                </a:r>
                <a:endParaRPr lang="es-CL" sz="2000" dirty="0"/>
              </a:p>
            </p:txBody>
          </p:sp>
        </p:grpSp>
        <p:sp>
          <p:nvSpPr>
            <p:cNvPr id="109" name="108 CuadroTexto"/>
            <p:cNvSpPr txBox="1"/>
            <p:nvPr/>
          </p:nvSpPr>
          <p:spPr>
            <a:xfrm>
              <a:off x="3506484" y="3413514"/>
              <a:ext cx="126989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2800" b="1" dirty="0" smtClean="0">
                  <a:solidFill>
                    <a:srgbClr val="0070C0"/>
                  </a:solidFill>
                </a:rPr>
                <a:t>56,09%</a:t>
              </a:r>
              <a:endParaRPr lang="es-CL" sz="28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3" name="12 Grupo"/>
          <p:cNvGrpSpPr/>
          <p:nvPr/>
        </p:nvGrpSpPr>
        <p:grpSpPr>
          <a:xfrm>
            <a:off x="3931576" y="1848502"/>
            <a:ext cx="1502719" cy="1556771"/>
            <a:chOff x="3859568" y="2111382"/>
            <a:chExt cx="1502719" cy="1556771"/>
          </a:xfrm>
        </p:grpSpPr>
        <p:sp>
          <p:nvSpPr>
            <p:cNvPr id="110" name="109 Flecha circular"/>
            <p:cNvSpPr/>
            <p:nvPr/>
          </p:nvSpPr>
          <p:spPr>
            <a:xfrm rot="18588883">
              <a:off x="4100343" y="2406210"/>
              <a:ext cx="1158605" cy="1365282"/>
            </a:xfrm>
            <a:prstGeom prst="circularArrow">
              <a:avLst>
                <a:gd name="adj1" fmla="val 0"/>
                <a:gd name="adj2" fmla="val 232912"/>
                <a:gd name="adj3" fmla="val 1320330"/>
                <a:gd name="adj4" fmla="val 12587541"/>
                <a:gd name="adj5" fmla="val 2861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  <p:sp>
          <p:nvSpPr>
            <p:cNvPr id="111" name="110 Rectángulo"/>
            <p:cNvSpPr/>
            <p:nvPr/>
          </p:nvSpPr>
          <p:spPr>
            <a:xfrm>
              <a:off x="3859568" y="2111382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>
                  <a:solidFill>
                    <a:srgbClr val="F3492D"/>
                  </a:solidFill>
                </a:rPr>
                <a:t>+8,7</a:t>
              </a:r>
              <a:endParaRPr lang="es-CL" sz="2000" b="1" dirty="0">
                <a:solidFill>
                  <a:srgbClr val="F3492D"/>
                </a:solidFill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856495" y="2667483"/>
            <a:ext cx="1576072" cy="2576174"/>
            <a:chOff x="4784487" y="2930363"/>
            <a:chExt cx="1576072" cy="2576174"/>
          </a:xfrm>
        </p:grpSpPr>
        <p:grpSp>
          <p:nvGrpSpPr>
            <p:cNvPr id="112" name="111 Grupo"/>
            <p:cNvGrpSpPr/>
            <p:nvPr/>
          </p:nvGrpSpPr>
          <p:grpSpPr>
            <a:xfrm>
              <a:off x="4950104" y="3535125"/>
              <a:ext cx="1065268" cy="1971412"/>
              <a:chOff x="6648591" y="2780928"/>
              <a:chExt cx="1512168" cy="2493112"/>
            </a:xfrm>
          </p:grpSpPr>
          <p:grpSp>
            <p:nvGrpSpPr>
              <p:cNvPr id="113" name="112 Grupo"/>
              <p:cNvGrpSpPr/>
              <p:nvPr/>
            </p:nvGrpSpPr>
            <p:grpSpPr>
              <a:xfrm>
                <a:off x="6648591" y="2780928"/>
                <a:ext cx="1512168" cy="2493112"/>
                <a:chOff x="6084168" y="1944000"/>
                <a:chExt cx="1296144" cy="2277088"/>
              </a:xfrm>
            </p:grpSpPr>
            <p:pic>
              <p:nvPicPr>
                <p:cNvPr id="115" name="Picture 9" descr="C:\Users\ccastillo\Desktop\AAA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084168" y="2924944"/>
                  <a:ext cx="1296144" cy="129614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16" name="Picture 13"/>
                <p:cNvPicPr>
                  <a:picLocks noChangeAspect="1" noChangeArrowheads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380515" y="1944000"/>
                  <a:ext cx="927789" cy="9378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sp>
            <p:nvSpPr>
              <p:cNvPr id="114" name="113 CuadroTexto"/>
              <p:cNvSpPr txBox="1"/>
              <p:nvPr/>
            </p:nvSpPr>
            <p:spPr>
              <a:xfrm>
                <a:off x="6882455" y="4643189"/>
                <a:ext cx="806632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CL" sz="2400" dirty="0" smtClean="0"/>
                  <a:t>2015</a:t>
                </a:r>
                <a:endParaRPr lang="es-CL" sz="2400" dirty="0"/>
              </a:p>
            </p:txBody>
          </p:sp>
        </p:grpSp>
        <p:sp>
          <p:nvSpPr>
            <p:cNvPr id="117" name="116 CuadroTexto"/>
            <p:cNvSpPr txBox="1"/>
            <p:nvPr/>
          </p:nvSpPr>
          <p:spPr>
            <a:xfrm>
              <a:off x="4784487" y="2930363"/>
              <a:ext cx="157607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3600" b="1" dirty="0" smtClean="0">
                  <a:solidFill>
                    <a:srgbClr val="0070C0"/>
                  </a:solidFill>
                </a:rPr>
                <a:t>64,74%</a:t>
              </a:r>
              <a:endParaRPr lang="es-CL" sz="36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6" name="5 Grupo"/>
          <p:cNvGrpSpPr/>
          <p:nvPr/>
        </p:nvGrpSpPr>
        <p:grpSpPr>
          <a:xfrm>
            <a:off x="6298423" y="1873654"/>
            <a:ext cx="1729961" cy="3384375"/>
            <a:chOff x="6226415" y="2136534"/>
            <a:chExt cx="1729961" cy="3384375"/>
          </a:xfrm>
        </p:grpSpPr>
        <p:grpSp>
          <p:nvGrpSpPr>
            <p:cNvPr id="118" name="117 Grupo"/>
            <p:cNvGrpSpPr/>
            <p:nvPr/>
          </p:nvGrpSpPr>
          <p:grpSpPr>
            <a:xfrm>
              <a:off x="6353645" y="2739824"/>
              <a:ext cx="1458715" cy="2781085"/>
              <a:chOff x="6660232" y="1539370"/>
              <a:chExt cx="2266950" cy="3950693"/>
            </a:xfrm>
          </p:grpSpPr>
          <p:pic>
            <p:nvPicPr>
              <p:cNvPr id="119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60232" y="1539370"/>
                <a:ext cx="2266950" cy="2114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20" name="119 Grupo"/>
              <p:cNvGrpSpPr/>
              <p:nvPr/>
            </p:nvGrpSpPr>
            <p:grpSpPr>
              <a:xfrm>
                <a:off x="6876256" y="3653920"/>
                <a:ext cx="1872208" cy="1836143"/>
                <a:chOff x="6648591" y="3854932"/>
                <a:chExt cx="1512168" cy="1419107"/>
              </a:xfrm>
            </p:grpSpPr>
            <p:pic>
              <p:nvPicPr>
                <p:cNvPr id="121" name="Picture 9" descr="C:\Users\ccastillo\Desktop\AAA.png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648591" y="3854932"/>
                  <a:ext cx="1512168" cy="141910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2" name="121 CuadroTexto"/>
                <p:cNvSpPr txBox="1"/>
                <p:nvPr/>
              </p:nvSpPr>
              <p:spPr>
                <a:xfrm>
                  <a:off x="6835652" y="4641572"/>
                  <a:ext cx="739552" cy="40438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s-CL" sz="2800" b="1" dirty="0" smtClean="0"/>
                    <a:t>2016</a:t>
                  </a:r>
                  <a:endParaRPr lang="es-CL" sz="2400" b="1" dirty="0"/>
                </a:p>
              </p:txBody>
            </p:sp>
          </p:grpSp>
        </p:grpSp>
        <p:sp>
          <p:nvSpPr>
            <p:cNvPr id="125" name="124 CuadroTexto"/>
            <p:cNvSpPr txBox="1"/>
            <p:nvPr/>
          </p:nvSpPr>
          <p:spPr>
            <a:xfrm>
              <a:off x="6226415" y="2136534"/>
              <a:ext cx="172996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sz="4000" b="1" smtClean="0">
                  <a:solidFill>
                    <a:srgbClr val="0070C0"/>
                  </a:solidFill>
                </a:rPr>
                <a:t>76,98%</a:t>
              </a:r>
              <a:endParaRPr lang="es-CL" sz="40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333311" y="1124744"/>
            <a:ext cx="1289536" cy="1541624"/>
            <a:chOff x="5261303" y="1387624"/>
            <a:chExt cx="1289536" cy="1541624"/>
          </a:xfrm>
        </p:grpSpPr>
        <p:sp>
          <p:nvSpPr>
            <p:cNvPr id="124" name="123 Rectángulo"/>
            <p:cNvSpPr/>
            <p:nvPr/>
          </p:nvSpPr>
          <p:spPr>
            <a:xfrm>
              <a:off x="5436096" y="1387624"/>
              <a:ext cx="914400" cy="4572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CL" sz="2000" b="1" dirty="0" smtClean="0">
                  <a:solidFill>
                    <a:srgbClr val="F3492D"/>
                  </a:solidFill>
                </a:rPr>
                <a:t>+12,2</a:t>
              </a:r>
              <a:endParaRPr lang="es-CL" sz="2000" b="1" dirty="0">
                <a:solidFill>
                  <a:srgbClr val="F3492D"/>
                </a:solidFill>
              </a:endParaRPr>
            </a:p>
          </p:txBody>
        </p:sp>
        <p:sp>
          <p:nvSpPr>
            <p:cNvPr id="127" name="126 Flecha circular"/>
            <p:cNvSpPr/>
            <p:nvPr/>
          </p:nvSpPr>
          <p:spPr>
            <a:xfrm rot="18588883">
              <a:off x="5365086" y="1743496"/>
              <a:ext cx="1081969" cy="1289536"/>
            </a:xfrm>
            <a:prstGeom prst="circularArrow">
              <a:avLst>
                <a:gd name="adj1" fmla="val 0"/>
                <a:gd name="adj2" fmla="val 232912"/>
                <a:gd name="adj3" fmla="val 1320330"/>
                <a:gd name="adj4" fmla="val 12587541"/>
                <a:gd name="adj5" fmla="val 2861"/>
              </a:avLst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</p:sp>
      </p:grpSp>
      <p:grpSp>
        <p:nvGrpSpPr>
          <p:cNvPr id="16" name="15 Grupo"/>
          <p:cNvGrpSpPr/>
          <p:nvPr/>
        </p:nvGrpSpPr>
        <p:grpSpPr>
          <a:xfrm>
            <a:off x="683568" y="5229200"/>
            <a:ext cx="7237617" cy="464974"/>
            <a:chOff x="683568" y="5268282"/>
            <a:chExt cx="7237617" cy="464974"/>
          </a:xfrm>
        </p:grpSpPr>
        <p:pic>
          <p:nvPicPr>
            <p:cNvPr id="1030" name="Picture 6" descr="C:\Users\ccastillo\Desktop\g4092.png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5268282"/>
              <a:ext cx="7237617" cy="4649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14 CuadroTexto"/>
            <p:cNvSpPr txBox="1"/>
            <p:nvPr/>
          </p:nvSpPr>
          <p:spPr>
            <a:xfrm>
              <a:off x="870749" y="5268282"/>
              <a:ext cx="74892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dirty="0" smtClean="0">
                  <a:solidFill>
                    <a:schemeClr val="bg1"/>
                  </a:solidFill>
                  <a:latin typeface="Arial Black" panose="020B0A04020102020204" pitchFamily="34" charset="0"/>
                </a:rPr>
                <a:t>AÑO</a:t>
              </a:r>
              <a:endParaRPr lang="es-CL" dirty="0">
                <a:solidFill>
                  <a:schemeClr val="bg1"/>
                </a:solidFill>
                <a:latin typeface="Arial Black" panose="020B0A040201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334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20</a:t>
            </a:fld>
            <a:endParaRPr lang="es-CL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641176"/>
            <a:ext cx="8258175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5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5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21</a:t>
            </a:fld>
            <a:endParaRPr lang="es-CL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846263"/>
            <a:ext cx="8258175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Ranking 2016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8" name="Picture 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44624"/>
            <a:ext cx="268605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454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60020572"/>
              </p:ext>
            </p:extLst>
          </p:nvPr>
        </p:nvGraphicFramePr>
        <p:xfrm>
          <a:off x="107504" y="1052736"/>
          <a:ext cx="8856984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Transparencia </a:t>
            </a:r>
            <a:r>
              <a:rPr lang="es-CL" sz="2200" b="1" dirty="0" smtClean="0">
                <a:latin typeface="Rockwell" panose="02060603020205020403" pitchFamily="18" charset="0"/>
              </a:rPr>
              <a:t>Activa</a:t>
            </a:r>
            <a:r>
              <a:rPr lang="es-CL" sz="2400" b="1" dirty="0" smtClean="0">
                <a:latin typeface="Rockwell" panose="02060603020205020403" pitchFamily="18" charset="0"/>
              </a:rPr>
              <a:t>: </a:t>
            </a:r>
            <a:r>
              <a:rPr lang="es-CL" sz="2400" dirty="0" smtClean="0">
                <a:latin typeface="Rockwell" panose="02060603020205020403" pitchFamily="18" charset="0"/>
              </a:rPr>
              <a:t>Cumplimiento por ítem</a:t>
            </a:r>
            <a:endParaRPr lang="es-CL" sz="2400" dirty="0">
              <a:latin typeface="Rockwell" panose="02060603020205020403" pitchFamily="18" charset="0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DE FISCALIZACIÓN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6977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796642"/>
            <a:ext cx="32624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 smtClean="0">
                <a:latin typeface="Rockwell" panose="02060603020205020403" pitchFamily="18" charset="0"/>
              </a:rPr>
              <a:t>ÍTEM 1.11 - Presupuesto</a:t>
            </a:r>
            <a:endParaRPr lang="es-CL" sz="2000" b="1" dirty="0">
              <a:latin typeface="Rockwell" panose="02060603020205020403" pitchFamily="18" charset="0"/>
            </a:endParaRPr>
          </a:p>
        </p:txBody>
      </p:sp>
      <p:graphicFrame>
        <p:nvGraphicFramePr>
          <p:cNvPr id="3" name="2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016076"/>
              </p:ext>
            </p:extLst>
          </p:nvPr>
        </p:nvGraphicFramePr>
        <p:xfrm>
          <a:off x="198564" y="1052736"/>
          <a:ext cx="4877491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6" name="5 Grupo"/>
          <p:cNvGrpSpPr/>
          <p:nvPr/>
        </p:nvGrpSpPr>
        <p:grpSpPr>
          <a:xfrm>
            <a:off x="3851920" y="1628800"/>
            <a:ext cx="1584176" cy="1368152"/>
            <a:chOff x="3851920" y="1628800"/>
            <a:chExt cx="1584176" cy="1368152"/>
          </a:xfrm>
        </p:grpSpPr>
        <p:sp>
          <p:nvSpPr>
            <p:cNvPr id="5" name="4 Rectángulo"/>
            <p:cNvSpPr/>
            <p:nvPr/>
          </p:nvSpPr>
          <p:spPr>
            <a:xfrm>
              <a:off x="3851920" y="1628800"/>
              <a:ext cx="1584176" cy="136815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3074" name="Picture 2" descr="https://encrypted-tbn2.gstatic.com/images?q=tbn:ANd9GcR3Iv3LY-qNthIU2zJgFZL-tC_fuaHitlpyNHrum7wVD9Ww804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9" y="1700808"/>
              <a:ext cx="1368152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3 CuadroTexto"/>
            <p:cNvSpPr txBox="1"/>
            <p:nvPr/>
          </p:nvSpPr>
          <p:spPr>
            <a:xfrm>
              <a:off x="4067944" y="1835532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+12,00</a:t>
              </a:r>
              <a:endParaRPr lang="es-CL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5292081" y="692696"/>
            <a:ext cx="389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u="sng" dirty="0" smtClean="0">
                <a:latin typeface="Rockwell" panose="02060603020205020403" pitchFamily="18" charset="0"/>
              </a:rPr>
              <a:t>Principales Incumplimientos</a:t>
            </a:r>
            <a:endParaRPr lang="es-CL" sz="2000" b="1" u="sng" dirty="0">
              <a:latin typeface="Rockwell" panose="02060603020205020403" pitchFamily="18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580113" y="1340768"/>
            <a:ext cx="33123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 smtClean="0"/>
              <a:t>No publica pasivos del área Educación y Salud.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No publica estados de Situación financiera.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Información Desactualizada.</a:t>
            </a:r>
            <a:endParaRPr lang="es-CL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82281" y="3513202"/>
            <a:ext cx="340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Afecta el Control Ciudadano</a:t>
            </a:r>
            <a:endParaRPr lang="es-CL" sz="24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8" name="7 Cerrar llave"/>
          <p:cNvSpPr/>
          <p:nvPr/>
        </p:nvSpPr>
        <p:spPr>
          <a:xfrm rot="5400000">
            <a:off x="2087724" y="2960948"/>
            <a:ext cx="504056" cy="30243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0" name="9 CuadroTexto"/>
          <p:cNvSpPr txBox="1"/>
          <p:nvPr/>
        </p:nvSpPr>
        <p:spPr>
          <a:xfrm>
            <a:off x="467544" y="486916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just">
              <a:buFont typeface="+mj-lt"/>
              <a:buAutoNum type="arabicPeriod"/>
            </a:pPr>
            <a:r>
              <a:rPr lang="es-CL" sz="1600" dirty="0" smtClean="0">
                <a:solidFill>
                  <a:schemeClr val="tx1"/>
                </a:solidFill>
              </a:rPr>
              <a:t> No pueden conocer como se ha ido cumpliendo los programas propuestos por alcaldes.</a:t>
            </a:r>
          </a:p>
          <a:p>
            <a:pPr marL="173038" indent="-173038" algn="just">
              <a:buFont typeface="+mj-lt"/>
              <a:buAutoNum type="arabicPeriod"/>
            </a:pPr>
            <a:r>
              <a:rPr lang="es-CL" sz="1600" dirty="0" smtClean="0">
                <a:solidFill>
                  <a:schemeClr val="tx1"/>
                </a:solidFill>
              </a:rPr>
              <a:t>Desinformados respecto a montos asignados a salud y educación.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Transparencia </a:t>
            </a:r>
            <a:r>
              <a:rPr lang="es-CL" sz="2200" b="1" dirty="0" smtClean="0">
                <a:latin typeface="Rockwell" panose="02060603020205020403" pitchFamily="18" charset="0"/>
              </a:rPr>
              <a:t>Activa</a:t>
            </a:r>
            <a:r>
              <a:rPr lang="es-CL" sz="2400" b="1" dirty="0" smtClean="0">
                <a:latin typeface="Rockwell" panose="02060603020205020403" pitchFamily="18" charset="0"/>
              </a:rPr>
              <a:t>: </a:t>
            </a:r>
            <a:r>
              <a:rPr lang="es-CL" sz="2400" dirty="0" smtClean="0">
                <a:latin typeface="Rockwell" panose="02060603020205020403" pitchFamily="18" charset="0"/>
              </a:rPr>
              <a:t>Ítems peor Evaluados</a:t>
            </a:r>
            <a:endParaRPr lang="es-CL" sz="2400" dirty="0">
              <a:latin typeface="Rockwell" panose="02060603020205020403" pitchFamily="18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DE FISCALIZACIÓN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1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4</a:t>
            </a:fld>
            <a:endParaRPr lang="es-CL"/>
          </a:p>
        </p:txBody>
      </p:sp>
      <p:sp>
        <p:nvSpPr>
          <p:cNvPr id="13" name="12 Flecha abajo"/>
          <p:cNvSpPr/>
          <p:nvPr/>
        </p:nvSpPr>
        <p:spPr>
          <a:xfrm>
            <a:off x="6732240" y="2924944"/>
            <a:ext cx="720080" cy="78773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Rectángulo redondeado"/>
          <p:cNvSpPr/>
          <p:nvPr/>
        </p:nvSpPr>
        <p:spPr>
          <a:xfrm>
            <a:off x="5292081" y="3928700"/>
            <a:ext cx="3600400" cy="180455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es-CL" dirty="0" smtClean="0"/>
              <a:t>Asignaciones del personal y bonos.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Productos farmacéuticos.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Capacitaciones.</a:t>
            </a:r>
          </a:p>
          <a:p>
            <a:pPr marL="285750" indent="-285750">
              <a:buFontTx/>
              <a:buChar char="-"/>
            </a:pPr>
            <a:r>
              <a:rPr lang="es-CL" dirty="0" smtClean="0"/>
              <a:t>Información publicada en CGR.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30230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9" grpId="0"/>
      <p:bldP spid="7" grpId="0"/>
      <p:bldP spid="11" grpId="0"/>
      <p:bldP spid="8" grpId="0" animBg="1"/>
      <p:bldP spid="10" grpId="0"/>
      <p:bldP spid="13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796642"/>
            <a:ext cx="395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 smtClean="0">
                <a:latin typeface="Rockwell" panose="02060603020205020403" pitchFamily="18" charset="0"/>
              </a:rPr>
              <a:t>Mecanismos de Participación</a:t>
            </a:r>
            <a:endParaRPr lang="es-CL" sz="2000" b="1" dirty="0">
              <a:latin typeface="Rockwell" panose="02060603020205020403" pitchFamily="18" charset="0"/>
            </a:endParaRPr>
          </a:p>
        </p:txBody>
      </p:sp>
      <p:graphicFrame>
        <p:nvGraphicFramePr>
          <p:cNvPr id="3" name="3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6935387"/>
              </p:ext>
            </p:extLst>
          </p:nvPr>
        </p:nvGraphicFramePr>
        <p:xfrm>
          <a:off x="257348" y="1124744"/>
          <a:ext cx="467469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3851920" y="1628800"/>
            <a:ext cx="1584176" cy="1368152"/>
            <a:chOff x="3851920" y="1628800"/>
            <a:chExt cx="1584176" cy="1368152"/>
          </a:xfrm>
        </p:grpSpPr>
        <p:sp>
          <p:nvSpPr>
            <p:cNvPr id="6" name="5 Rectángulo"/>
            <p:cNvSpPr/>
            <p:nvPr/>
          </p:nvSpPr>
          <p:spPr>
            <a:xfrm>
              <a:off x="3851920" y="1628800"/>
              <a:ext cx="1584176" cy="136815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7" name="Picture 2" descr="https://encrypted-tbn2.gstatic.com/images?q=tbn:ANd9GcR3Iv3LY-qNthIU2zJgFZL-tC_fuaHitlpyNHrum7wVD9Ww804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9" y="1700808"/>
              <a:ext cx="1368152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4067944" y="1835532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+14,03</a:t>
              </a:r>
              <a:endParaRPr lang="es-CL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5292081" y="764704"/>
            <a:ext cx="389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u="sng" dirty="0" smtClean="0">
                <a:latin typeface="Rockwell" panose="02060603020205020403" pitchFamily="18" charset="0"/>
              </a:rPr>
              <a:t>Principales Incumplimientos</a:t>
            </a:r>
            <a:endParaRPr lang="es-CL" sz="2000" b="1" u="sng" dirty="0">
              <a:latin typeface="Rockwell" panose="02060603020205020403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80113" y="14127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 smtClean="0"/>
              <a:t>No presenta cada uno de los Mecanismos indicados en la Norma de participación ciudadana.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82281" y="3513202"/>
            <a:ext cx="34021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Ciudadanía no puede Participar</a:t>
            </a:r>
            <a:endParaRPr lang="es-CL" sz="24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7544" y="4869160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just">
              <a:buFont typeface="+mj-lt"/>
              <a:buAutoNum type="arabicPeriod"/>
            </a:pPr>
            <a:r>
              <a:rPr lang="es-CL" sz="1600" dirty="0" smtClean="0">
                <a:solidFill>
                  <a:schemeClr val="tx1"/>
                </a:solidFill>
              </a:rPr>
              <a:t> No tienen información sobre “Cómo” participar dentro de la Comuna.</a:t>
            </a:r>
          </a:p>
          <a:p>
            <a:pPr marL="173038" indent="-173038">
              <a:buFont typeface="+mj-lt"/>
              <a:buAutoNum type="arabicPeriod"/>
            </a:pPr>
            <a:r>
              <a:rPr lang="es-CL" sz="1600" dirty="0" smtClean="0">
                <a:solidFill>
                  <a:schemeClr val="tx1"/>
                </a:solidFill>
              </a:rPr>
              <a:t> No disponen de información sobre acceso a salud ni a educación.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15" name="14 Cerrar llave"/>
          <p:cNvSpPr/>
          <p:nvPr/>
        </p:nvSpPr>
        <p:spPr>
          <a:xfrm rot="5400000">
            <a:off x="2087724" y="2960948"/>
            <a:ext cx="504056" cy="30243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Transparencia </a:t>
            </a:r>
            <a:r>
              <a:rPr lang="es-CL" sz="2200" b="1" dirty="0" smtClean="0">
                <a:latin typeface="Rockwell" panose="02060603020205020403" pitchFamily="18" charset="0"/>
              </a:rPr>
              <a:t>Activa</a:t>
            </a:r>
            <a:r>
              <a:rPr lang="es-CL" sz="2400" b="1" dirty="0" smtClean="0">
                <a:latin typeface="Rockwell" panose="02060603020205020403" pitchFamily="18" charset="0"/>
              </a:rPr>
              <a:t>: </a:t>
            </a:r>
            <a:r>
              <a:rPr lang="es-CL" sz="2400" dirty="0" smtClean="0">
                <a:latin typeface="Rockwell" panose="02060603020205020403" pitchFamily="18" charset="0"/>
              </a:rPr>
              <a:t>Ítems peor Evaluados</a:t>
            </a:r>
            <a:endParaRPr lang="es-CL" sz="2400" dirty="0">
              <a:latin typeface="Rockwell" panose="02060603020205020403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DE FISCALIZACIÓN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5</a:t>
            </a:fld>
            <a:endParaRPr lang="es-CL"/>
          </a:p>
        </p:txBody>
      </p:sp>
      <p:pic>
        <p:nvPicPr>
          <p:cNvPr id="2050" name="Picture 2" descr="http://www.diariolaprensa.cl/wp-content/uploads/2015/08/sar-300x2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7" y="3356992"/>
            <a:ext cx="3217167" cy="241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6848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9" grpId="0"/>
      <p:bldP spid="10" grpId="0"/>
      <p:bldP spid="12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79512" y="796642"/>
            <a:ext cx="37433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dirty="0" smtClean="0">
                <a:latin typeface="Rockwell" panose="02060603020205020403" pitchFamily="18" charset="0"/>
              </a:rPr>
              <a:t>Actos con Efectos sobre 3ros</a:t>
            </a:r>
            <a:endParaRPr lang="es-CL" sz="2000" b="1" dirty="0">
              <a:latin typeface="Rockwell" panose="02060603020205020403" pitchFamily="18" charset="0"/>
            </a:endParaRPr>
          </a:p>
        </p:txBody>
      </p:sp>
      <p:graphicFrame>
        <p:nvGraphicFramePr>
          <p:cNvPr id="3" name="4 Gráfic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2157172"/>
              </p:ext>
            </p:extLst>
          </p:nvPr>
        </p:nvGraphicFramePr>
        <p:xfrm>
          <a:off x="179512" y="1079183"/>
          <a:ext cx="4680520" cy="19897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4 Grupo"/>
          <p:cNvGrpSpPr/>
          <p:nvPr/>
        </p:nvGrpSpPr>
        <p:grpSpPr>
          <a:xfrm>
            <a:off x="3851920" y="1628800"/>
            <a:ext cx="1584176" cy="1368152"/>
            <a:chOff x="3851920" y="1628800"/>
            <a:chExt cx="1584176" cy="1368152"/>
          </a:xfrm>
        </p:grpSpPr>
        <p:sp>
          <p:nvSpPr>
            <p:cNvPr id="6" name="5 Rectángulo"/>
            <p:cNvSpPr/>
            <p:nvPr/>
          </p:nvSpPr>
          <p:spPr>
            <a:xfrm>
              <a:off x="3851920" y="1628800"/>
              <a:ext cx="1584176" cy="1368152"/>
            </a:xfrm>
            <a:prstGeom prst="rect">
              <a:avLst/>
            </a:prstGeom>
            <a:noFill/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CL"/>
            </a:p>
          </p:txBody>
        </p:sp>
        <p:pic>
          <p:nvPicPr>
            <p:cNvPr id="7" name="Picture 2" descr="https://encrypted-tbn2.gstatic.com/images?q=tbn:ANd9GcR3Iv3LY-qNthIU2zJgFZL-tC_fuaHitlpyNHrum7wVD9Ww804S"/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23929" y="1700808"/>
              <a:ext cx="1368152" cy="1224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7 CuadroTexto"/>
            <p:cNvSpPr txBox="1"/>
            <p:nvPr/>
          </p:nvSpPr>
          <p:spPr>
            <a:xfrm>
              <a:off x="4067944" y="1835532"/>
              <a:ext cx="8274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CL" b="1" dirty="0" smtClean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+11,45</a:t>
              </a:r>
              <a:endParaRPr lang="es-CL" b="1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sp>
        <p:nvSpPr>
          <p:cNvPr id="9" name="8 CuadroTexto"/>
          <p:cNvSpPr txBox="1"/>
          <p:nvPr/>
        </p:nvSpPr>
        <p:spPr>
          <a:xfrm>
            <a:off x="5281688" y="692696"/>
            <a:ext cx="3898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b="1" u="sng" dirty="0" smtClean="0">
                <a:latin typeface="Rockwell" panose="02060603020205020403" pitchFamily="18" charset="0"/>
              </a:rPr>
              <a:t>Principales Incumplimientos</a:t>
            </a:r>
            <a:endParaRPr lang="es-CL" sz="2000" b="1" u="sng" dirty="0">
              <a:latin typeface="Rockwell" panose="02060603020205020403" pitchFamily="18" charset="0"/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5569720" y="1340768"/>
            <a:ext cx="33123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CL" dirty="0" smtClean="0"/>
              <a:t>No presenta información histórica.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Información desactualizada.</a:t>
            </a:r>
          </a:p>
          <a:p>
            <a:pPr marL="342900" indent="-342900">
              <a:buFont typeface="+mj-lt"/>
              <a:buAutoNum type="arabicPeriod"/>
            </a:pPr>
            <a:r>
              <a:rPr lang="es-CL" dirty="0" smtClean="0"/>
              <a:t>No indica la fecha de las últimas actualizaciones para actos con efectos generales.</a:t>
            </a:r>
            <a:endParaRPr lang="es-CL" dirty="0"/>
          </a:p>
        </p:txBody>
      </p:sp>
      <p:sp>
        <p:nvSpPr>
          <p:cNvPr id="12" name="11 CuadroTexto"/>
          <p:cNvSpPr txBox="1"/>
          <p:nvPr/>
        </p:nvSpPr>
        <p:spPr>
          <a:xfrm>
            <a:off x="395536" y="3513202"/>
            <a:ext cx="39257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sz="2400" b="1" dirty="0" smtClean="0">
                <a:solidFill>
                  <a:srgbClr val="FF0000"/>
                </a:solidFill>
                <a:latin typeface="Rockwell" panose="02060603020205020403" pitchFamily="18" charset="0"/>
              </a:rPr>
              <a:t>Afectación de Derechos y Desinformación</a:t>
            </a:r>
            <a:endParaRPr lang="es-CL" sz="2400" b="1" dirty="0">
              <a:solidFill>
                <a:srgbClr val="FF0000"/>
              </a:solidFill>
              <a:latin typeface="Rockwell" panose="02060603020205020403" pitchFamily="18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467544" y="4797152"/>
            <a:ext cx="38164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3038" indent="-173038" algn="just">
              <a:buFont typeface="+mj-lt"/>
              <a:buAutoNum type="arabicPeriod"/>
            </a:pPr>
            <a:r>
              <a:rPr lang="es-CL" sz="1600" dirty="0" smtClean="0">
                <a:solidFill>
                  <a:schemeClr val="tx1"/>
                </a:solidFill>
              </a:rPr>
              <a:t> Conocer Concesiones, autorizaciones u permisos otorgados.</a:t>
            </a:r>
          </a:p>
          <a:p>
            <a:pPr marL="173038" indent="-173038" algn="just">
              <a:buFont typeface="+mj-lt"/>
              <a:buAutoNum type="arabicPeriod"/>
            </a:pPr>
            <a:r>
              <a:rPr lang="es-CL" sz="1600" dirty="0" smtClean="0">
                <a:solidFill>
                  <a:schemeClr val="tx1"/>
                </a:solidFill>
              </a:rPr>
              <a:t> Revisar Llamados a Concursos (Proyectos o  programas públicos. Etc.)</a:t>
            </a:r>
          </a:p>
        </p:txBody>
      </p:sp>
      <p:sp>
        <p:nvSpPr>
          <p:cNvPr id="15" name="14 Cerrar llave"/>
          <p:cNvSpPr/>
          <p:nvPr/>
        </p:nvSpPr>
        <p:spPr>
          <a:xfrm rot="5400000">
            <a:off x="2087724" y="2960948"/>
            <a:ext cx="504056" cy="302433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7" name="16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Transparencia </a:t>
            </a:r>
            <a:r>
              <a:rPr lang="es-CL" sz="2200" b="1" dirty="0" smtClean="0">
                <a:latin typeface="Rockwell" panose="02060603020205020403" pitchFamily="18" charset="0"/>
              </a:rPr>
              <a:t>Activa</a:t>
            </a:r>
            <a:r>
              <a:rPr lang="es-CL" sz="2400" b="1" dirty="0" smtClean="0">
                <a:latin typeface="Rockwell" panose="02060603020205020403" pitchFamily="18" charset="0"/>
              </a:rPr>
              <a:t>: </a:t>
            </a:r>
            <a:r>
              <a:rPr lang="es-CL" sz="2400" dirty="0" smtClean="0">
                <a:latin typeface="Rockwell" panose="02060603020205020403" pitchFamily="18" charset="0"/>
              </a:rPr>
              <a:t>Ítems peor Evaluados</a:t>
            </a:r>
            <a:endParaRPr lang="es-CL" sz="2400" dirty="0">
              <a:latin typeface="Rockwell" panose="02060603020205020403" pitchFamily="18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DE FISCALIZACIÓN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6</a:t>
            </a:fld>
            <a:endParaRPr lang="es-CL"/>
          </a:p>
        </p:txBody>
      </p:sp>
      <p:pic>
        <p:nvPicPr>
          <p:cNvPr id="3074" name="Picture 2" descr="Resultado de imagen para botiller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13" y="3513202"/>
            <a:ext cx="3565066" cy="2389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6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  <p:bldP spid="9" grpId="0"/>
      <p:bldP spid="10" grpId="0"/>
      <p:bldP spid="12" grpId="0"/>
      <p:bldP spid="14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Transparencia </a:t>
            </a:r>
            <a:r>
              <a:rPr lang="es-CL" sz="2200" b="1" dirty="0" smtClean="0">
                <a:latin typeface="Rockwell" panose="02060603020205020403" pitchFamily="18" charset="0"/>
              </a:rPr>
              <a:t>Activa</a:t>
            </a:r>
            <a:r>
              <a:rPr lang="es-CL" sz="2400" b="1" dirty="0" smtClean="0">
                <a:latin typeface="Rockwell" panose="02060603020205020403" pitchFamily="18" charset="0"/>
              </a:rPr>
              <a:t>: </a:t>
            </a:r>
            <a:r>
              <a:rPr lang="es-CL" sz="2400" dirty="0" smtClean="0">
                <a:latin typeface="Rockwell" panose="02060603020205020403" pitchFamily="18" charset="0"/>
              </a:rPr>
              <a:t>Portal Transparencia (TA)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35532"/>
            <a:ext cx="2814768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323528" y="1331476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3200" dirty="0" smtClean="0">
                <a:latin typeface="Rockwell" panose="02060603020205020403" pitchFamily="18" charset="0"/>
              </a:rPr>
              <a:t>218 Municipios</a:t>
            </a:r>
            <a:endParaRPr lang="es-CL" sz="3200" dirty="0">
              <a:latin typeface="Rockwell" panose="02060603020205020403" pitchFamily="18" charset="0"/>
            </a:endParaRPr>
          </a:p>
        </p:txBody>
      </p:sp>
      <p:sp>
        <p:nvSpPr>
          <p:cNvPr id="6" name="5 Flecha a la derecha con muesca"/>
          <p:cNvSpPr/>
          <p:nvPr/>
        </p:nvSpPr>
        <p:spPr>
          <a:xfrm>
            <a:off x="3582001" y="2061268"/>
            <a:ext cx="9784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6 Rectángulo"/>
          <p:cNvSpPr/>
          <p:nvPr/>
        </p:nvSpPr>
        <p:spPr>
          <a:xfrm>
            <a:off x="6641976" y="1907540"/>
            <a:ext cx="1530424" cy="669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tx1"/>
                </a:solidFill>
              </a:rPr>
              <a:t>80,62%</a:t>
            </a:r>
            <a:endParaRPr lang="es-CL" sz="2800" dirty="0">
              <a:solidFill>
                <a:schemeClr val="tx1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5004048" y="1958352"/>
            <a:ext cx="1530424" cy="669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tx1"/>
                </a:solidFill>
              </a:rPr>
              <a:t>65,95%</a:t>
            </a:r>
            <a:endParaRPr lang="es-CL" sz="2000" dirty="0">
              <a:solidFill>
                <a:schemeClr val="tx1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8298160" y="1958352"/>
            <a:ext cx="765212" cy="669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tx1"/>
                </a:solidFill>
              </a:rPr>
              <a:t>+14,67</a:t>
            </a:r>
            <a:endParaRPr lang="es-CL" sz="1600" dirty="0">
              <a:solidFill>
                <a:schemeClr val="tx1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5004048" y="1187460"/>
            <a:ext cx="1530424" cy="66926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2"/>
                </a:solidFill>
              </a:rPr>
              <a:t>2015</a:t>
            </a:r>
            <a:endParaRPr lang="es-CL" sz="2400" b="1" dirty="0">
              <a:solidFill>
                <a:schemeClr val="tx2"/>
              </a:solidFill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6641976" y="1187460"/>
            <a:ext cx="1530424" cy="6692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 smtClean="0">
                <a:solidFill>
                  <a:schemeClr val="tx2"/>
                </a:solidFill>
              </a:rPr>
              <a:t>2016</a:t>
            </a:r>
            <a:endParaRPr lang="es-CL" sz="2400" b="1" dirty="0">
              <a:solidFill>
                <a:schemeClr val="tx2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6641976" y="3059668"/>
            <a:ext cx="1530424" cy="669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800" dirty="0" smtClean="0">
                <a:solidFill>
                  <a:schemeClr val="accent2"/>
                </a:solidFill>
              </a:rPr>
              <a:t>70,73%</a:t>
            </a:r>
            <a:endParaRPr lang="es-CL" sz="2800" dirty="0">
              <a:solidFill>
                <a:schemeClr val="accent2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5004048" y="3110480"/>
            <a:ext cx="1530424" cy="669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000" dirty="0" smtClean="0">
                <a:solidFill>
                  <a:schemeClr val="accent2"/>
                </a:solidFill>
              </a:rPr>
              <a:t>62,65%</a:t>
            </a:r>
            <a:endParaRPr lang="es-CL" sz="2000" dirty="0">
              <a:solidFill>
                <a:schemeClr val="accent2"/>
              </a:solidFill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8316416" y="3059668"/>
            <a:ext cx="765212" cy="6692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600" dirty="0" smtClean="0">
                <a:solidFill>
                  <a:schemeClr val="accent2"/>
                </a:solidFill>
              </a:rPr>
              <a:t>+8,08</a:t>
            </a:r>
            <a:endParaRPr lang="es-CL" sz="1600" dirty="0">
              <a:solidFill>
                <a:schemeClr val="accent2"/>
              </a:solidFill>
            </a:endParaRPr>
          </a:p>
        </p:txBody>
      </p:sp>
      <p:sp>
        <p:nvSpPr>
          <p:cNvPr id="8" name="7 Cerrar llave"/>
          <p:cNvSpPr/>
          <p:nvPr/>
        </p:nvSpPr>
        <p:spPr>
          <a:xfrm rot="5400000">
            <a:off x="6964600" y="1969008"/>
            <a:ext cx="426252" cy="3771292"/>
          </a:xfrm>
          <a:prstGeom prst="rightBrace">
            <a:avLst/>
          </a:prstGeom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6" name="15 CuadroTexto"/>
          <p:cNvSpPr txBox="1"/>
          <p:nvPr/>
        </p:nvSpPr>
        <p:spPr>
          <a:xfrm>
            <a:off x="5724128" y="4139788"/>
            <a:ext cx="304596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s-CL" dirty="0" smtClean="0"/>
              <a:t>Organismos no Adscritos (127)</a:t>
            </a:r>
            <a:endParaRPr lang="es-CL" dirty="0"/>
          </a:p>
        </p:txBody>
      </p:sp>
      <p:cxnSp>
        <p:nvCxnSpPr>
          <p:cNvPr id="18" name="17 Conector recto"/>
          <p:cNvCxnSpPr/>
          <p:nvPr/>
        </p:nvCxnSpPr>
        <p:spPr>
          <a:xfrm>
            <a:off x="6588224" y="2051556"/>
            <a:ext cx="0" cy="15288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8172400" y="2051556"/>
            <a:ext cx="0" cy="1528863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7" name="Picture 3" descr="C:\Users\ccastillo\Desktop\text5183-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76664"/>
            <a:ext cx="4026242" cy="1924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21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DE FISCALIZACIÓN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2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874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9" grpId="0"/>
      <p:bldP spid="10" grpId="0"/>
      <p:bldP spid="11" grpId="0" animBg="1"/>
      <p:bldP spid="12" grpId="0" animBg="1"/>
      <p:bldP spid="13" grpId="0"/>
      <p:bldP spid="13" grpId="1"/>
      <p:bldP spid="14" grpId="0"/>
      <p:bldP spid="14" grpId="1"/>
      <p:bldP spid="15" grpId="0"/>
      <p:bldP spid="15" grpId="1"/>
      <p:bldP spid="8" grpId="0" animBg="1"/>
      <p:bldP spid="8" grpId="1" animBg="1"/>
      <p:bldP spid="16" grpId="0" animBg="1"/>
      <p:bldP spid="1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1121198"/>
              </p:ext>
            </p:extLst>
          </p:nvPr>
        </p:nvGraphicFramePr>
        <p:xfrm>
          <a:off x="323526" y="1393963"/>
          <a:ext cx="8424938" cy="3259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2379"/>
                <a:gridCol w="666074"/>
                <a:gridCol w="1195205"/>
                <a:gridCol w="626948"/>
                <a:gridCol w="850831"/>
                <a:gridCol w="773483"/>
                <a:gridCol w="920018"/>
              </a:tblGrid>
              <a:tr h="32863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INSTITUCIÓN</a:t>
                      </a:r>
                      <a:endParaRPr lang="es-C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 smtClean="0">
                          <a:solidFill>
                            <a:srgbClr val="C00000"/>
                          </a:solidFill>
                          <a:effectLst/>
                        </a:rPr>
                        <a:t>REGIÓN</a:t>
                      </a:r>
                      <a:endParaRPr lang="es-C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TIPO SUBDERE</a:t>
                      </a:r>
                      <a:endParaRPr lang="es-C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PORTAL</a:t>
                      </a:r>
                      <a:endParaRPr lang="es-C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2015</a:t>
                      </a:r>
                      <a:endParaRPr lang="es-C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2016</a:t>
                      </a:r>
                      <a:endParaRPr lang="es-CL" sz="18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VAR 16-15</a:t>
                      </a:r>
                      <a:endParaRPr lang="es-CL" sz="1400" b="1" i="0" u="none" strike="noStrike" dirty="0">
                        <a:solidFill>
                          <a:srgbClr val="C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EMPEDRADO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53,35%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FF0000"/>
                          </a:solidFill>
                          <a:effectLst/>
                          <a:latin typeface="Wingdings 3"/>
                        </a:rPr>
                        <a:t>i</a:t>
                      </a: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27,27</a:t>
                      </a:r>
                      <a:endParaRPr lang="es-CL" sz="1400" b="0" i="0" u="none" strike="noStrike">
                        <a:solidFill>
                          <a:srgbClr val="FF0000"/>
                        </a:solidFill>
                        <a:effectLst/>
                        <a:latin typeface="Wingdings 3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VALLENAR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34,37%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27,08%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FF0000"/>
                          </a:solidFill>
                          <a:effectLst/>
                          <a:latin typeface="Wingdings 3"/>
                        </a:rPr>
                        <a:t>i</a:t>
                      </a: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7,29</a:t>
                      </a:r>
                      <a:endParaRPr lang="es-CL" sz="1400" b="0" i="0" u="none" strike="noStrike">
                        <a:solidFill>
                          <a:srgbClr val="FF0000"/>
                        </a:solidFill>
                        <a:effectLst/>
                        <a:latin typeface="Wingdings 3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CHANCO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27,33%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28,46%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B0F0"/>
                          </a:solidFill>
                          <a:effectLst/>
                          <a:latin typeface="Wingdings 3"/>
                        </a:rPr>
                        <a:t>h</a:t>
                      </a: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1,13</a:t>
                      </a:r>
                      <a:endParaRPr lang="es-CL" sz="1400" b="0" i="0" u="none" strike="noStrike">
                        <a:solidFill>
                          <a:srgbClr val="00B0F0"/>
                        </a:solidFill>
                        <a:effectLst/>
                        <a:latin typeface="Wingdings 3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TEODORO SCHMIDT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IX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52,98%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FF0000"/>
                          </a:solidFill>
                          <a:effectLst/>
                          <a:latin typeface="Wingdings 3"/>
                        </a:rPr>
                        <a:t>i</a:t>
                      </a: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23,60</a:t>
                      </a:r>
                      <a:endParaRPr lang="es-CL" sz="1400" b="0" i="0" u="none" strike="noStrike">
                        <a:solidFill>
                          <a:srgbClr val="FF0000"/>
                        </a:solidFill>
                        <a:effectLst/>
                        <a:latin typeface="Wingdings 3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EL MONTE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26,24%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29,90%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B0F0"/>
                          </a:solidFill>
                          <a:effectLst/>
                          <a:latin typeface="Wingdings 3"/>
                        </a:rPr>
                        <a:t>h</a:t>
                      </a: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3,66</a:t>
                      </a:r>
                      <a:endParaRPr lang="es-CL" sz="1400" b="0" i="0" u="none" strike="noStrike">
                        <a:solidFill>
                          <a:srgbClr val="00B0F0"/>
                        </a:solidFill>
                        <a:effectLst/>
                        <a:latin typeface="Wingdings 3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OLLAGÜE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44,48%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37,46%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FF0000"/>
                          </a:solidFill>
                          <a:effectLst/>
                          <a:latin typeface="Wingdings 3"/>
                        </a:rPr>
                        <a:t>i</a:t>
                      </a: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7,02</a:t>
                      </a:r>
                      <a:endParaRPr lang="es-CL" sz="1400" b="0" i="0" u="none" strike="noStrike">
                        <a:solidFill>
                          <a:srgbClr val="FF0000"/>
                        </a:solidFill>
                        <a:effectLst/>
                        <a:latin typeface="Wingdings 3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CORRAL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XIV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37,49%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38,77%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B0F0"/>
                          </a:solidFill>
                          <a:effectLst/>
                          <a:latin typeface="Wingdings 3"/>
                        </a:rPr>
                        <a:t>h</a:t>
                      </a: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1,28</a:t>
                      </a:r>
                      <a:endParaRPr lang="es-CL" sz="1400" b="0" i="0" u="none" strike="noStrike">
                        <a:solidFill>
                          <a:srgbClr val="00B0F0"/>
                        </a:solidFill>
                        <a:effectLst/>
                        <a:latin typeface="Wingdings 3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SAN PEDRO DE MELIPILLA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5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40,38%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38,97%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FF0000"/>
                          </a:solidFill>
                          <a:effectLst/>
                          <a:latin typeface="Wingdings 3"/>
                        </a:rPr>
                        <a:t>i</a:t>
                      </a:r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1,41</a:t>
                      </a:r>
                      <a:endParaRPr lang="es-CL" sz="1400" b="0" i="0" u="none" strike="noStrike">
                        <a:solidFill>
                          <a:srgbClr val="FF0000"/>
                        </a:solidFill>
                        <a:effectLst/>
                        <a:latin typeface="Wingdings 3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VICHUQUÉN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VII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4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78,49%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39,05%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Wingdings 3"/>
                        </a:rPr>
                        <a:t>i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39,44</a:t>
                      </a:r>
                      <a:endParaRPr lang="es-CL" sz="1400" b="0" i="0" u="none" strike="noStrike" dirty="0">
                        <a:solidFill>
                          <a:srgbClr val="FF0000"/>
                        </a:solidFill>
                        <a:effectLst/>
                        <a:latin typeface="Wingdings 3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MUNICIPALIDAD DE LO ESPEJO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RM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TIPO 1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s-CL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58,79%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39,17%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CL" sz="1400" b="0" i="0" u="none" strike="noStrike" dirty="0">
                          <a:solidFill>
                            <a:srgbClr val="FF0000"/>
                          </a:solidFill>
                          <a:effectLst/>
                          <a:latin typeface="Wingdings 3"/>
                        </a:rPr>
                        <a:t>i</a:t>
                      </a:r>
                      <a:r>
                        <a:rPr lang="es-C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19,62</a:t>
                      </a:r>
                      <a:endParaRPr lang="es-CL" sz="1400" b="0" i="0" u="none" strike="noStrike" dirty="0">
                        <a:solidFill>
                          <a:srgbClr val="FF0000"/>
                        </a:solidFill>
                        <a:effectLst/>
                        <a:latin typeface="Wingdings 3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Transparencia </a:t>
            </a:r>
            <a:r>
              <a:rPr lang="es-CL" sz="2200" b="1" dirty="0" smtClean="0">
                <a:latin typeface="Rockwell" panose="02060603020205020403" pitchFamily="18" charset="0"/>
              </a:rPr>
              <a:t>Activa</a:t>
            </a:r>
            <a:r>
              <a:rPr lang="es-CL" sz="2400" b="1" dirty="0" smtClean="0">
                <a:latin typeface="Rockwell" panose="02060603020205020403" pitchFamily="18" charset="0"/>
              </a:rPr>
              <a:t>: </a:t>
            </a:r>
            <a:r>
              <a:rPr lang="es-CL" sz="2400" dirty="0" smtClean="0">
                <a:latin typeface="Rockwell" panose="02060603020205020403" pitchFamily="18" charset="0"/>
              </a:rPr>
              <a:t>10 puntajes más bajos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6" name="Picture 1" descr="Y:\Dirección Fiscalización\Ppt Fiscalización\Imágenes para presentaciones\5062403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85807"/>
            <a:ext cx="1440160" cy="203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DE FISCALIZACIÓN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8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655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5521428"/>
              </p:ext>
            </p:extLst>
          </p:nvPr>
        </p:nvGraphicFramePr>
        <p:xfrm>
          <a:off x="323528" y="1393963"/>
          <a:ext cx="8424936" cy="3259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92377"/>
                <a:gridCol w="666074"/>
                <a:gridCol w="1195205"/>
                <a:gridCol w="626948"/>
                <a:gridCol w="850831"/>
                <a:gridCol w="773483"/>
                <a:gridCol w="920018"/>
              </a:tblGrid>
              <a:tr h="328633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INSTITUCIÓN</a:t>
                      </a:r>
                      <a:endParaRPr lang="es-CL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 smtClean="0">
                          <a:solidFill>
                            <a:schemeClr val="tx2"/>
                          </a:solidFill>
                          <a:effectLst/>
                        </a:rPr>
                        <a:t>REGIÓN</a:t>
                      </a:r>
                      <a:endParaRPr lang="es-CL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TIPO SUBDERE</a:t>
                      </a:r>
                      <a:endParaRPr lang="es-CL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PORTAL</a:t>
                      </a:r>
                      <a:endParaRPr lang="es-CL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2015</a:t>
                      </a:r>
                      <a:endParaRPr lang="es-CL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8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2016</a:t>
                      </a:r>
                      <a:endParaRPr lang="es-CL" sz="18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b="1" u="none" strike="noStrike" dirty="0">
                          <a:solidFill>
                            <a:schemeClr val="tx2"/>
                          </a:solidFill>
                          <a:effectLst/>
                        </a:rPr>
                        <a:t>VAR 16-15</a:t>
                      </a:r>
                      <a:endParaRPr lang="es-CL" sz="1400" b="1" i="0" u="none" strike="noStrike" dirty="0">
                        <a:solidFill>
                          <a:schemeClr val="tx2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MUNICIPALIDAD DE HUALPÉN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VIII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TIPO 1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97,48%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effectLst/>
                        </a:rPr>
                        <a:t>99,62%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 dirty="0" smtClean="0">
                          <a:solidFill>
                            <a:srgbClr val="00B0F0"/>
                          </a:solidFill>
                          <a:effectLst/>
                          <a:latin typeface="Wingdings 3" panose="05040102010807070707" pitchFamily="18" charset="2"/>
                        </a:rPr>
                        <a:t>h</a:t>
                      </a:r>
                      <a:r>
                        <a:rPr lang="es-CL" sz="1400" u="none" strike="noStrike" dirty="0" smtClean="0">
                          <a:effectLst/>
                        </a:rPr>
                        <a:t> 2,14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MUNICIPALIDAD DE VILCÚN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IX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TIPO 4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29,75%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effectLst/>
                        </a:rPr>
                        <a:t>99,62%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 dirty="0" smtClean="0">
                          <a:solidFill>
                            <a:srgbClr val="00B0F0"/>
                          </a:solidFill>
                          <a:effectLst/>
                          <a:latin typeface="Wingdings 3" panose="05040102010807070707" pitchFamily="18" charset="2"/>
                        </a:rPr>
                        <a:t>h</a:t>
                      </a:r>
                      <a:r>
                        <a:rPr lang="es-C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400" u="none" strike="noStrike" dirty="0" smtClean="0">
                          <a:effectLst/>
                        </a:rPr>
                        <a:t>69,87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MUNICIPALIDAD DE RECOLETA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RM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TIPO 1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71,66%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effectLst/>
                        </a:rPr>
                        <a:t>99,38%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 dirty="0" smtClean="0">
                          <a:solidFill>
                            <a:srgbClr val="00B0F0"/>
                          </a:solidFill>
                          <a:effectLst/>
                          <a:latin typeface="Wingdings 3" panose="05040102010807070707" pitchFamily="18" charset="2"/>
                        </a:rPr>
                        <a:t>h</a:t>
                      </a:r>
                      <a:r>
                        <a:rPr lang="es-C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400" u="none" strike="noStrike" dirty="0" smtClean="0">
                          <a:effectLst/>
                        </a:rPr>
                        <a:t>27,72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 dirty="0">
                          <a:effectLst/>
                        </a:rPr>
                        <a:t>MUNICIPALIDAD DE COBQUECURA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VIII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TIPO 5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36,65%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effectLst/>
                        </a:rPr>
                        <a:t>99,23%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 dirty="0" smtClean="0">
                          <a:solidFill>
                            <a:srgbClr val="00B0F0"/>
                          </a:solidFill>
                          <a:effectLst/>
                          <a:latin typeface="Wingdings 3" panose="05040102010807070707" pitchFamily="18" charset="2"/>
                        </a:rPr>
                        <a:t>h</a:t>
                      </a:r>
                      <a:r>
                        <a:rPr lang="es-C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400" u="none" strike="noStrike" dirty="0" smtClean="0">
                          <a:effectLst/>
                        </a:rPr>
                        <a:t>62,58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MUNICIPALIDAD DE PADRE LAS CASAS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IX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TIPO 3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98,07%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effectLst/>
                        </a:rPr>
                        <a:t>99,20%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 dirty="0" smtClean="0">
                          <a:solidFill>
                            <a:srgbClr val="00B0F0"/>
                          </a:solidFill>
                          <a:effectLst/>
                          <a:latin typeface="Wingdings 3" panose="05040102010807070707" pitchFamily="18" charset="2"/>
                        </a:rPr>
                        <a:t>h</a:t>
                      </a:r>
                      <a:r>
                        <a:rPr lang="es-C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400" u="none" strike="noStrike" dirty="0" smtClean="0">
                          <a:effectLst/>
                        </a:rPr>
                        <a:t>1,13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MUNICIPALIDAD DE REQUÍNOA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VI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TIPO 4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>
                          <a:effectLst/>
                        </a:rPr>
                        <a:t>93,04%</a:t>
                      </a:r>
                      <a:endParaRPr lang="es-CL" sz="16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effectLst/>
                        </a:rPr>
                        <a:t>99,19%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 dirty="0" smtClean="0">
                          <a:solidFill>
                            <a:srgbClr val="00B0F0"/>
                          </a:solidFill>
                          <a:effectLst/>
                          <a:latin typeface="Wingdings 3" panose="05040102010807070707" pitchFamily="18" charset="2"/>
                        </a:rPr>
                        <a:t>h</a:t>
                      </a:r>
                      <a:r>
                        <a:rPr lang="es-C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400" u="none" strike="noStrike" dirty="0" smtClean="0">
                          <a:effectLst/>
                        </a:rPr>
                        <a:t>6,15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MUNICIPALIDAD DE CODEGUA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VI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TIPO 4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99,29%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effectLst/>
                        </a:rPr>
                        <a:t>99,16%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 dirty="0" smtClean="0">
                          <a:solidFill>
                            <a:srgbClr val="FF0000"/>
                          </a:solidFill>
                          <a:effectLst/>
                          <a:latin typeface="Wingdings 3" panose="05040102010807070707" pitchFamily="18" charset="2"/>
                        </a:rPr>
                        <a:t>i</a:t>
                      </a:r>
                      <a:r>
                        <a:rPr lang="es-C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400" u="none" strike="noStrike" dirty="0" smtClean="0">
                          <a:effectLst/>
                        </a:rPr>
                        <a:t>0,13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MUNICIPALIDAD DE TORRES DEL PAINE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XII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TIPO 5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39,97%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effectLst/>
                        </a:rPr>
                        <a:t>99,07%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 dirty="0" smtClean="0">
                          <a:solidFill>
                            <a:srgbClr val="00B0F0"/>
                          </a:solidFill>
                          <a:effectLst/>
                          <a:latin typeface="Wingdings 3" panose="05040102010807070707" pitchFamily="18" charset="2"/>
                        </a:rPr>
                        <a:t>h</a:t>
                      </a:r>
                      <a:r>
                        <a:rPr lang="es-C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400" u="none" strike="noStrike" dirty="0" smtClean="0">
                          <a:effectLst/>
                        </a:rPr>
                        <a:t>59,10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MUNICIPALIDAD DE RANCAGUA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VI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TIPO 1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62,74%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effectLst/>
                        </a:rPr>
                        <a:t>98,71%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 dirty="0" smtClean="0">
                          <a:solidFill>
                            <a:srgbClr val="00B0F0"/>
                          </a:solidFill>
                          <a:effectLst/>
                          <a:latin typeface="Wingdings 3" panose="05040102010807070707" pitchFamily="18" charset="2"/>
                        </a:rPr>
                        <a:t>h</a:t>
                      </a:r>
                      <a:r>
                        <a:rPr lang="es-C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400" u="none" strike="noStrike" dirty="0" smtClean="0">
                          <a:effectLst/>
                        </a:rPr>
                        <a:t>35,97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3054">
                <a:tc>
                  <a:txBody>
                    <a:bodyPr/>
                    <a:lstStyle/>
                    <a:p>
                      <a:pPr algn="l" fontAlgn="b"/>
                      <a:r>
                        <a:rPr lang="es-CL" sz="1400" u="none" strike="noStrike">
                          <a:effectLst/>
                        </a:rPr>
                        <a:t>MUNICIPALIDAD DE DOÑIHUE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>
                          <a:effectLst/>
                        </a:rPr>
                        <a:t>VI</a:t>
                      </a:r>
                      <a:endParaRPr lang="es-CL" sz="1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400" u="none" strike="noStrike" dirty="0">
                          <a:effectLst/>
                        </a:rPr>
                        <a:t>TIPO 3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L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SI</a:t>
                      </a:r>
                    </a:p>
                  </a:txBody>
                  <a:tcPr marL="9525" marR="9525" marT="9525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u="none" strike="noStrike" dirty="0">
                          <a:effectLst/>
                        </a:rPr>
                        <a:t>93,04%</a:t>
                      </a:r>
                      <a:endParaRPr lang="es-CL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L" sz="1600" b="1" u="none" strike="noStrike" dirty="0">
                          <a:effectLst/>
                        </a:rPr>
                        <a:t>98,65%</a:t>
                      </a:r>
                      <a:endParaRPr lang="es-CL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8000" algn="l" fontAlgn="b"/>
                      <a:r>
                        <a:rPr lang="es-CL" sz="1400" u="none" strike="noStrike" dirty="0" smtClean="0">
                          <a:solidFill>
                            <a:srgbClr val="00B0F0"/>
                          </a:solidFill>
                          <a:effectLst/>
                          <a:latin typeface="Wingdings 3" panose="05040102010807070707" pitchFamily="18" charset="2"/>
                        </a:rPr>
                        <a:t>h</a:t>
                      </a:r>
                      <a:r>
                        <a:rPr lang="es-CL" sz="1400" u="none" strike="noStrike" baseline="0" dirty="0" smtClean="0">
                          <a:effectLst/>
                        </a:rPr>
                        <a:t> </a:t>
                      </a:r>
                      <a:r>
                        <a:rPr lang="es-CL" sz="1400" u="none" strike="noStrike" dirty="0" smtClean="0">
                          <a:effectLst/>
                        </a:rPr>
                        <a:t>5,61</a:t>
                      </a:r>
                      <a:endParaRPr lang="es-C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218" marR="7218" marT="7218" marB="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3 CuadroTexto"/>
          <p:cNvSpPr txBox="1"/>
          <p:nvPr/>
        </p:nvSpPr>
        <p:spPr>
          <a:xfrm>
            <a:off x="107504" y="44624"/>
            <a:ext cx="9036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Rockwell" panose="02060603020205020403" pitchFamily="18" charset="0"/>
              </a:rPr>
              <a:t>Transparencia </a:t>
            </a:r>
            <a:r>
              <a:rPr lang="es-CL" sz="2200" b="1" dirty="0" smtClean="0">
                <a:latin typeface="Rockwell" panose="02060603020205020403" pitchFamily="18" charset="0"/>
              </a:rPr>
              <a:t>Activa</a:t>
            </a:r>
            <a:r>
              <a:rPr lang="es-CL" sz="2400" b="1" dirty="0" smtClean="0">
                <a:latin typeface="Rockwell" panose="02060603020205020403" pitchFamily="18" charset="0"/>
              </a:rPr>
              <a:t>: </a:t>
            </a:r>
            <a:r>
              <a:rPr lang="es-CL" sz="2400" dirty="0" smtClean="0">
                <a:latin typeface="Rockwell" panose="02060603020205020403" pitchFamily="18" charset="0"/>
              </a:rPr>
              <a:t>10 puntajes más altos</a:t>
            </a:r>
            <a:endParaRPr lang="es-CL" sz="2400" dirty="0">
              <a:latin typeface="Rockwell" panose="02060603020205020403" pitchFamily="18" charset="0"/>
            </a:endParaRPr>
          </a:p>
        </p:txBody>
      </p:sp>
      <p:pic>
        <p:nvPicPr>
          <p:cNvPr id="6" name="Picture 2" descr="https://image.freepik.com/free-icon/three-men-on-podium_318-6255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886793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7 Rectángulo"/>
          <p:cNvSpPr/>
          <p:nvPr/>
        </p:nvSpPr>
        <p:spPr>
          <a:xfrm>
            <a:off x="3275856" y="6633376"/>
            <a:ext cx="2625747" cy="180000"/>
          </a:xfrm>
          <a:prstGeom prst="rect">
            <a:avLst/>
          </a:prstGeom>
          <a:noFill/>
          <a:ln w="3175">
            <a:noFill/>
          </a:ln>
          <a:scene3d>
            <a:camera prst="orthographicFront"/>
            <a:lightRig rig="threePt" dir="t"/>
          </a:scene3d>
          <a:sp3d>
            <a:bevelT w="571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DIRECCIÓN DE FISCALIZACIÓN</a:t>
            </a:r>
            <a:endParaRPr lang="es-CL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623E3A8-5A0D-4097-BCD5-908063A6E0E2}" type="slidenum">
              <a:rPr lang="es-CL" smtClean="0"/>
              <a:t>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8929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1942</TotalTime>
  <Words>740</Words>
  <Application>Microsoft Office PowerPoint</Application>
  <PresentationFormat>Presentación en pantalla (4:3)</PresentationFormat>
  <Paragraphs>293</Paragraphs>
  <Slides>21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Carlos Castillo González</dc:creator>
  <cp:lastModifiedBy>Mauricio Godoy Godoy</cp:lastModifiedBy>
  <cp:revision>84</cp:revision>
  <dcterms:created xsi:type="dcterms:W3CDTF">2016-08-16T13:59:28Z</dcterms:created>
  <dcterms:modified xsi:type="dcterms:W3CDTF">2016-10-07T18:25:56Z</dcterms:modified>
</cp:coreProperties>
</file>