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0"/>
  </p:notesMasterIdLst>
  <p:sldIdLst>
    <p:sldId id="265" r:id="rId3"/>
    <p:sldId id="293" r:id="rId4"/>
    <p:sldId id="267" r:id="rId5"/>
    <p:sldId id="289" r:id="rId6"/>
    <p:sldId id="290" r:id="rId7"/>
    <p:sldId id="288" r:id="rId8"/>
    <p:sldId id="262" r:id="rId9"/>
  </p:sldIdLst>
  <p:sldSz cx="9144000" cy="6858000" type="screen4x3"/>
  <p:notesSz cx="7010400" cy="92964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6E6A2"/>
    <a:srgbClr val="9954CC"/>
    <a:srgbClr val="FFD85D"/>
    <a:srgbClr val="FFFF99"/>
    <a:srgbClr val="0000FF"/>
    <a:srgbClr val="9933FF"/>
    <a:srgbClr val="21C5FF"/>
    <a:srgbClr val="8E0000"/>
  </p:clrMru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Estilo temático 1 - Énfasi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E3FDE45-AF77-4B5C-9715-49D594BDF05E}" styleName="Estilo claro 1 - Acento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Estilo medio 1 - Énfasis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505" autoAdjust="0"/>
  </p:normalViewPr>
  <p:slideViewPr>
    <p:cSldViewPr>
      <p:cViewPr>
        <p:scale>
          <a:sx n="90" d="100"/>
          <a:sy n="90" d="100"/>
        </p:scale>
        <p:origin x="-918" y="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http://servicios.cplt.cl/Web_AdminFiscalizaciones/Fiscalizacion/temp/ReporteDatos_Administraci&#243;n%20Central_201303131328.csv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ES"/>
  <c:chart>
    <c:autoTitleDeleted val="1"/>
    <c:plotArea>
      <c:layout>
        <c:manualLayout>
          <c:layoutTarget val="inner"/>
          <c:xMode val="edge"/>
          <c:yMode val="edge"/>
          <c:x val="0.33092615091697253"/>
          <c:y val="2.887139524179853E-2"/>
          <c:w val="0.58710754870253967"/>
          <c:h val="0.94225722978129856"/>
        </c:manualLayout>
      </c:layout>
      <c:barChart>
        <c:barDir val="bar"/>
        <c:grouping val="clustered"/>
        <c:ser>
          <c:idx val="0"/>
          <c:order val="0"/>
          <c:tx>
            <c:strRef>
              <c:f>'[ReporteDatos_Administración Central_201303131328.csv]Hoja1'!$G$6</c:f>
              <c:strCache>
                <c:ptCount val="1"/>
                <c:pt idx="0">
                  <c:v>Dic-12</c:v>
                </c:pt>
              </c:strCache>
            </c:strRef>
          </c:tx>
          <c:spPr>
            <a:solidFill>
              <a:srgbClr val="0070C0"/>
            </a:solidFill>
          </c:spPr>
          <c:dPt>
            <c:idx val="1"/>
            <c:spPr>
              <a:solidFill>
                <a:srgbClr val="0070C0"/>
              </a:solidFill>
            </c:spPr>
          </c:dPt>
          <c:dPt>
            <c:idx val="3"/>
            <c:spPr>
              <a:solidFill>
                <a:srgbClr val="0070C0"/>
              </a:solidFill>
            </c:spPr>
          </c:dPt>
          <c:dPt>
            <c:idx val="4"/>
            <c:spPr>
              <a:solidFill>
                <a:srgbClr val="0070C0"/>
              </a:solidFill>
            </c:spPr>
          </c:dPt>
          <c:dPt>
            <c:idx val="9"/>
            <c:spPr>
              <a:solidFill>
                <a:srgbClr val="0070C0"/>
              </a:solidFill>
            </c:spPr>
          </c:dPt>
          <c:dPt>
            <c:idx val="10"/>
            <c:spPr>
              <a:solidFill>
                <a:srgbClr val="0070C0"/>
              </a:solidFill>
            </c:spPr>
          </c:dPt>
          <c:dPt>
            <c:idx val="14"/>
            <c:spPr>
              <a:solidFill>
                <a:srgbClr val="0070C0"/>
              </a:solidFill>
            </c:spPr>
          </c:dPt>
          <c:dLbls>
            <c:txPr>
              <a:bodyPr/>
              <a:lstStyle/>
              <a:p>
                <a:pPr>
                  <a:defRPr lang="es-ES" sz="900"/>
                </a:pPr>
                <a:endParaRPr lang="es-ES"/>
              </a:p>
            </c:txPr>
            <c:showVal val="1"/>
          </c:dLbls>
          <c:cat>
            <c:strRef>
              <c:f>'[ReporteDatos_Administración Central_201303131328.csv]Hoja1'!$D$7:$D$21</c:f>
              <c:strCache>
                <c:ptCount val="15"/>
                <c:pt idx="0">
                  <c:v>Actos y Res. con efectos Sobre Terc.</c:v>
                </c:pt>
                <c:pt idx="1">
                  <c:v>Subsidios y Beneficios</c:v>
                </c:pt>
                <c:pt idx="2">
                  <c:v>Estructura orgánica </c:v>
                </c:pt>
                <c:pt idx="3">
                  <c:v>Auditorías</c:v>
                </c:pt>
                <c:pt idx="4">
                  <c:v>Presupuesto</c:v>
                </c:pt>
                <c:pt idx="5">
                  <c:v>Trámites</c:v>
                </c:pt>
                <c:pt idx="6">
                  <c:v>Participación en entidades</c:v>
                </c:pt>
                <c:pt idx="7">
                  <c:v>Potestades y competencias</c:v>
                </c:pt>
                <c:pt idx="8">
                  <c:v>Contrataciones y compras</c:v>
                </c:pt>
                <c:pt idx="9">
                  <c:v>Personal y Remun.</c:v>
                </c:pt>
                <c:pt idx="10">
                  <c:v>Transferencias</c:v>
                </c:pt>
                <c:pt idx="11">
                  <c:v>Mecanismos de part. ciudadana</c:v>
                </c:pt>
                <c:pt idx="12">
                  <c:v>Actos y Documentos D.O.</c:v>
                </c:pt>
                <c:pt idx="13">
                  <c:v>PYMES</c:v>
                </c:pt>
                <c:pt idx="14">
                  <c:v>Aspectos Generales</c:v>
                </c:pt>
              </c:strCache>
            </c:strRef>
          </c:cat>
          <c:val>
            <c:numRef>
              <c:f>'[ReporteDatos_Administración Central_201303131328.csv]Hoja1'!$G$7:$G$21</c:f>
              <c:numCache>
                <c:formatCode>0.0%</c:formatCode>
                <c:ptCount val="15"/>
                <c:pt idx="0">
                  <c:v>0.84571250000000009</c:v>
                </c:pt>
                <c:pt idx="1">
                  <c:v>0.85468750000000004</c:v>
                </c:pt>
                <c:pt idx="2">
                  <c:v>0.85937500000000056</c:v>
                </c:pt>
                <c:pt idx="3">
                  <c:v>0.8660687499999995</c:v>
                </c:pt>
                <c:pt idx="4">
                  <c:v>0.87499375000000068</c:v>
                </c:pt>
                <c:pt idx="5">
                  <c:v>0.88104374999999979</c:v>
                </c:pt>
                <c:pt idx="6">
                  <c:v>0.89284374999999983</c:v>
                </c:pt>
                <c:pt idx="7">
                  <c:v>0.90623749999999959</c:v>
                </c:pt>
                <c:pt idx="8">
                  <c:v>0.91341249999999918</c:v>
                </c:pt>
                <c:pt idx="9">
                  <c:v>0.91401249999999956</c:v>
                </c:pt>
                <c:pt idx="10">
                  <c:v>0.92500000000000004</c:v>
                </c:pt>
                <c:pt idx="11">
                  <c:v>0.98213749999999944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</c:numCache>
            </c:numRef>
          </c:val>
        </c:ser>
        <c:axId val="71691648"/>
        <c:axId val="72107136"/>
      </c:barChart>
      <c:catAx>
        <c:axId val="71691648"/>
        <c:scaling>
          <c:orientation val="minMax"/>
        </c:scaling>
        <c:axPos val="l"/>
        <c:numFmt formatCode="General" sourceLinked="1"/>
        <c:tickLblPos val="nextTo"/>
        <c:txPr>
          <a:bodyPr/>
          <a:lstStyle/>
          <a:p>
            <a:pPr>
              <a:defRPr lang="es-ES" sz="1200">
                <a:solidFill>
                  <a:srgbClr val="0070C0"/>
                </a:solidFill>
                <a:latin typeface="Cambria" pitchFamily="18" charset="0"/>
              </a:defRPr>
            </a:pPr>
            <a:endParaRPr lang="es-ES"/>
          </a:p>
        </c:txPr>
        <c:crossAx val="72107136"/>
        <c:crosses val="autoZero"/>
        <c:auto val="1"/>
        <c:lblAlgn val="ctr"/>
        <c:lblOffset val="100"/>
      </c:catAx>
      <c:valAx>
        <c:axId val="72107136"/>
        <c:scaling>
          <c:orientation val="minMax"/>
          <c:max val="1"/>
          <c:min val="0"/>
        </c:scaling>
        <c:delete val="1"/>
        <c:axPos val="b"/>
        <c:numFmt formatCode="0.0%" sourceLinked="1"/>
        <c:tickLblPos val="none"/>
        <c:crossAx val="71691648"/>
        <c:crosses val="autoZero"/>
        <c:crossBetween val="between"/>
      </c:valAx>
    </c:plotArea>
    <c:plotVisOnly val="1"/>
  </c:chart>
  <c:spPr>
    <a:ln>
      <a:solidFill>
        <a:srgbClr val="7030A0"/>
      </a:solidFill>
    </a:ln>
  </c:spPr>
  <c:txPr>
    <a:bodyPr/>
    <a:lstStyle/>
    <a:p>
      <a:pPr>
        <a:defRPr sz="1200"/>
      </a:pPr>
      <a:endParaRPr lang="es-ES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997BB750-6995-49C0-BBF0-8A420677C367}" type="datetimeFigureOut">
              <a:rPr lang="es-ES" smtClean="0"/>
              <a:pPr/>
              <a:t>25/03/2013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BB01C8E0-3B9D-4676-BD4E-B5A537D7B4D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A97A32D4-32E9-4B90-9699-2786593BB2F1}" type="slidenum">
              <a:rPr lang="es-ES_tradnl" smtClean="0">
                <a:solidFill>
                  <a:prstClr val="black"/>
                </a:solidFill>
              </a:rPr>
              <a:pPr>
                <a:defRPr/>
              </a:pPr>
              <a:t>1</a:t>
            </a:fld>
            <a:endParaRPr lang="es-ES_tradnl" smtClean="0">
              <a:solidFill>
                <a:prstClr val="black"/>
              </a:solidFill>
            </a:endParaRPr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CL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s-CL" dirty="0" smtClean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D44FC0B-7A3D-4A2F-AA3C-95192693F285}" type="slidenum">
              <a:rPr lang="es-ES" smtClean="0">
                <a:solidFill>
                  <a:prstClr val="black"/>
                </a:solidFill>
              </a:rPr>
              <a:pPr>
                <a:defRPr/>
              </a:pPr>
              <a:t>2</a:t>
            </a:fld>
            <a:endParaRPr lang="es-E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9B279CF-1A0D-415E-A6EF-0403ED5EBF6D}" type="slidenum">
              <a:rPr lang="es-ES_tradnl" smtClean="0">
                <a:solidFill>
                  <a:prstClr val="black"/>
                </a:solidFill>
              </a:rPr>
              <a:pPr/>
              <a:t>7</a:t>
            </a:fld>
            <a:endParaRPr lang="es-ES_tradnl" smtClean="0">
              <a:solidFill>
                <a:prstClr val="black"/>
              </a:solidFill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CL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F4EB1F-D52E-4496-A216-12A7B8253147}" type="slidenum">
              <a:rPr lang="es-ES_tradnl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_tradnl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9A1D69-0FFC-49E5-A97A-C18CA4E7E039}" type="slidenum">
              <a:rPr lang="es-ES_tradnl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_tradnl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26DF90-B64F-4AA3-9459-A96D7252AB36}" type="slidenum">
              <a:rPr lang="es-ES_tradnl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_tradnl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3BBB72-CA91-4189-AE16-8FEFB24EEC22}" type="slidenum">
              <a:rPr lang="es-ES_tradnl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_tradnl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723D81-88EA-4823-AEDB-B88B9BF9AE30}" type="slidenum">
              <a:rPr lang="es-ES_tradnl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_tradnl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2BB10A-3765-454E-AAD0-2B708DB4A890}" type="slidenum">
              <a:rPr lang="es-ES_tradnl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_tradnl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52FC44-A816-4061-B4FF-C8FF13A0CB01}" type="slidenum">
              <a:rPr lang="es-ES_tradnl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_tradnl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064FCB-A10B-4B2E-96B8-29E1EA424B00}" type="slidenum">
              <a:rPr lang="es-ES_tradnl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_tradnl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22E5CC-0F0B-46EE-8CB6-70F1F00EB3B5}" type="slidenum">
              <a:rPr lang="es-ES_tradnl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_tradnl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01AE33-9305-47DA-9ED8-9DD5C30B9272}" type="slidenum">
              <a:rPr lang="es-ES_tradnl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_tradnl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B1CE57-E34E-4EE3-A4F5-D0F52FB09A80}" type="slidenum">
              <a:rPr lang="es-ES_tradnl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_tradnl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DB6EBA-653E-4D60-8C24-E3B6480B2DFA}" type="slidenum">
              <a:rPr lang="es-ES_tradnl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_tradnl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CL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4B05A0-3BF2-45F1-A8DA-EF268B0EB6A4}" type="slidenum">
              <a:rPr lang="es-ES_tradnl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_tradnl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418B52-F888-4750-A94E-489FC17B47E9}" type="slidenum">
              <a:rPr lang="es-ES_tradnl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_tradnl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AFD7DD-2814-4395-904B-787120CA55CB}" type="slidenum">
              <a:rPr lang="es-ES_tradnl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_tradnl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890D6F-CE74-4919-9839-6240D8BA58FD}" type="slidenum">
              <a:rPr lang="es-ES_tradnl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_tradnl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E4CE5F-1F4A-4854-9528-974292728137}" type="slidenum">
              <a:rPr lang="es-ES_tradnl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_tradnl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6D9EAD-C441-43C6-8E94-EB7868586B5B}" type="slidenum">
              <a:rPr lang="es-ES_tradnl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_tradnl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096C2A-4E6A-4DFC-AA55-C95D998DEFF6}" type="slidenum">
              <a:rPr lang="es-ES_tradnl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_tradnl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9BFE34-3352-46CF-842A-0686316A2636}" type="slidenum">
              <a:rPr lang="es-ES_tradnl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_tradnl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061347-2AE1-461E-9154-9739E23CC2E3}" type="slidenum">
              <a:rPr lang="es-ES_tradnl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_tradnl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C5165E-924F-453F-8A17-2DB59099650C}" type="slidenum">
              <a:rPr lang="es-ES_tradnl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_tradnl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smtClean="0"/>
              <a:t>Clic para editar título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auto">
              <a:spcBef>
                <a:spcPts val="0"/>
              </a:spcBef>
              <a:spcAft>
                <a:spcPts val="0"/>
              </a:spcAft>
              <a:defRPr sz="14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s-ES_tradnl">
              <a:solidFill>
                <a:srgbClr val="000000"/>
              </a:solidFill>
            </a:endParaRP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sz="14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s-ES_tradnl">
              <a:solidFill>
                <a:srgbClr val="000000"/>
              </a:solidFill>
            </a:endParaRP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>
                <a:latin typeface="+mn-lt"/>
                <a:ea typeface="+mn-ea"/>
              </a:defRPr>
            </a:lvl1pPr>
          </a:lstStyle>
          <a:p>
            <a:pPr>
              <a:defRPr/>
            </a:pPr>
            <a:fld id="{CB0CB23B-7451-414D-8D55-318AF12CE4F5}" type="slidenum">
              <a:rPr lang="es-ES_tradnl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_tradnl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smtClean="0"/>
              <a:t>Clic para editar título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+mn-ea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ES_tradnl">
              <a:solidFill>
                <a:srgbClr val="000000"/>
              </a:solidFill>
            </a:endParaRP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+mn-ea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ES_tradnl">
              <a:solidFill>
                <a:srgbClr val="000000"/>
              </a:solidFill>
            </a:endParaRP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ea typeface="+mn-ea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D89B9E-FF45-4B20-8CF4-607A57086847}" type="slidenum">
              <a:rPr lang="es-ES_tradnl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es-ES_tradnl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ＭＳ Ｐゴシック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  <a:cs typeface="ＭＳ Ｐゴシック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  <a:cs typeface="ＭＳ Ｐゴシック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  <a:cs typeface="ＭＳ Ｐゴシック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  <a:cs typeface="ＭＳ Ｐゴシック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  <a:cs typeface="ＭＳ Ｐゴシック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ＭＳ Ｐゴシック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  <a:cs typeface="ＭＳ Ｐゴシック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ＭＳ Ｐゴシック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>
          <a:xfrm>
            <a:off x="571500" y="1285875"/>
            <a:ext cx="7786688" cy="1357313"/>
          </a:xfrm>
        </p:spPr>
        <p:txBody>
          <a:bodyPr/>
          <a:lstStyle/>
          <a:p>
            <a:pPr algn="r" eaLnBrk="1" hangingPunct="1">
              <a:defRPr/>
            </a:pPr>
            <a:r>
              <a:rPr lang="es-ES_tradnl" sz="2800" b="1" dirty="0" smtClean="0">
                <a:solidFill>
                  <a:schemeClr val="accent1">
                    <a:lumMod val="25000"/>
                  </a:schemeClr>
                </a:solidFill>
                <a:latin typeface="Helvetica Neue Bold Condensed" pitchFamily="1" charset="0"/>
              </a:rPr>
              <a:t/>
            </a:r>
            <a:br>
              <a:rPr lang="es-ES_tradnl" sz="2800" b="1" dirty="0" smtClean="0">
                <a:solidFill>
                  <a:schemeClr val="accent1">
                    <a:lumMod val="25000"/>
                  </a:schemeClr>
                </a:solidFill>
                <a:latin typeface="Helvetica Neue Bold Condensed" pitchFamily="1" charset="0"/>
              </a:rPr>
            </a:br>
            <a:r>
              <a:rPr lang="es-CL" sz="3200" b="1" i="1" dirty="0" smtClean="0">
                <a:solidFill>
                  <a:srgbClr val="0000D2"/>
                </a:solidFill>
                <a:latin typeface="Bell MT" pitchFamily="18" charset="0"/>
                <a:cs typeface="ＭＳ Ｐゴシック"/>
              </a:rPr>
              <a:t>DIRECCIÓN</a:t>
            </a:r>
            <a:r>
              <a:rPr lang="es-CL" sz="2400" b="1" dirty="0" smtClean="0">
                <a:solidFill>
                  <a:schemeClr val="accent1">
                    <a:lumMod val="25000"/>
                  </a:schemeClr>
                </a:solidFill>
                <a:latin typeface="Helvetica Neue Bold Condensed" pitchFamily="1" charset="0"/>
              </a:rPr>
              <a:t> </a:t>
            </a:r>
            <a:r>
              <a:rPr lang="es-CL" sz="3200" b="1" i="1" dirty="0" smtClean="0">
                <a:solidFill>
                  <a:srgbClr val="0000D2"/>
                </a:solidFill>
                <a:latin typeface="Bell MT" pitchFamily="18" charset="0"/>
                <a:cs typeface="ＭＳ Ｐゴシック"/>
              </a:rPr>
              <a:t>DE FISCALIZACIÓN</a:t>
            </a:r>
            <a:r>
              <a:rPr lang="es-ES_tradnl" sz="2800" b="1" dirty="0" smtClean="0">
                <a:solidFill>
                  <a:schemeClr val="accent1">
                    <a:lumMod val="25000"/>
                  </a:schemeClr>
                </a:solidFill>
                <a:latin typeface="Helvetica Neue Bold Condensed" pitchFamily="1" charset="0"/>
              </a:rPr>
              <a:t>	</a:t>
            </a:r>
            <a:endParaRPr lang="es-ES_tradnl" sz="2800" dirty="0" smtClean="0">
              <a:solidFill>
                <a:schemeClr val="accent1">
                  <a:lumMod val="25000"/>
                </a:schemeClr>
              </a:solidFill>
              <a:latin typeface="Helvetica Neue Bold Condensed" pitchFamily="1" charset="0"/>
            </a:endParaRPr>
          </a:p>
        </p:txBody>
      </p:sp>
      <p:cxnSp>
        <p:nvCxnSpPr>
          <p:cNvPr id="5" name="4 Conector recto"/>
          <p:cNvCxnSpPr/>
          <p:nvPr/>
        </p:nvCxnSpPr>
        <p:spPr bwMode="auto">
          <a:xfrm>
            <a:off x="714348" y="2500306"/>
            <a:ext cx="7715304" cy="1588"/>
          </a:xfrm>
          <a:prstGeom prst="line">
            <a:avLst/>
          </a:prstGeom>
          <a:solidFill>
            <a:schemeClr val="accent1"/>
          </a:solidFill>
          <a:ln w="19050" cap="flat" cmpd="sng" algn="ctr">
            <a:gradFill flip="none" rotWithShape="1">
              <a:gsLst>
                <a:gs pos="0">
                  <a:srgbClr val="03D4A8"/>
                </a:gs>
                <a:gs pos="25000">
                  <a:srgbClr val="21D6E0"/>
                </a:gs>
                <a:gs pos="75000">
                  <a:srgbClr val="0087E6"/>
                </a:gs>
                <a:gs pos="100000">
                  <a:srgbClr val="005CBF"/>
                </a:gs>
              </a:gsLst>
              <a:lin ang="1080000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53" name="8 CuadroTexto"/>
          <p:cNvSpPr txBox="1">
            <a:spLocks noChangeArrowheads="1"/>
          </p:cNvSpPr>
          <p:nvPr/>
        </p:nvSpPr>
        <p:spPr bwMode="auto">
          <a:xfrm>
            <a:off x="2051720" y="2916233"/>
            <a:ext cx="626469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 anchorCtr="1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s-CL" sz="3200" b="1" i="1" dirty="0" smtClean="0">
                <a:solidFill>
                  <a:srgbClr val="002060"/>
                </a:solidFill>
                <a:effectLst>
                  <a:reflection blurRad="6350" stA="55000" endA="50" endPos="85000" dist="29997" dir="5400000" sy="-100000" algn="bl" rotWithShape="0"/>
                </a:effectLst>
                <a:latin typeface="Cambria" pitchFamily="18" charset="0"/>
              </a:rPr>
              <a:t>Universidades – 4</a:t>
            </a:r>
            <a:r>
              <a:rPr lang="es-CL" sz="3200" b="1" i="1" baseline="30000" dirty="0" smtClean="0">
                <a:solidFill>
                  <a:srgbClr val="002060"/>
                </a:solidFill>
                <a:effectLst>
                  <a:reflection blurRad="6350" stA="55000" endA="50" endPos="85000" dist="29997" dir="5400000" sy="-100000" algn="bl" rotWithShape="0"/>
                </a:effectLst>
                <a:latin typeface="Cambria" pitchFamily="18" charset="0"/>
              </a:rPr>
              <a:t>to</a:t>
            </a:r>
            <a:r>
              <a:rPr lang="es-CL" sz="3200" b="1" i="1" dirty="0" smtClean="0">
                <a:solidFill>
                  <a:srgbClr val="002060"/>
                </a:solidFill>
                <a:effectLst>
                  <a:reflection blurRad="6350" stA="55000" endA="50" endPos="85000" dist="29997" dir="5400000" sy="-100000" algn="bl" rotWithShape="0"/>
                </a:effectLst>
                <a:latin typeface="Cambria" pitchFamily="18" charset="0"/>
              </a:rPr>
              <a:t> Proceso</a:t>
            </a:r>
            <a:endParaRPr lang="es-CL" sz="3200" b="1" i="1" dirty="0">
              <a:solidFill>
                <a:srgbClr val="002060"/>
              </a:solidFill>
              <a:effectLst>
                <a:reflection blurRad="6350" stA="55000" endA="50" endPos="85000" dist="29997" dir="5400000" sy="-100000" algn="bl" rotWithShape="0"/>
              </a:effectLst>
              <a:latin typeface="Cambria" pitchFamily="18" charset="0"/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096C2A-4E6A-4DFC-AA55-C95D998DEFF6}" type="slidenum">
              <a:rPr lang="es-ES_tradnl" smtClean="0">
                <a:solidFill>
                  <a:srgbClr val="000000"/>
                </a:solidFill>
              </a:rPr>
              <a:pPr>
                <a:defRPr/>
              </a:pPr>
              <a:t>1</a:t>
            </a:fld>
            <a:endParaRPr lang="es-ES_tradnl">
              <a:solidFill>
                <a:srgbClr val="000000"/>
              </a:solidFill>
            </a:endParaRPr>
          </a:p>
        </p:txBody>
      </p:sp>
      <p:sp>
        <p:nvSpPr>
          <p:cNvPr id="8" name="2 CuadroTexto"/>
          <p:cNvSpPr txBox="1">
            <a:spLocks noChangeArrowheads="1"/>
          </p:cNvSpPr>
          <p:nvPr/>
        </p:nvSpPr>
        <p:spPr bwMode="auto">
          <a:xfrm>
            <a:off x="4429125" y="4572008"/>
            <a:ext cx="407193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CL" sz="1600" b="1" i="1" dirty="0" smtClean="0">
                <a:solidFill>
                  <a:srgbClr val="0000FF"/>
                </a:solidFill>
                <a:latin typeface="Cambria" pitchFamily="18" charset="0"/>
                <a:ea typeface="+mn-ea"/>
                <a:cs typeface="+mn-cs"/>
              </a:rPr>
              <a:t>Consejo para la Transparencia</a:t>
            </a:r>
          </a:p>
          <a:p>
            <a:pPr algn="ctr">
              <a:defRPr/>
            </a:pPr>
            <a:r>
              <a:rPr lang="es-CL" sz="1600" b="1" i="1" dirty="0" smtClean="0">
                <a:solidFill>
                  <a:srgbClr val="0000FF"/>
                </a:solidFill>
                <a:latin typeface="Cambria" pitchFamily="18" charset="0"/>
                <a:ea typeface="+mn-ea"/>
                <a:cs typeface="+mn-cs"/>
              </a:rPr>
              <a:t>Dirección de Fiscalización</a:t>
            </a:r>
          </a:p>
          <a:p>
            <a:pPr algn="ctr">
              <a:defRPr/>
            </a:pPr>
            <a:r>
              <a:rPr lang="es-CL" sz="1600" b="1" i="1" dirty="0" smtClean="0">
                <a:solidFill>
                  <a:srgbClr val="0000FF"/>
                </a:solidFill>
                <a:latin typeface="Cambria" pitchFamily="18" charset="0"/>
              </a:rPr>
              <a:t>Marzo</a:t>
            </a:r>
            <a:r>
              <a:rPr lang="es-CL" sz="1600" b="1" i="1" dirty="0" smtClean="0">
                <a:solidFill>
                  <a:srgbClr val="0000FF"/>
                </a:solidFill>
                <a:latin typeface="Cambria" pitchFamily="18" charset="0"/>
                <a:ea typeface="+mn-ea"/>
                <a:cs typeface="+mn-cs"/>
              </a:rPr>
              <a:t> – 2013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Subtítulo"/>
          <p:cNvSpPr>
            <a:spLocks noGrp="1"/>
          </p:cNvSpPr>
          <p:nvPr>
            <p:ph type="subTitle" idx="1"/>
          </p:nvPr>
        </p:nvSpPr>
        <p:spPr>
          <a:xfrm>
            <a:off x="467544" y="764704"/>
            <a:ext cx="8424936" cy="5616624"/>
          </a:xfrm>
        </p:spPr>
        <p:txBody>
          <a:bodyPr/>
          <a:lstStyle/>
          <a:p>
            <a:pPr algn="just"/>
            <a:r>
              <a:rPr lang="es-CL" sz="1800" b="1" dirty="0" smtClean="0">
                <a:solidFill>
                  <a:srgbClr val="002060"/>
                </a:solidFill>
              </a:rPr>
              <a:t>Periodo de fiscalización</a:t>
            </a:r>
          </a:p>
          <a:p>
            <a:pPr algn="just"/>
            <a:r>
              <a:rPr lang="es-CL" sz="1600" dirty="0" smtClean="0">
                <a:solidFill>
                  <a:srgbClr val="0000FF"/>
                </a:solidFill>
              </a:rPr>
              <a:t>17 de Enero 2013  ---  28 de Enero 2013</a:t>
            </a:r>
          </a:p>
          <a:p>
            <a:pPr algn="just"/>
            <a:endParaRPr lang="es-CL" sz="1100" b="1" dirty="0" smtClean="0">
              <a:solidFill>
                <a:srgbClr val="002060"/>
              </a:solidFill>
            </a:endParaRPr>
          </a:p>
          <a:p>
            <a:pPr algn="just"/>
            <a:r>
              <a:rPr lang="es-CL" sz="1800" b="1" dirty="0" smtClean="0">
                <a:solidFill>
                  <a:srgbClr val="002060"/>
                </a:solidFill>
              </a:rPr>
              <a:t>Información fiscalizada</a:t>
            </a:r>
          </a:p>
          <a:p>
            <a:pPr algn="just"/>
            <a:r>
              <a:rPr lang="es-CL" sz="1600" dirty="0" smtClean="0">
                <a:solidFill>
                  <a:srgbClr val="0000FF"/>
                </a:solidFill>
              </a:rPr>
              <a:t>Diciembre </a:t>
            </a:r>
            <a:r>
              <a:rPr lang="es-CL" sz="1600" dirty="0" smtClean="0">
                <a:solidFill>
                  <a:srgbClr val="0000FF"/>
                </a:solidFill>
              </a:rPr>
              <a:t>2012</a:t>
            </a:r>
            <a:endParaRPr lang="es-CL" sz="1600" dirty="0" smtClean="0">
              <a:solidFill>
                <a:srgbClr val="0000FF"/>
              </a:solidFill>
            </a:endParaRPr>
          </a:p>
          <a:p>
            <a:pPr algn="just"/>
            <a:endParaRPr lang="es-CL" sz="1000" dirty="0" smtClean="0">
              <a:solidFill>
                <a:srgbClr val="0000FF"/>
              </a:solidFill>
            </a:endParaRPr>
          </a:p>
          <a:p>
            <a:pPr algn="just"/>
            <a:endParaRPr lang="es-CL" sz="800" dirty="0" smtClean="0">
              <a:solidFill>
                <a:srgbClr val="0000FF"/>
              </a:solidFill>
            </a:endParaRPr>
          </a:p>
          <a:p>
            <a:pPr algn="just"/>
            <a:r>
              <a:rPr lang="es-CL" sz="1800" b="1" dirty="0" smtClean="0">
                <a:solidFill>
                  <a:srgbClr val="002060"/>
                </a:solidFill>
              </a:rPr>
              <a:t>Universo</a:t>
            </a:r>
            <a:endParaRPr lang="es-CL" sz="1600" dirty="0" smtClean="0">
              <a:solidFill>
                <a:srgbClr val="002060"/>
              </a:solidFill>
            </a:endParaRPr>
          </a:p>
          <a:p>
            <a:pPr algn="just"/>
            <a:r>
              <a:rPr lang="es-CL" sz="1600" dirty="0" smtClean="0">
                <a:solidFill>
                  <a:srgbClr val="0000FF"/>
                </a:solidFill>
              </a:rPr>
              <a:t>16 Universidades</a:t>
            </a:r>
          </a:p>
          <a:p>
            <a:pPr algn="just"/>
            <a:endParaRPr lang="es-CL" sz="700" dirty="0" smtClean="0">
              <a:solidFill>
                <a:srgbClr val="0000FF"/>
              </a:solidFill>
            </a:endParaRPr>
          </a:p>
          <a:p>
            <a:pPr algn="just"/>
            <a:r>
              <a:rPr lang="es-ES" sz="1800" b="1" dirty="0" smtClean="0">
                <a:solidFill>
                  <a:srgbClr val="002060"/>
                </a:solidFill>
              </a:rPr>
              <a:t>Objetivo</a:t>
            </a:r>
          </a:p>
          <a:p>
            <a:pPr algn="just">
              <a:spcBef>
                <a:spcPct val="0"/>
              </a:spcBef>
              <a:buClr>
                <a:srgbClr val="00B050"/>
              </a:buClr>
            </a:pPr>
            <a:r>
              <a:rPr lang="es-CL" sz="1600" dirty="0" smtClean="0">
                <a:solidFill>
                  <a:srgbClr val="0000FF"/>
                </a:solidFill>
              </a:rPr>
              <a:t>Evaluar el cumplimiento de la información publicada en el sitio web de cada Universidad, con las exigencias del artículo 7° de la Ley de Transparencia y de las Instrucciones Generales </a:t>
            </a:r>
            <a:r>
              <a:rPr lang="es-CL" sz="1600" dirty="0" err="1" smtClean="0">
                <a:solidFill>
                  <a:srgbClr val="0000FF"/>
                </a:solidFill>
              </a:rPr>
              <a:t>N°s</a:t>
            </a:r>
            <a:r>
              <a:rPr lang="es-CL" sz="1600" dirty="0" smtClean="0">
                <a:solidFill>
                  <a:srgbClr val="0000FF"/>
                </a:solidFill>
              </a:rPr>
              <a:t> 4, 7, 8 y 9 del Consejo para la Transparencia y </a:t>
            </a:r>
            <a:r>
              <a:rPr lang="es-CL" sz="1600" b="1" dirty="0" smtClean="0">
                <a:solidFill>
                  <a:srgbClr val="0000FF"/>
                </a:solidFill>
              </a:rPr>
              <a:t>la incorporación de las omisiones y observaciones contenidas en informe de </a:t>
            </a:r>
            <a:r>
              <a:rPr lang="es-CL" sz="1600" b="1" dirty="0" smtClean="0">
                <a:solidFill>
                  <a:srgbClr val="0000FF"/>
                </a:solidFill>
              </a:rPr>
              <a:t>Mayo</a:t>
            </a:r>
            <a:r>
              <a:rPr lang="es-CL" sz="1600" b="1" dirty="0" smtClean="0">
                <a:solidFill>
                  <a:srgbClr val="0000FF"/>
                </a:solidFill>
              </a:rPr>
              <a:t> </a:t>
            </a:r>
            <a:r>
              <a:rPr lang="es-CL" sz="1600" b="1" dirty="0" smtClean="0">
                <a:solidFill>
                  <a:srgbClr val="0000FF"/>
                </a:solidFill>
              </a:rPr>
              <a:t>de 2012</a:t>
            </a:r>
            <a:r>
              <a:rPr lang="es-CL" sz="1600" dirty="0" smtClean="0">
                <a:solidFill>
                  <a:srgbClr val="0000FF"/>
                </a:solidFill>
              </a:rPr>
              <a:t>.</a:t>
            </a:r>
          </a:p>
          <a:p>
            <a:pPr algn="just">
              <a:spcBef>
                <a:spcPct val="0"/>
              </a:spcBef>
              <a:buClr>
                <a:srgbClr val="00B050"/>
              </a:buClr>
            </a:pPr>
            <a:endParaRPr lang="es-CL" sz="900" dirty="0" smtClean="0">
              <a:solidFill>
                <a:srgbClr val="0000FF"/>
              </a:solidFill>
            </a:endParaRPr>
          </a:p>
          <a:p>
            <a:pPr algn="just">
              <a:buClr>
                <a:srgbClr val="00B050"/>
              </a:buClr>
            </a:pPr>
            <a:r>
              <a:rPr lang="es-ES" sz="1800" b="1" dirty="0" smtClean="0">
                <a:solidFill>
                  <a:srgbClr val="002060"/>
                </a:solidFill>
              </a:rPr>
              <a:t>Alcance</a:t>
            </a:r>
            <a:endParaRPr lang="es-CL" sz="1600" dirty="0" smtClean="0">
              <a:solidFill>
                <a:srgbClr val="002060"/>
              </a:solidFill>
            </a:endParaRPr>
          </a:p>
          <a:p>
            <a:pPr algn="just"/>
            <a:r>
              <a:rPr lang="es-ES" sz="1600" dirty="0" smtClean="0"/>
              <a:t>	Ítems Evaluados   -      Aspectos Obligatorios      -    Buenas Prácticas</a:t>
            </a:r>
          </a:p>
          <a:p>
            <a:pPr algn="just"/>
            <a:r>
              <a:rPr lang="es-ES" sz="1400" dirty="0" smtClean="0">
                <a:solidFill>
                  <a:srgbClr val="0000FF"/>
                </a:solidFill>
              </a:rPr>
              <a:t>	      G – 14  		  252 		               38</a:t>
            </a:r>
          </a:p>
          <a:p>
            <a:pPr algn="just"/>
            <a:endParaRPr lang="es-CL" sz="1600" dirty="0" smtClean="0">
              <a:solidFill>
                <a:srgbClr val="0000FF"/>
              </a:solidFill>
            </a:endParaRPr>
          </a:p>
          <a:p>
            <a:pPr algn="just"/>
            <a:endParaRPr lang="es-CL" sz="1600" dirty="0" smtClean="0">
              <a:solidFill>
                <a:srgbClr val="0000FF"/>
              </a:solidFill>
            </a:endParaRPr>
          </a:p>
          <a:p>
            <a:pPr algn="just"/>
            <a:endParaRPr lang="es-CL" sz="1200" dirty="0" smtClean="0">
              <a:solidFill>
                <a:srgbClr val="0000FF"/>
              </a:solidFill>
            </a:endParaRPr>
          </a:p>
          <a:p>
            <a:pPr algn="just"/>
            <a:endParaRPr lang="es-CL" sz="1400" dirty="0" smtClean="0">
              <a:solidFill>
                <a:srgbClr val="0000FF"/>
              </a:solidFill>
            </a:endParaRPr>
          </a:p>
          <a:p>
            <a:pPr algn="just"/>
            <a:endParaRPr lang="es-ES" sz="2000" b="1" dirty="0"/>
          </a:p>
        </p:txBody>
      </p:sp>
      <p:sp>
        <p:nvSpPr>
          <p:cNvPr id="10" name="9 CuadroTexto"/>
          <p:cNvSpPr txBox="1"/>
          <p:nvPr/>
        </p:nvSpPr>
        <p:spPr>
          <a:xfrm>
            <a:off x="285750" y="357188"/>
            <a:ext cx="7416800" cy="40011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s-CL" sz="2000" b="1" i="1" kern="0" dirty="0" smtClean="0">
                <a:solidFill>
                  <a:srgbClr val="3366FF"/>
                </a:solidFill>
                <a:latin typeface="Segoe UI" pitchFamily="34" charset="0"/>
                <a:ea typeface="+mj-ea"/>
                <a:cs typeface="Segoe UI" pitchFamily="34" charset="0"/>
              </a:rPr>
              <a:t>Ficha Técnica</a:t>
            </a:r>
            <a:endParaRPr lang="es-ES" sz="2000" b="1" i="1" kern="0" dirty="0">
              <a:solidFill>
                <a:srgbClr val="3366FF"/>
              </a:solidFill>
              <a:latin typeface="Segoe UI" pitchFamily="34" charset="0"/>
              <a:ea typeface="+mj-ea"/>
              <a:cs typeface="Segoe UI" pitchFamily="34" charset="0"/>
            </a:endParaRPr>
          </a:p>
        </p:txBody>
      </p:sp>
      <p:sp>
        <p:nvSpPr>
          <p:cNvPr id="1843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s-CL" sz="24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A46F0E-FFC1-401B-A68E-FB87379414A4}" type="slidenum">
              <a:rPr lang="es-ES_tradnl" smtClean="0"/>
              <a:pPr>
                <a:defRPr/>
              </a:pPr>
              <a:t>3</a:t>
            </a:fld>
            <a:endParaRPr lang="es-ES_tradnl"/>
          </a:p>
        </p:txBody>
      </p:sp>
      <p:sp>
        <p:nvSpPr>
          <p:cNvPr id="10" name="9 CuadroTexto"/>
          <p:cNvSpPr txBox="1"/>
          <p:nvPr/>
        </p:nvSpPr>
        <p:spPr>
          <a:xfrm>
            <a:off x="285750" y="357188"/>
            <a:ext cx="7416800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CL" sz="2000" b="1" i="1" kern="0" dirty="0">
                <a:solidFill>
                  <a:srgbClr val="3366FF"/>
                </a:solidFill>
                <a:latin typeface="Segoe UI" pitchFamily="34" charset="0"/>
                <a:ea typeface="+mj-ea"/>
                <a:cs typeface="Segoe UI" pitchFamily="34" charset="0"/>
              </a:rPr>
              <a:t> </a:t>
            </a:r>
            <a:r>
              <a:rPr lang="es-CL" sz="2000" b="1" i="1" kern="0" dirty="0" smtClean="0">
                <a:solidFill>
                  <a:srgbClr val="3366FF"/>
                </a:solidFill>
                <a:latin typeface="Segoe UI" pitchFamily="34" charset="0"/>
                <a:ea typeface="+mj-ea"/>
                <a:cs typeface="Segoe UI" pitchFamily="34" charset="0"/>
              </a:rPr>
              <a:t>Puntajes promedio Universidades</a:t>
            </a:r>
            <a:endParaRPr lang="es-ES" sz="2000" b="1" i="1" kern="0" dirty="0">
              <a:solidFill>
                <a:srgbClr val="3366FF"/>
              </a:solidFill>
              <a:latin typeface="Segoe UI" pitchFamily="34" charset="0"/>
              <a:ea typeface="+mj-ea"/>
              <a:cs typeface="Segoe UI" pitchFamily="34" charset="0"/>
            </a:endParaRPr>
          </a:p>
        </p:txBody>
      </p:sp>
      <p:sp>
        <p:nvSpPr>
          <p:cNvPr id="11271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ES"/>
          </a:p>
        </p:txBody>
      </p:sp>
      <p:sp>
        <p:nvSpPr>
          <p:cNvPr id="9" name="8 Rectángulo"/>
          <p:cNvSpPr/>
          <p:nvPr/>
        </p:nvSpPr>
        <p:spPr>
          <a:xfrm>
            <a:off x="4644008" y="6309900"/>
            <a:ext cx="4572000" cy="21544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ES" sz="800" b="1" i="1" dirty="0" smtClean="0"/>
              <a:t>Fuente: Dirección de Fiscalización, Consejo para la Transparencia </a:t>
            </a:r>
            <a:endParaRPr lang="es-ES" sz="800" dirty="0"/>
          </a:p>
        </p:txBody>
      </p:sp>
      <p:graphicFrame>
        <p:nvGraphicFramePr>
          <p:cNvPr id="21" name="20 Tabla"/>
          <p:cNvGraphicFramePr>
            <a:graphicFrameLocks noGrp="1"/>
          </p:cNvGraphicFramePr>
          <p:nvPr/>
        </p:nvGraphicFramePr>
        <p:xfrm>
          <a:off x="323528" y="1436293"/>
          <a:ext cx="8208910" cy="3655653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656845"/>
                <a:gridCol w="1626719"/>
                <a:gridCol w="1641782"/>
                <a:gridCol w="1641782"/>
                <a:gridCol w="1641782"/>
              </a:tblGrid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es-CL" sz="1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PERIODO</a:t>
                      </a:r>
                      <a:endParaRPr lang="es-ES" sz="11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100" dirty="0" smtClean="0"/>
                        <a:t>13 al 20</a:t>
                      </a:r>
                    </a:p>
                    <a:p>
                      <a:pPr algn="ctr"/>
                      <a:r>
                        <a:rPr lang="es-CL" sz="1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Septiembre</a:t>
                      </a:r>
                      <a:r>
                        <a:rPr lang="es-CL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2011</a:t>
                      </a:r>
                      <a:endParaRPr lang="es-ES" sz="14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100" dirty="0" smtClean="0"/>
                        <a:t>1 al 3</a:t>
                      </a:r>
                    </a:p>
                    <a:p>
                      <a:pPr marL="0" algn="ctr" defTabSz="914400" rtl="0" eaLnBrk="1" latinLnBrk="0" hangingPunct="1"/>
                      <a:r>
                        <a:rPr lang="es-CL" sz="1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Febrero</a:t>
                      </a:r>
                      <a:r>
                        <a:rPr lang="es-CL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2012 </a:t>
                      </a:r>
                      <a:endParaRPr lang="es-ES" sz="1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100" dirty="0" smtClean="0"/>
                        <a:t>17 al 24</a:t>
                      </a:r>
                    </a:p>
                    <a:p>
                      <a:pPr marL="0" algn="ctr" defTabSz="914400" rtl="0" eaLnBrk="1" latinLnBrk="0" hangingPunct="1"/>
                      <a:r>
                        <a:rPr lang="es-CL" sz="1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Mayo</a:t>
                      </a:r>
                      <a:r>
                        <a:rPr lang="es-CL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2012 </a:t>
                      </a:r>
                      <a:endParaRPr lang="es-ES" sz="1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905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100" dirty="0" smtClean="0"/>
                        <a:t>17 al 28</a:t>
                      </a:r>
                    </a:p>
                    <a:p>
                      <a:pPr algn="ctr"/>
                      <a:r>
                        <a:rPr lang="es-CL" sz="1200" dirty="0" smtClean="0"/>
                        <a:t>Enero</a:t>
                      </a:r>
                      <a:r>
                        <a:rPr lang="es-CL" sz="1400" dirty="0" smtClean="0"/>
                        <a:t> 2013</a:t>
                      </a:r>
                      <a:endParaRPr lang="es-ES" sz="1400" dirty="0"/>
                    </a:p>
                  </a:txBody>
                  <a:tcPr>
                    <a:lnL w="1905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105660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600" dirty="0" smtClean="0">
                          <a:solidFill>
                            <a:srgbClr val="002060"/>
                          </a:solidFill>
                        </a:rPr>
                        <a:t>PROMEDIO</a:t>
                      </a:r>
                      <a:endParaRPr lang="es-ES" sz="2000" dirty="0" smtClean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2800" dirty="0" smtClean="0">
                          <a:solidFill>
                            <a:srgbClr val="002060"/>
                          </a:solidFill>
                        </a:rPr>
                        <a:t>20,45%</a:t>
                      </a:r>
                      <a:endParaRPr lang="es-ES" sz="2800" dirty="0" smtClean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2800" b="0" dirty="0" smtClean="0">
                          <a:solidFill>
                            <a:srgbClr val="002060"/>
                          </a:solidFill>
                        </a:rPr>
                        <a:t>76,54%</a:t>
                      </a:r>
                      <a:endParaRPr lang="es-ES" sz="2800" b="0" dirty="0" smtClean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2800" b="0" kern="1200" dirty="0" smtClean="0">
                          <a:solidFill>
                            <a:srgbClr val="002060"/>
                          </a:solidFill>
                        </a:rPr>
                        <a:t>77,93%</a:t>
                      </a:r>
                      <a:endParaRPr lang="es-ES" sz="2800" b="0" kern="1200" dirty="0" smtClean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2800" b="0" kern="1200" dirty="0" smtClean="0">
                          <a:solidFill>
                            <a:srgbClr val="002060"/>
                          </a:solidFill>
                        </a:rPr>
                        <a:t>90,50%</a:t>
                      </a:r>
                      <a:endParaRPr lang="es-ES" sz="2800" b="0" kern="1200" dirty="0" smtClean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72061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40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INFORMACIÓN FISCALIZADA</a:t>
                      </a:r>
                      <a:endParaRPr lang="es-ES" sz="140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600" b="1" dirty="0" smtClean="0">
                          <a:solidFill>
                            <a:schemeClr val="bg1"/>
                          </a:solidFill>
                        </a:rPr>
                        <a:t>2011</a:t>
                      </a:r>
                    </a:p>
                    <a:p>
                      <a:pPr algn="ctr"/>
                      <a:r>
                        <a:rPr lang="es-CL" sz="1600" b="1" dirty="0" smtClean="0">
                          <a:solidFill>
                            <a:schemeClr val="bg1"/>
                          </a:solidFill>
                        </a:rPr>
                        <a:t>Agosto </a:t>
                      </a:r>
                      <a:endParaRPr lang="es-E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600" b="1" dirty="0" smtClean="0">
                          <a:solidFill>
                            <a:schemeClr val="bg1"/>
                          </a:solidFill>
                        </a:rPr>
                        <a:t>2011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600" b="1" dirty="0" smtClean="0">
                          <a:solidFill>
                            <a:schemeClr val="bg1"/>
                          </a:solidFill>
                        </a:rPr>
                        <a:t>Diciembre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600" b="1" dirty="0" smtClean="0">
                          <a:solidFill>
                            <a:schemeClr val="bg1"/>
                          </a:solidFill>
                        </a:rPr>
                        <a:t>2012</a:t>
                      </a:r>
                      <a:endParaRPr lang="es-ES" sz="1600" b="1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es-CL" sz="1600" b="1" dirty="0" smtClean="0">
                          <a:solidFill>
                            <a:schemeClr val="bg1"/>
                          </a:solidFill>
                        </a:rPr>
                        <a:t>Abril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600" b="1" dirty="0" smtClean="0">
                          <a:solidFill>
                            <a:schemeClr val="bg1"/>
                          </a:solidFill>
                        </a:rPr>
                        <a:t>2012</a:t>
                      </a:r>
                    </a:p>
                    <a:p>
                      <a:pPr algn="ctr"/>
                      <a:r>
                        <a:rPr lang="es-CL" sz="1600" b="1" dirty="0" smtClean="0">
                          <a:solidFill>
                            <a:schemeClr val="bg1"/>
                          </a:solidFill>
                        </a:rPr>
                        <a:t>Diciembre</a:t>
                      </a:r>
                      <a:endParaRPr lang="es-E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68719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4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VARIACIÓN</a:t>
                      </a:r>
                      <a:endParaRPr lang="es-ES" sz="1600" b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2600" b="0" dirty="0" smtClean="0">
                          <a:solidFill>
                            <a:schemeClr val="tx1"/>
                          </a:solidFill>
                        </a:rPr>
                        <a:t>+ 56,10 </a:t>
                      </a:r>
                      <a:endParaRPr lang="es-ES" sz="26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2600" b="0" dirty="0" smtClean="0">
                          <a:solidFill>
                            <a:schemeClr val="tx1"/>
                          </a:solidFill>
                        </a:rPr>
                        <a:t>+ 1,39</a:t>
                      </a:r>
                      <a:endParaRPr lang="es-ES" sz="2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2600" b="0" dirty="0" smtClean="0">
                          <a:solidFill>
                            <a:schemeClr val="tx1"/>
                          </a:solidFill>
                        </a:rPr>
                        <a:t>+ 12,57</a:t>
                      </a:r>
                      <a:endParaRPr lang="es-ES" sz="26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8719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100 PUNTOS</a:t>
                      </a:r>
                      <a:endParaRPr lang="es-ES" sz="16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2000" i="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s-ES" sz="2000" i="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9BFE34-3352-46CF-842A-0686316A2636}" type="slidenum">
              <a:rPr lang="es-ES_tradnl" smtClean="0">
                <a:solidFill>
                  <a:srgbClr val="000000"/>
                </a:solidFill>
              </a:rPr>
              <a:pPr>
                <a:defRPr/>
              </a:pPr>
              <a:t>4</a:t>
            </a:fld>
            <a:endParaRPr lang="es-ES_tradnl">
              <a:solidFill>
                <a:srgbClr val="000000"/>
              </a:solidFill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285750" y="357188"/>
            <a:ext cx="7416800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CL" sz="2000" b="1" i="1" kern="0" dirty="0" smtClean="0">
                <a:solidFill>
                  <a:srgbClr val="3366FF"/>
                </a:solidFill>
                <a:latin typeface="Segoe UI" pitchFamily="34" charset="0"/>
                <a:ea typeface="+mj-ea"/>
                <a:cs typeface="Segoe UI" pitchFamily="34" charset="0"/>
              </a:rPr>
              <a:t>Resultados </a:t>
            </a:r>
            <a:r>
              <a:rPr lang="es-CL" sz="2000" b="1" i="1" kern="0" dirty="0" smtClean="0">
                <a:solidFill>
                  <a:srgbClr val="3366FF"/>
                </a:solidFill>
                <a:latin typeface="Segoe UI" pitchFamily="34" charset="0"/>
                <a:ea typeface="+mj-ea"/>
                <a:cs typeface="Segoe UI" pitchFamily="34" charset="0"/>
              </a:rPr>
              <a:t>Universidades</a:t>
            </a:r>
            <a:endParaRPr lang="es-ES" sz="2000" b="1" i="1" kern="0" dirty="0">
              <a:solidFill>
                <a:srgbClr val="3366FF"/>
              </a:solidFill>
              <a:latin typeface="Segoe UI" pitchFamily="34" charset="0"/>
              <a:ea typeface="+mj-ea"/>
              <a:cs typeface="Segoe UI" pitchFamily="34" charset="0"/>
            </a:endParaRPr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1187624" y="980728"/>
          <a:ext cx="6696744" cy="4975212"/>
        </p:xfrm>
        <a:graphic>
          <a:graphicData uri="http://schemas.openxmlformats.org/drawingml/2006/table">
            <a:tbl>
              <a:tblPr/>
              <a:tblGrid>
                <a:gridCol w="5374402"/>
                <a:gridCol w="1322342"/>
              </a:tblGrid>
              <a:tr h="545847">
                <a:tc>
                  <a:txBody>
                    <a:bodyPr/>
                    <a:lstStyle/>
                    <a:p>
                      <a:pPr algn="l" fontAlgn="b"/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DIC 2012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2924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UNIVERSIDAD DE LA FRONTERA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99,52%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72924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UNIVERSIDAD DE LA SERENA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99,42%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2924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UNIVERSIDAD DE VALPARAÍSO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98,18%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2924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UNIVERSIDAD TECNOLÓGICA METROPOLITANA (UTEM)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98,17%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6673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UNIVERSIDAD DE TARAPACÁ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95,74%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2924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UNIVERSIDAD DE TALCA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95,02%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2924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UNIVERSIDAD DE LOS LAGOS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94,55%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2924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UNIVERSIDAD METROPOLITANA DE CIENCIAS DE LA EDUCACIÓN (UMCE)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93,21%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2924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UNIVERSIDAD DE PLAYA ANCHA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90,79%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2924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UNIVERSIDAD DEL BÍO BÍO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90,14%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2924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UNIVERSIDAD DE SANTIAGO DE CHILE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87,76%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2924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UNIVERSIDAD DE ANTOFAGASTA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87,14%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2924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UNIVERSIDAD DE CHILE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86,09%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2924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UNIVERSIDAD DE ATACAMA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83,28%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2924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UNIVERSIDAD ARTURO PRAT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76,33%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1756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UNIVERSIDAD DE MAGALLANES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72,69%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4 Rectángulo"/>
          <p:cNvSpPr/>
          <p:nvPr/>
        </p:nvSpPr>
        <p:spPr>
          <a:xfrm>
            <a:off x="4248472" y="6309320"/>
            <a:ext cx="4572000" cy="21544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ES" sz="800" b="1" i="1" dirty="0" smtClean="0"/>
              <a:t>Fuente: Dirección de Fiscalización, Consejo para la Transparencia </a:t>
            </a:r>
            <a:endParaRPr lang="es-ES" sz="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096C2A-4E6A-4DFC-AA55-C95D998DEFF6}" type="slidenum">
              <a:rPr lang="es-ES_tradnl" smtClean="0">
                <a:solidFill>
                  <a:srgbClr val="000000"/>
                </a:solidFill>
              </a:rPr>
              <a:pPr>
                <a:defRPr/>
              </a:pPr>
              <a:t>5</a:t>
            </a:fld>
            <a:endParaRPr lang="es-ES_tradnl">
              <a:solidFill>
                <a:srgbClr val="000000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285750" y="357188"/>
            <a:ext cx="7416800" cy="40011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000" b="1" i="1" kern="0" dirty="0" smtClean="0">
                <a:solidFill>
                  <a:srgbClr val="3366FF"/>
                </a:solidFill>
                <a:latin typeface="Segoe UI" pitchFamily="34" charset="0"/>
                <a:ea typeface="+mj-ea"/>
                <a:cs typeface="Segoe UI" pitchFamily="34" charset="0"/>
              </a:rPr>
              <a:t>Puntaje promedio por  materia – Diciembre 2012</a:t>
            </a:r>
            <a:endParaRPr lang="es-ES" sz="2000" b="1" i="1" kern="0" dirty="0">
              <a:solidFill>
                <a:srgbClr val="3366FF"/>
              </a:solidFill>
              <a:latin typeface="Segoe UI" pitchFamily="34" charset="0"/>
              <a:ea typeface="+mj-ea"/>
              <a:cs typeface="Segoe UI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4608512" y="6309900"/>
            <a:ext cx="4572000" cy="21544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ES" sz="800" b="1" i="1" dirty="0" smtClean="0">
                <a:solidFill>
                  <a:srgbClr val="002060"/>
                </a:solidFill>
              </a:rPr>
              <a:t>Fuente: Dirección de Fiscalización, Consejo para la Transparencia </a:t>
            </a:r>
            <a:endParaRPr lang="es-ES" sz="800" dirty="0">
              <a:solidFill>
                <a:srgbClr val="002060"/>
              </a:solidFill>
            </a:endParaRPr>
          </a:p>
        </p:txBody>
      </p:sp>
      <p:graphicFrame>
        <p:nvGraphicFramePr>
          <p:cNvPr id="10" name="1 Gráfico"/>
          <p:cNvGraphicFramePr/>
          <p:nvPr/>
        </p:nvGraphicFramePr>
        <p:xfrm>
          <a:off x="683568" y="1052736"/>
          <a:ext cx="7848872" cy="5040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9BFE34-3352-46CF-842A-0686316A2636}" type="slidenum">
              <a:rPr lang="es-ES_tradnl" smtClean="0">
                <a:solidFill>
                  <a:srgbClr val="000000"/>
                </a:solidFill>
              </a:rPr>
              <a:pPr>
                <a:defRPr/>
              </a:pPr>
              <a:t>6</a:t>
            </a:fld>
            <a:endParaRPr lang="es-ES_tradnl">
              <a:solidFill>
                <a:srgbClr val="000000"/>
              </a:solidFill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251520" y="332656"/>
            <a:ext cx="7416800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CL" sz="2000" b="1" i="1" kern="0" dirty="0" smtClean="0">
                <a:solidFill>
                  <a:srgbClr val="3366FF"/>
                </a:solidFill>
                <a:latin typeface="Segoe UI" pitchFamily="34" charset="0"/>
                <a:cs typeface="Segoe UI" pitchFamily="34" charset="0"/>
              </a:rPr>
              <a:t>Variación de puntaje en cada proceso</a:t>
            </a:r>
            <a:endParaRPr lang="es-ES" sz="2000" b="1" i="1" kern="0" dirty="0">
              <a:solidFill>
                <a:srgbClr val="3366FF"/>
              </a:solidFill>
              <a:latin typeface="Segoe UI" pitchFamily="34" charset="0"/>
              <a:cs typeface="Segoe UI" pitchFamily="34" charset="0"/>
            </a:endParaRPr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395536" y="836712"/>
          <a:ext cx="7992888" cy="5271963"/>
        </p:xfrm>
        <a:graphic>
          <a:graphicData uri="http://schemas.openxmlformats.org/drawingml/2006/table">
            <a:tbl>
              <a:tblPr/>
              <a:tblGrid>
                <a:gridCol w="3870054"/>
                <a:gridCol w="818380"/>
                <a:gridCol w="879922"/>
                <a:gridCol w="831854"/>
                <a:gridCol w="775708"/>
                <a:gridCol w="816970"/>
              </a:tblGrid>
              <a:tr h="548841">
                <a:tc>
                  <a:txBody>
                    <a:bodyPr/>
                    <a:lstStyle/>
                    <a:p>
                      <a:pPr algn="l" fontAlgn="b"/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8100" cap="flat" cmpd="sng" algn="ctr">
                      <a:solidFill>
                        <a:srgbClr val="99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Ago-11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99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Dic-11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99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Abr-12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99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Dic-12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99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Variación </a:t>
                      </a:r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DIC_12 - ABR_12 </a:t>
                      </a:r>
                      <a:endParaRPr lang="es-ES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99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74420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1200" b="0" i="0" u="none" strike="noStrike" dirty="0">
                          <a:solidFill>
                            <a:srgbClr val="002060"/>
                          </a:solidFill>
                          <a:latin typeface="Calibri"/>
                        </a:rPr>
                        <a:t>UNIVERSIDAD DE LA FRONTERA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99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200" b="0" i="0" u="none" strike="noStrike">
                          <a:solidFill>
                            <a:srgbClr val="002060"/>
                          </a:solidFill>
                          <a:latin typeface="Calibri"/>
                        </a:rPr>
                        <a:t>10,92%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99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200" b="0" i="0" u="none" strike="noStrike">
                          <a:solidFill>
                            <a:srgbClr val="002060"/>
                          </a:solidFill>
                          <a:latin typeface="Calibri"/>
                        </a:rPr>
                        <a:t>94,22%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99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200" b="0" i="0" u="none" strike="noStrike">
                          <a:solidFill>
                            <a:srgbClr val="002060"/>
                          </a:solidFill>
                          <a:latin typeface="Calibri"/>
                        </a:rPr>
                        <a:t>96,72%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99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200" b="0" i="0" u="none" strike="noStrike" dirty="0">
                          <a:solidFill>
                            <a:srgbClr val="002060"/>
                          </a:solidFill>
                          <a:latin typeface="Calibri"/>
                        </a:rPr>
                        <a:t>99,52%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99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2,80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99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</a:tr>
              <a:tr h="274420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1200" b="0" i="0" u="none" strike="noStrike" dirty="0">
                          <a:solidFill>
                            <a:srgbClr val="002060"/>
                          </a:solidFill>
                          <a:latin typeface="Calibri"/>
                        </a:rPr>
                        <a:t>UNIVERSIDAD DE LA SERENA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200" b="0" i="0" u="none" strike="noStrike" dirty="0">
                          <a:solidFill>
                            <a:srgbClr val="002060"/>
                          </a:solidFill>
                          <a:latin typeface="Calibri"/>
                        </a:rPr>
                        <a:t>17,55%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200" b="0" i="0" u="none" strike="noStrike" dirty="0">
                          <a:solidFill>
                            <a:srgbClr val="002060"/>
                          </a:solidFill>
                          <a:latin typeface="Calibri"/>
                        </a:rPr>
                        <a:t>94,11%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200" b="0" i="0" u="none" strike="noStrike" dirty="0">
                          <a:solidFill>
                            <a:srgbClr val="002060"/>
                          </a:solidFill>
                          <a:latin typeface="Calibri"/>
                        </a:rPr>
                        <a:t>93,02%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200" b="0" i="0" u="none" strike="noStrike" dirty="0">
                          <a:solidFill>
                            <a:srgbClr val="002060"/>
                          </a:solidFill>
                          <a:latin typeface="Calibri"/>
                        </a:rPr>
                        <a:t>99,42%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6,40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74420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1200" b="0" i="0" u="none" strike="noStrike">
                          <a:solidFill>
                            <a:srgbClr val="002060"/>
                          </a:solidFill>
                          <a:latin typeface="Calibri"/>
                        </a:rPr>
                        <a:t>UNIVERSIDAD DE VALPARAÍSO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200" b="0" i="0" u="none" strike="noStrike">
                          <a:solidFill>
                            <a:srgbClr val="002060"/>
                          </a:solidFill>
                          <a:latin typeface="Calibri"/>
                        </a:rPr>
                        <a:t>8,30%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200" b="0" i="0" u="none" strike="noStrike">
                          <a:solidFill>
                            <a:srgbClr val="002060"/>
                          </a:solidFill>
                          <a:latin typeface="Calibri"/>
                        </a:rPr>
                        <a:t>97,81%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200" b="0" i="0" u="none" strike="noStrike">
                          <a:solidFill>
                            <a:srgbClr val="002060"/>
                          </a:solidFill>
                          <a:latin typeface="Calibri"/>
                        </a:rPr>
                        <a:t>89,43%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200" b="0" i="0" u="none" strike="noStrike" dirty="0">
                          <a:solidFill>
                            <a:srgbClr val="002060"/>
                          </a:solidFill>
                          <a:latin typeface="Calibri"/>
                        </a:rPr>
                        <a:t>98,18%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8,75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74420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1200" b="0" i="0" u="none" strike="noStrike">
                          <a:solidFill>
                            <a:srgbClr val="002060"/>
                          </a:solidFill>
                          <a:latin typeface="Calibri"/>
                        </a:rPr>
                        <a:t>UNIVERSIDAD TECNOLÓGICA METROPOLITANA (UTEM)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200" b="0" i="0" u="none" strike="noStrike">
                          <a:solidFill>
                            <a:srgbClr val="002060"/>
                          </a:solidFill>
                          <a:latin typeface="Calibri"/>
                        </a:rPr>
                        <a:t>59,53%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200" b="0" i="0" u="none" strike="noStrike">
                          <a:solidFill>
                            <a:srgbClr val="002060"/>
                          </a:solidFill>
                          <a:latin typeface="Calibri"/>
                        </a:rPr>
                        <a:t>71,83%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200" b="0" i="0" u="none" strike="noStrike">
                          <a:solidFill>
                            <a:srgbClr val="002060"/>
                          </a:solidFill>
                          <a:latin typeface="Calibri"/>
                        </a:rPr>
                        <a:t>65,46%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200" b="0" i="0" u="none" strike="noStrike">
                          <a:solidFill>
                            <a:srgbClr val="002060"/>
                          </a:solidFill>
                          <a:latin typeface="Calibri"/>
                        </a:rPr>
                        <a:t>98,17%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32,71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74420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1200" b="0" i="0" u="none" strike="noStrike">
                          <a:solidFill>
                            <a:srgbClr val="002060"/>
                          </a:solidFill>
                          <a:latin typeface="Calibri"/>
                        </a:rPr>
                        <a:t>UNIVERSIDAD DE TARAPACÁ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200" b="0" i="0" u="none" strike="noStrike">
                          <a:solidFill>
                            <a:srgbClr val="002060"/>
                          </a:solidFill>
                          <a:latin typeface="Calibri"/>
                        </a:rPr>
                        <a:t>10,84%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200" b="0" i="0" u="none" strike="noStrike">
                          <a:solidFill>
                            <a:srgbClr val="002060"/>
                          </a:solidFill>
                          <a:latin typeface="Calibri"/>
                        </a:rPr>
                        <a:t>98,07%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200" b="0" i="0" u="none" strike="noStrike">
                          <a:solidFill>
                            <a:srgbClr val="002060"/>
                          </a:solidFill>
                          <a:latin typeface="Calibri"/>
                        </a:rPr>
                        <a:t>99,57%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200" b="0" i="0" u="none" strike="noStrike">
                          <a:solidFill>
                            <a:srgbClr val="002060"/>
                          </a:solidFill>
                          <a:latin typeface="Calibri"/>
                        </a:rPr>
                        <a:t>95,74%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-3,83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74420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1200" b="0" i="0" u="none" strike="noStrike">
                          <a:solidFill>
                            <a:srgbClr val="002060"/>
                          </a:solidFill>
                          <a:latin typeface="Calibri"/>
                        </a:rPr>
                        <a:t>UNIVERSIDAD DE TALCA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200" b="0" i="0" u="none" strike="noStrike">
                          <a:solidFill>
                            <a:srgbClr val="002060"/>
                          </a:solidFill>
                          <a:latin typeface="Calibri"/>
                        </a:rPr>
                        <a:t>9,09%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200" b="0" i="0" u="none" strike="noStrike">
                          <a:solidFill>
                            <a:srgbClr val="002060"/>
                          </a:solidFill>
                          <a:latin typeface="Calibri"/>
                        </a:rPr>
                        <a:t>51,18%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200" b="0" i="0" u="none" strike="noStrike">
                          <a:solidFill>
                            <a:srgbClr val="002060"/>
                          </a:solidFill>
                          <a:latin typeface="Calibri"/>
                        </a:rPr>
                        <a:t>71,10%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200" b="0" i="0" u="none" strike="noStrike">
                          <a:solidFill>
                            <a:srgbClr val="002060"/>
                          </a:solidFill>
                          <a:latin typeface="Calibri"/>
                        </a:rPr>
                        <a:t>95,02%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23,92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74420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1200" b="0" i="0" u="none" strike="noStrike">
                          <a:solidFill>
                            <a:srgbClr val="002060"/>
                          </a:solidFill>
                          <a:latin typeface="Calibri"/>
                        </a:rPr>
                        <a:t>UNIVERSIDAD DE LOS LAGOS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200" b="0" i="0" u="none" strike="noStrike">
                          <a:solidFill>
                            <a:srgbClr val="002060"/>
                          </a:solidFill>
                          <a:latin typeface="Calibri"/>
                        </a:rPr>
                        <a:t>22,21%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200" b="0" i="0" u="none" strike="noStrike">
                          <a:solidFill>
                            <a:srgbClr val="002060"/>
                          </a:solidFill>
                          <a:latin typeface="Calibri"/>
                        </a:rPr>
                        <a:t>59,90%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200" b="0" i="0" u="none" strike="noStrike">
                          <a:solidFill>
                            <a:srgbClr val="002060"/>
                          </a:solidFill>
                          <a:latin typeface="Calibri"/>
                        </a:rPr>
                        <a:t>67,51%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200" b="0" i="0" u="none" strike="noStrike">
                          <a:solidFill>
                            <a:srgbClr val="002060"/>
                          </a:solidFill>
                          <a:latin typeface="Calibri"/>
                        </a:rPr>
                        <a:t>94,55%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27,04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74420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1200" b="0" i="0" u="none" strike="noStrike">
                          <a:solidFill>
                            <a:srgbClr val="002060"/>
                          </a:solidFill>
                          <a:latin typeface="Calibri"/>
                        </a:rPr>
                        <a:t>UNIVERSIDAD METROP. DE CS. DE LA ED. (UMCE)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200" b="0" i="0" u="none" strike="noStrike">
                          <a:solidFill>
                            <a:srgbClr val="002060"/>
                          </a:solidFill>
                          <a:latin typeface="Calibri"/>
                        </a:rPr>
                        <a:t>9,36%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200" b="0" i="0" u="none" strike="noStrike">
                          <a:solidFill>
                            <a:srgbClr val="002060"/>
                          </a:solidFill>
                          <a:latin typeface="Calibri"/>
                        </a:rPr>
                        <a:t>95,77%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200" b="0" i="0" u="none" strike="noStrike">
                          <a:solidFill>
                            <a:srgbClr val="002060"/>
                          </a:solidFill>
                          <a:latin typeface="Calibri"/>
                        </a:rPr>
                        <a:t>85,94%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200" b="0" i="0" u="none" strike="noStrike">
                          <a:solidFill>
                            <a:srgbClr val="002060"/>
                          </a:solidFill>
                          <a:latin typeface="Calibri"/>
                        </a:rPr>
                        <a:t>93,21%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7,27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74420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1200" b="0" i="0" u="none" strike="noStrike">
                          <a:solidFill>
                            <a:srgbClr val="002060"/>
                          </a:solidFill>
                          <a:latin typeface="Calibri"/>
                        </a:rPr>
                        <a:t>UNIVERSIDAD DE PLAYA ANCHA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200" b="0" i="0" u="none" strike="noStrike">
                          <a:solidFill>
                            <a:srgbClr val="002060"/>
                          </a:solidFill>
                          <a:latin typeface="Calibri"/>
                        </a:rPr>
                        <a:t>36,40%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200" b="0" i="0" u="none" strike="noStrike">
                          <a:solidFill>
                            <a:srgbClr val="002060"/>
                          </a:solidFill>
                          <a:latin typeface="Calibri"/>
                        </a:rPr>
                        <a:t>47,52%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200" b="0" i="0" u="none" strike="noStrike">
                          <a:solidFill>
                            <a:srgbClr val="002060"/>
                          </a:solidFill>
                          <a:latin typeface="Calibri"/>
                        </a:rPr>
                        <a:t>68,62%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200" b="0" i="0" u="none" strike="noStrike">
                          <a:solidFill>
                            <a:srgbClr val="002060"/>
                          </a:solidFill>
                          <a:latin typeface="Calibri"/>
                        </a:rPr>
                        <a:t>90,79%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22,17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74420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1200" b="0" i="0" u="none" strike="noStrike">
                          <a:solidFill>
                            <a:srgbClr val="002060"/>
                          </a:solidFill>
                          <a:latin typeface="Calibri"/>
                        </a:rPr>
                        <a:t>UNIVERSIDAD DEL BÍO BÍO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200" b="0" i="0" u="none" strike="noStrike">
                          <a:solidFill>
                            <a:srgbClr val="002060"/>
                          </a:solidFill>
                          <a:latin typeface="Calibri"/>
                        </a:rPr>
                        <a:t>38,89%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200" b="0" i="0" u="none" strike="noStrike">
                          <a:solidFill>
                            <a:srgbClr val="002060"/>
                          </a:solidFill>
                          <a:latin typeface="Calibri"/>
                        </a:rPr>
                        <a:t>87,40%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200" b="0" i="0" u="none" strike="noStrike">
                          <a:solidFill>
                            <a:srgbClr val="002060"/>
                          </a:solidFill>
                          <a:latin typeface="Calibri"/>
                        </a:rPr>
                        <a:t>77,69%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200" b="0" i="0" u="none" strike="noStrike">
                          <a:solidFill>
                            <a:srgbClr val="002060"/>
                          </a:solidFill>
                          <a:latin typeface="Calibri"/>
                        </a:rPr>
                        <a:t>90,14%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12,45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74420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1200" b="0" i="0" u="none" strike="noStrike">
                          <a:solidFill>
                            <a:srgbClr val="002060"/>
                          </a:solidFill>
                          <a:latin typeface="Calibri"/>
                        </a:rPr>
                        <a:t>UNIVERSIDAD DE SANTIAGO DE CHILE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200" b="0" i="0" u="none" strike="noStrike">
                          <a:solidFill>
                            <a:srgbClr val="002060"/>
                          </a:solidFill>
                          <a:latin typeface="Calibri"/>
                        </a:rPr>
                        <a:t>19,94%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200" b="0" i="0" u="none" strike="noStrike">
                          <a:solidFill>
                            <a:srgbClr val="002060"/>
                          </a:solidFill>
                          <a:latin typeface="Calibri"/>
                        </a:rPr>
                        <a:t>71,41%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200" b="0" i="0" u="none" strike="noStrike">
                          <a:solidFill>
                            <a:srgbClr val="002060"/>
                          </a:solidFill>
                          <a:latin typeface="Calibri"/>
                        </a:rPr>
                        <a:t>67,26%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200" b="0" i="0" u="none" strike="noStrike">
                          <a:solidFill>
                            <a:srgbClr val="002060"/>
                          </a:solidFill>
                          <a:latin typeface="Calibri"/>
                        </a:rPr>
                        <a:t>87,76%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20,50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74420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1200" b="0" i="0" u="none" strike="noStrike">
                          <a:solidFill>
                            <a:srgbClr val="002060"/>
                          </a:solidFill>
                          <a:latin typeface="Calibri"/>
                        </a:rPr>
                        <a:t>UNIVERSIDAD DE ANTOFAGASTA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200" b="0" i="0" u="none" strike="noStrike">
                          <a:solidFill>
                            <a:srgbClr val="002060"/>
                          </a:solidFill>
                          <a:latin typeface="Calibri"/>
                        </a:rPr>
                        <a:t>6,90%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200" b="0" i="0" u="none" strike="noStrike">
                          <a:solidFill>
                            <a:srgbClr val="002060"/>
                          </a:solidFill>
                          <a:latin typeface="Calibri"/>
                        </a:rPr>
                        <a:t>81,09%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200" b="0" i="0" u="none" strike="noStrike">
                          <a:solidFill>
                            <a:srgbClr val="002060"/>
                          </a:solidFill>
                          <a:latin typeface="Calibri"/>
                        </a:rPr>
                        <a:t>87,03%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200" b="0" i="0" u="none" strike="noStrike">
                          <a:solidFill>
                            <a:srgbClr val="002060"/>
                          </a:solidFill>
                          <a:latin typeface="Calibri"/>
                        </a:rPr>
                        <a:t>87,14%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74420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1200" b="0" i="0" u="none" strike="noStrike">
                          <a:solidFill>
                            <a:srgbClr val="002060"/>
                          </a:solidFill>
                          <a:latin typeface="Calibri"/>
                        </a:rPr>
                        <a:t>UNIVERSIDAD DE CHILE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200" b="0" i="0" u="none" strike="noStrike">
                          <a:solidFill>
                            <a:srgbClr val="002060"/>
                          </a:solidFill>
                          <a:latin typeface="Calibri"/>
                        </a:rPr>
                        <a:t>18,79%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200" b="0" i="0" u="none" strike="noStrike">
                          <a:solidFill>
                            <a:srgbClr val="002060"/>
                          </a:solidFill>
                          <a:latin typeface="Calibri"/>
                        </a:rPr>
                        <a:t>85,11%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200" b="0" i="0" u="none" strike="noStrike">
                          <a:solidFill>
                            <a:srgbClr val="002060"/>
                          </a:solidFill>
                          <a:latin typeface="Calibri"/>
                        </a:rPr>
                        <a:t>76,22%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200" b="0" i="0" u="none" strike="noStrike" dirty="0">
                          <a:solidFill>
                            <a:srgbClr val="002060"/>
                          </a:solidFill>
                          <a:latin typeface="Calibri"/>
                        </a:rPr>
                        <a:t>86,09%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200" b="0" i="0" u="none" strike="noStrike" dirty="0">
                          <a:solidFill>
                            <a:srgbClr val="002060"/>
                          </a:solidFill>
                          <a:latin typeface="Calibri"/>
                        </a:rPr>
                        <a:t>9,87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74420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1200" b="0" i="0" u="none" strike="noStrike">
                          <a:solidFill>
                            <a:srgbClr val="002060"/>
                          </a:solidFill>
                          <a:latin typeface="Calibri"/>
                        </a:rPr>
                        <a:t>UNIVERSIDAD DE ATACAMA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200" b="0" i="0" u="none" strike="noStrike">
                          <a:solidFill>
                            <a:srgbClr val="002060"/>
                          </a:solidFill>
                          <a:latin typeface="Calibri"/>
                        </a:rPr>
                        <a:t>28,17%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200" b="0" i="0" u="none" strike="noStrike">
                          <a:solidFill>
                            <a:srgbClr val="002060"/>
                          </a:solidFill>
                          <a:latin typeface="Calibri"/>
                        </a:rPr>
                        <a:t>81,03%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200" b="0" i="0" u="none" strike="noStrike">
                          <a:solidFill>
                            <a:srgbClr val="002060"/>
                          </a:solidFill>
                          <a:latin typeface="Calibri"/>
                        </a:rPr>
                        <a:t>79,18%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200" b="0" i="0" u="none" strike="noStrike">
                          <a:solidFill>
                            <a:srgbClr val="002060"/>
                          </a:solidFill>
                          <a:latin typeface="Calibri"/>
                        </a:rPr>
                        <a:t>83,28%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4,10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74420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1200" b="0" i="0" u="none" strike="noStrike">
                          <a:solidFill>
                            <a:srgbClr val="002060"/>
                          </a:solidFill>
                          <a:latin typeface="Calibri"/>
                        </a:rPr>
                        <a:t>UNIVERSIDAD ARTURO PRAT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200" b="0" i="0" u="none" strike="noStrike">
                          <a:solidFill>
                            <a:srgbClr val="002060"/>
                          </a:solidFill>
                          <a:latin typeface="Calibri"/>
                        </a:rPr>
                        <a:t>15,24%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200" b="0" i="0" u="none" strike="noStrike">
                          <a:solidFill>
                            <a:srgbClr val="002060"/>
                          </a:solidFill>
                          <a:latin typeface="Calibri"/>
                        </a:rPr>
                        <a:t>58,61%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200" b="0" i="0" u="none" strike="noStrike">
                          <a:solidFill>
                            <a:srgbClr val="002060"/>
                          </a:solidFill>
                          <a:latin typeface="Calibri"/>
                        </a:rPr>
                        <a:t>59,79%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200" b="0" i="0" u="none" strike="noStrike">
                          <a:solidFill>
                            <a:srgbClr val="002060"/>
                          </a:solidFill>
                          <a:latin typeface="Calibri"/>
                        </a:rPr>
                        <a:t>76,33%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16,54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03411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1200" b="0" i="0" u="none" strike="noStrike">
                          <a:solidFill>
                            <a:srgbClr val="002060"/>
                          </a:solidFill>
                          <a:latin typeface="Calibri"/>
                        </a:rPr>
                        <a:t>UNIVERSIDAD DE MAGALLANES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8100" cap="flat" cmpd="sng" algn="ctr">
                      <a:solidFill>
                        <a:srgbClr val="99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200" b="0" i="0" u="none" strike="noStrike">
                          <a:solidFill>
                            <a:srgbClr val="002060"/>
                          </a:solidFill>
                          <a:latin typeface="Calibri"/>
                        </a:rPr>
                        <a:t>15,00%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8100" cap="flat" cmpd="sng" algn="ctr">
                      <a:solidFill>
                        <a:srgbClr val="99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200" b="0" i="0" u="none" strike="noStrike">
                          <a:solidFill>
                            <a:srgbClr val="002060"/>
                          </a:solidFill>
                          <a:latin typeface="Calibri"/>
                        </a:rPr>
                        <a:t>49,61%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8100" cap="flat" cmpd="sng" algn="ctr">
                      <a:solidFill>
                        <a:srgbClr val="99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200" b="0" i="0" u="none" strike="noStrike">
                          <a:solidFill>
                            <a:srgbClr val="002060"/>
                          </a:solidFill>
                          <a:latin typeface="Calibri"/>
                        </a:rPr>
                        <a:t>62,39%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8100" cap="flat" cmpd="sng" algn="ctr">
                      <a:solidFill>
                        <a:srgbClr val="99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200" b="0" i="0" u="none" strike="noStrike">
                          <a:solidFill>
                            <a:srgbClr val="002060"/>
                          </a:solidFill>
                          <a:latin typeface="Calibri"/>
                        </a:rPr>
                        <a:t>72,69%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8100" cap="flat" cmpd="sng" algn="ctr">
                      <a:solidFill>
                        <a:srgbClr val="99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10,30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8100" cap="flat" cmpd="sng" algn="ctr">
                      <a:solidFill>
                        <a:srgbClr val="99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03411"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dirty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latin typeface="Calibri" pitchFamily="34" charset="0"/>
                        </a:rPr>
                        <a:t>PROMEDIO</a:t>
                      </a:r>
                      <a:r>
                        <a:rPr lang="es-CL" sz="1400" b="1" i="0" u="none" strike="noStrike" baseline="0" dirty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latin typeface="Calibri" pitchFamily="34" charset="0"/>
                        </a:rPr>
                        <a:t> TOTAL</a:t>
                      </a:r>
                      <a:endParaRPr lang="es-CL" sz="1400" b="1" i="0" u="none" strike="noStrike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latin typeface="Calibri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99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dirty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latin typeface="Calibri" pitchFamily="34" charset="0"/>
                        </a:rPr>
                        <a:t>20,45%</a:t>
                      </a:r>
                      <a:endParaRPr lang="es-CL" sz="1400" b="1" i="0" u="none" strike="noStrike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latin typeface="Calibri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99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dirty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latin typeface="Calibri" pitchFamily="34" charset="0"/>
                        </a:rPr>
                        <a:t>76,54%</a:t>
                      </a:r>
                      <a:endParaRPr lang="es-CL" sz="1400" b="1" i="0" u="none" strike="noStrike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latin typeface="Calibri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99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dirty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latin typeface="Calibri" pitchFamily="34" charset="0"/>
                        </a:rPr>
                        <a:t>77,93%</a:t>
                      </a:r>
                      <a:endParaRPr lang="es-CL" sz="1400" b="1" i="0" u="none" strike="noStrike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latin typeface="Calibri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99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dirty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latin typeface="Calibri" pitchFamily="34" charset="0"/>
                        </a:rPr>
                        <a:t>90,50</a:t>
                      </a:r>
                      <a:r>
                        <a:rPr lang="es-CL" sz="1400" b="1" i="0" u="none" strike="noStrike" dirty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latin typeface="Calibri" pitchFamily="34" charset="0"/>
                        </a:rPr>
                        <a:t>%</a:t>
                      </a:r>
                      <a:endParaRPr lang="es-CL" sz="1400" b="1" i="0" u="none" strike="noStrike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latin typeface="Calibri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99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dirty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latin typeface="Calibri" pitchFamily="34" charset="0"/>
                        </a:rPr>
                        <a:t>+ 12,57</a:t>
                      </a:r>
                      <a:endParaRPr lang="es-CL" sz="1400" b="1" i="0" u="none" strike="noStrike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latin typeface="Calibri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B6BC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99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5" name="4 Rectángulo"/>
          <p:cNvSpPr/>
          <p:nvPr/>
        </p:nvSpPr>
        <p:spPr>
          <a:xfrm>
            <a:off x="4752528" y="6309320"/>
            <a:ext cx="4572000" cy="21544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ES" sz="800" b="1" i="1" dirty="0" smtClean="0"/>
              <a:t>Fuente: Dirección de Fiscalización, Consejo para la Transparencia </a:t>
            </a:r>
            <a:endParaRPr lang="es-ES" sz="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nterior">
  <a:themeElements>
    <a:clrScheme name="interio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interior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_tradnl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_tradnl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lnDef>
  </a:objectDefaults>
  <a:extraClrSchemeLst>
    <a:extraClrScheme>
      <a:clrScheme name="interio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io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io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io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io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io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terio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terio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terio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terio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terio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terio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interior">
  <a:themeElements>
    <a:clrScheme name="interio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interior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_tradnl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_tradnl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lnDef>
  </a:objectDefaults>
  <a:extraClrSchemeLst>
    <a:extraClrScheme>
      <a:clrScheme name="interio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io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io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io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io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io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terio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terio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terio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terio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terio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terio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4902</TotalTime>
  <Words>547</Words>
  <Application>Microsoft Office PowerPoint</Application>
  <PresentationFormat>Presentación en pantalla (4:3)</PresentationFormat>
  <Paragraphs>210</Paragraphs>
  <Slides>7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diapositiva</vt:lpstr>
      </vt:variant>
      <vt:variant>
        <vt:i4>7</vt:i4>
      </vt:variant>
    </vt:vector>
  </HeadingPairs>
  <TitlesOfParts>
    <vt:vector size="9" baseType="lpstr">
      <vt:lpstr>interior</vt:lpstr>
      <vt:lpstr>1_interior</vt:lpstr>
      <vt:lpstr> DIRECCIÓN DE FISCALIZACIÓN </vt:lpstr>
      <vt:lpstr>Diapositiva 2</vt:lpstr>
      <vt:lpstr>Diapositiva 3</vt:lpstr>
      <vt:lpstr>Diapositiva 4</vt:lpstr>
      <vt:lpstr>Diapositiva 5</vt:lpstr>
      <vt:lpstr>Diapositiva 6</vt:lpstr>
      <vt:lpstr>Diapositiva 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mgodoy</dc:creator>
  <cp:lastModifiedBy>mgodoy</cp:lastModifiedBy>
  <cp:revision>571</cp:revision>
  <dcterms:created xsi:type="dcterms:W3CDTF">2011-10-20T20:10:27Z</dcterms:created>
  <dcterms:modified xsi:type="dcterms:W3CDTF">2013-03-25T21:07:23Z</dcterms:modified>
</cp:coreProperties>
</file>